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1.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3.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4.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5.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6.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9.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20.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21.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2.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3.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24.xml" ContentType="application/vnd.openxmlformats-officedocument.theme+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theme/theme25.xml" ContentType="application/vnd.openxmlformats-officedocument.theme+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26.xml" ContentType="application/vnd.openxmlformats-officedocument.theme+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theme/theme27.xml" ContentType="application/vnd.openxmlformats-officedocument.theme+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theme/theme28.xml" ContentType="application/vnd.openxmlformats-officedocument.theme+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theme/theme29.xml" ContentType="application/vnd.openxmlformats-officedocument.theme+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theme/theme30.xml" ContentType="application/vnd.openxmlformats-officedocument.theme+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6" r:id="rId4"/>
    <p:sldMasterId id="2147483735" r:id="rId5"/>
    <p:sldMasterId id="2147483757" r:id="rId6"/>
    <p:sldMasterId id="2147483771" r:id="rId7"/>
    <p:sldMasterId id="2147483797" r:id="rId8"/>
    <p:sldMasterId id="2147483823" r:id="rId9"/>
    <p:sldMasterId id="2147483852" r:id="rId10"/>
    <p:sldMasterId id="2147483871" r:id="rId11"/>
    <p:sldMasterId id="2147483897" r:id="rId12"/>
    <p:sldMasterId id="2147483911" r:id="rId13"/>
    <p:sldMasterId id="2147483925" r:id="rId14"/>
    <p:sldMasterId id="2147483951" r:id="rId15"/>
    <p:sldMasterId id="2147483970" r:id="rId16"/>
    <p:sldMasterId id="2147483989" r:id="rId17"/>
    <p:sldMasterId id="2147484011" r:id="rId18"/>
    <p:sldMasterId id="2147484057" r:id="rId19"/>
    <p:sldMasterId id="2147484071" r:id="rId20"/>
    <p:sldMasterId id="2147484114" r:id="rId21"/>
    <p:sldMasterId id="2147484128" r:id="rId22"/>
    <p:sldMasterId id="2147484155" r:id="rId23"/>
    <p:sldMasterId id="2147484197" r:id="rId24"/>
    <p:sldMasterId id="2147484223" r:id="rId25"/>
    <p:sldMasterId id="2147484254" r:id="rId26"/>
    <p:sldMasterId id="2147484281" r:id="rId27"/>
    <p:sldMasterId id="2147484313" r:id="rId28"/>
    <p:sldMasterId id="2147484336" r:id="rId29"/>
    <p:sldMasterId id="2147484372" r:id="rId30"/>
    <p:sldMasterId id="2147484406" r:id="rId31"/>
  </p:sldMasterIdLst>
  <p:notesMasterIdLst>
    <p:notesMasterId r:id="rId108"/>
  </p:notesMasterIdLst>
  <p:sldIdLst>
    <p:sldId id="256" r:id="rId32"/>
    <p:sldId id="360" r:id="rId33"/>
    <p:sldId id="361" r:id="rId34"/>
    <p:sldId id="362" r:id="rId35"/>
    <p:sldId id="365" r:id="rId36"/>
    <p:sldId id="363" r:id="rId37"/>
    <p:sldId id="364" r:id="rId38"/>
    <p:sldId id="266" r:id="rId39"/>
    <p:sldId id="261" r:id="rId40"/>
    <p:sldId id="321" r:id="rId41"/>
    <p:sldId id="352" r:id="rId42"/>
    <p:sldId id="353" r:id="rId43"/>
    <p:sldId id="341" r:id="rId44"/>
    <p:sldId id="265" r:id="rId45"/>
    <p:sldId id="268" r:id="rId46"/>
    <p:sldId id="269" r:id="rId47"/>
    <p:sldId id="324" r:id="rId48"/>
    <p:sldId id="325" r:id="rId49"/>
    <p:sldId id="326" r:id="rId50"/>
    <p:sldId id="327" r:id="rId51"/>
    <p:sldId id="328" r:id="rId52"/>
    <p:sldId id="329" r:id="rId53"/>
    <p:sldId id="267" r:id="rId54"/>
    <p:sldId id="270" r:id="rId55"/>
    <p:sldId id="342" r:id="rId56"/>
    <p:sldId id="289" r:id="rId57"/>
    <p:sldId id="322" r:id="rId58"/>
    <p:sldId id="343" r:id="rId59"/>
    <p:sldId id="285" r:id="rId60"/>
    <p:sldId id="286" r:id="rId61"/>
    <p:sldId id="288" r:id="rId62"/>
    <p:sldId id="344" r:id="rId63"/>
    <p:sldId id="323" r:id="rId64"/>
    <p:sldId id="287" r:id="rId65"/>
    <p:sldId id="290" r:id="rId66"/>
    <p:sldId id="300" r:id="rId67"/>
    <p:sldId id="301" r:id="rId68"/>
    <p:sldId id="283" r:id="rId69"/>
    <p:sldId id="346" r:id="rId70"/>
    <p:sldId id="314" r:id="rId71"/>
    <p:sldId id="315" r:id="rId72"/>
    <p:sldId id="316" r:id="rId73"/>
    <p:sldId id="339" r:id="rId74"/>
    <p:sldId id="277" r:id="rId75"/>
    <p:sldId id="278" r:id="rId76"/>
    <p:sldId id="279" r:id="rId77"/>
    <p:sldId id="280" r:id="rId78"/>
    <p:sldId id="281" r:id="rId79"/>
    <p:sldId id="282" r:id="rId80"/>
    <p:sldId id="348" r:id="rId81"/>
    <p:sldId id="349" r:id="rId82"/>
    <p:sldId id="350" r:id="rId83"/>
    <p:sldId id="351" r:id="rId84"/>
    <p:sldId id="358" r:id="rId85"/>
    <p:sldId id="354" r:id="rId86"/>
    <p:sldId id="355" r:id="rId87"/>
    <p:sldId id="356" r:id="rId88"/>
    <p:sldId id="357" r:id="rId89"/>
    <p:sldId id="359" r:id="rId90"/>
    <p:sldId id="284" r:id="rId91"/>
    <p:sldId id="306" r:id="rId92"/>
    <p:sldId id="303" r:id="rId93"/>
    <p:sldId id="304" r:id="rId94"/>
    <p:sldId id="293" r:id="rId95"/>
    <p:sldId id="294" r:id="rId96"/>
    <p:sldId id="292" r:id="rId97"/>
    <p:sldId id="295" r:id="rId98"/>
    <p:sldId id="296" r:id="rId99"/>
    <p:sldId id="297" r:id="rId100"/>
    <p:sldId id="298" r:id="rId101"/>
    <p:sldId id="299" r:id="rId102"/>
    <p:sldId id="307" r:id="rId103"/>
    <p:sldId id="319" r:id="rId104"/>
    <p:sldId id="317" r:id="rId105"/>
    <p:sldId id="320" r:id="rId106"/>
    <p:sldId id="308" r:id="rId10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31119E5-0D96-4135-8B8B-476DE1B8D45F}">
          <p14:sldIdLst>
            <p14:sldId id="256"/>
            <p14:sldId id="360"/>
            <p14:sldId id="361"/>
            <p14:sldId id="362"/>
            <p14:sldId id="365"/>
            <p14:sldId id="363"/>
            <p14:sldId id="364"/>
            <p14:sldId id="266"/>
            <p14:sldId id="261"/>
            <p14:sldId id="321"/>
            <p14:sldId id="352"/>
            <p14:sldId id="353"/>
            <p14:sldId id="341"/>
            <p14:sldId id="265"/>
            <p14:sldId id="268"/>
            <p14:sldId id="269"/>
            <p14:sldId id="324"/>
            <p14:sldId id="325"/>
            <p14:sldId id="326"/>
            <p14:sldId id="327"/>
            <p14:sldId id="328"/>
            <p14:sldId id="329"/>
            <p14:sldId id="267"/>
            <p14:sldId id="270"/>
            <p14:sldId id="342"/>
          </p14:sldIdLst>
        </p14:section>
        <p14:section name="Virtual Machines" id="{307F76BB-A09B-4800-B43D-A2B9D1FA3BA2}">
          <p14:sldIdLst>
            <p14:sldId id="289"/>
            <p14:sldId id="322"/>
            <p14:sldId id="343"/>
            <p14:sldId id="285"/>
            <p14:sldId id="286"/>
            <p14:sldId id="288"/>
            <p14:sldId id="344"/>
            <p14:sldId id="323"/>
            <p14:sldId id="287"/>
            <p14:sldId id="290"/>
          </p14:sldIdLst>
        </p14:section>
        <p14:section name="Backup and disaster recovery" id="{88168E92-CF20-4D37-B566-C82741883766}">
          <p14:sldIdLst>
            <p14:sldId id="300"/>
            <p14:sldId id="301"/>
          </p14:sldIdLst>
        </p14:section>
        <p14:section name="Web Apps" id="{38D653B5-9A19-495D-9667-4BD6085FEA2A}">
          <p14:sldIdLst>
            <p14:sldId id="283"/>
            <p14:sldId id="346"/>
            <p14:sldId id="314"/>
            <p14:sldId id="315"/>
            <p14:sldId id="316"/>
            <p14:sldId id="339"/>
            <p14:sldId id="277"/>
            <p14:sldId id="278"/>
            <p14:sldId id="279"/>
            <p14:sldId id="280"/>
            <p14:sldId id="281"/>
            <p14:sldId id="282"/>
            <p14:sldId id="348"/>
            <p14:sldId id="349"/>
            <p14:sldId id="350"/>
            <p14:sldId id="351"/>
          </p14:sldIdLst>
        </p14:section>
        <p14:section name="Traffic Manager" id="{01F85103-0A89-440C-8362-31BF1FBA6A12}">
          <p14:sldIdLst>
            <p14:sldId id="358"/>
            <p14:sldId id="354"/>
            <p14:sldId id="355"/>
            <p14:sldId id="356"/>
            <p14:sldId id="357"/>
            <p14:sldId id="359"/>
          </p14:sldIdLst>
        </p14:section>
        <p14:section name="Cloud Service" id="{6137C1FA-6384-49B6-AC71-5AD090F29453}">
          <p14:sldIdLst>
            <p14:sldId id="284"/>
          </p14:sldIdLst>
        </p14:section>
        <p14:section name="Azure Functions" id="{A7B4E0D6-6B4A-4E7E-8C0F-35D3C8DC3976}">
          <p14:sldIdLst>
            <p14:sldId id="306"/>
            <p14:sldId id="303"/>
            <p14:sldId id="304"/>
          </p14:sldIdLst>
        </p14:section>
        <p14:section name="Resource Manager mode" id="{9C6D9D86-2E17-4762-99F1-4D12DF7FAA70}">
          <p14:sldIdLst>
            <p14:sldId id="293"/>
            <p14:sldId id="294"/>
          </p14:sldIdLst>
        </p14:section>
        <p14:section name="IoT" id="{6B027226-A091-4676-A1F1-0025A2DE9D40}">
          <p14:sldIdLst>
            <p14:sldId id="292"/>
            <p14:sldId id="295"/>
            <p14:sldId id="296"/>
            <p14:sldId id="297"/>
            <p14:sldId id="298"/>
            <p14:sldId id="299"/>
          </p14:sldIdLst>
        </p14:section>
        <p14:section name="Appendix" id="{AEF2C819-8FD9-465B-B3CA-E5302E89B0B3}">
          <p14:sldIdLst>
            <p14:sldId id="307"/>
            <p14:sldId id="319"/>
            <p14:sldId id="317"/>
            <p14:sldId id="320"/>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30" autoAdjust="0"/>
    <p:restoredTop sz="66165" autoAdjust="0"/>
  </p:normalViewPr>
  <p:slideViewPr>
    <p:cSldViewPr snapToGrid="0">
      <p:cViewPr>
        <p:scale>
          <a:sx n="63" d="100"/>
          <a:sy n="63" d="100"/>
        </p:scale>
        <p:origin x="460"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1.xml"/><Relationship Id="rId47" Type="http://schemas.openxmlformats.org/officeDocument/2006/relationships/slide" Target="slides/slide16.xml"/><Relationship Id="rId63" Type="http://schemas.openxmlformats.org/officeDocument/2006/relationships/slide" Target="slides/slide32.xml"/><Relationship Id="rId68" Type="http://schemas.openxmlformats.org/officeDocument/2006/relationships/slide" Target="slides/slide37.xml"/><Relationship Id="rId84" Type="http://schemas.openxmlformats.org/officeDocument/2006/relationships/slide" Target="slides/slide53.xml"/><Relationship Id="rId89" Type="http://schemas.openxmlformats.org/officeDocument/2006/relationships/slide" Target="slides/slide58.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07" Type="http://schemas.openxmlformats.org/officeDocument/2006/relationships/slide" Target="slides/slide7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3" Type="http://schemas.openxmlformats.org/officeDocument/2006/relationships/slide" Target="slides/slide22.xml"/><Relationship Id="rId58" Type="http://schemas.openxmlformats.org/officeDocument/2006/relationships/slide" Target="slides/slide27.xml"/><Relationship Id="rId66" Type="http://schemas.openxmlformats.org/officeDocument/2006/relationships/slide" Target="slides/slide35.xml"/><Relationship Id="rId74" Type="http://schemas.openxmlformats.org/officeDocument/2006/relationships/slide" Target="slides/slide43.xml"/><Relationship Id="rId79" Type="http://schemas.openxmlformats.org/officeDocument/2006/relationships/slide" Target="slides/slide48.xml"/><Relationship Id="rId87" Type="http://schemas.openxmlformats.org/officeDocument/2006/relationships/slide" Target="slides/slide56.xml"/><Relationship Id="rId102" Type="http://schemas.openxmlformats.org/officeDocument/2006/relationships/slide" Target="slides/slide71.xml"/><Relationship Id="rId110"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30.xml"/><Relationship Id="rId82" Type="http://schemas.openxmlformats.org/officeDocument/2006/relationships/slide" Target="slides/slide51.xml"/><Relationship Id="rId90" Type="http://schemas.openxmlformats.org/officeDocument/2006/relationships/slide" Target="slides/slide59.xml"/><Relationship Id="rId95" Type="http://schemas.openxmlformats.org/officeDocument/2006/relationships/slide" Target="slides/slide6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slide" Target="slides/slide17.xml"/><Relationship Id="rId56" Type="http://schemas.openxmlformats.org/officeDocument/2006/relationships/slide" Target="slides/slide25.xml"/><Relationship Id="rId64" Type="http://schemas.openxmlformats.org/officeDocument/2006/relationships/slide" Target="slides/slide33.xml"/><Relationship Id="rId69" Type="http://schemas.openxmlformats.org/officeDocument/2006/relationships/slide" Target="slides/slide38.xml"/><Relationship Id="rId77" Type="http://schemas.openxmlformats.org/officeDocument/2006/relationships/slide" Target="slides/slide46.xml"/><Relationship Id="rId100" Type="http://schemas.openxmlformats.org/officeDocument/2006/relationships/slide" Target="slides/slide69.xml"/><Relationship Id="rId105" Type="http://schemas.openxmlformats.org/officeDocument/2006/relationships/slide" Target="slides/slide74.xml"/><Relationship Id="rId8" Type="http://schemas.openxmlformats.org/officeDocument/2006/relationships/slideMaster" Target="slideMasters/slideMaster8.xml"/><Relationship Id="rId51" Type="http://schemas.openxmlformats.org/officeDocument/2006/relationships/slide" Target="slides/slide20.xml"/><Relationship Id="rId72" Type="http://schemas.openxmlformats.org/officeDocument/2006/relationships/slide" Target="slides/slide41.xml"/><Relationship Id="rId80" Type="http://schemas.openxmlformats.org/officeDocument/2006/relationships/slide" Target="slides/slide49.xml"/><Relationship Id="rId85" Type="http://schemas.openxmlformats.org/officeDocument/2006/relationships/slide" Target="slides/slide54.xml"/><Relationship Id="rId93" Type="http://schemas.openxmlformats.org/officeDocument/2006/relationships/slide" Target="slides/slide62.xml"/><Relationship Id="rId98"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59" Type="http://schemas.openxmlformats.org/officeDocument/2006/relationships/slide" Target="slides/slide28.xml"/><Relationship Id="rId67" Type="http://schemas.openxmlformats.org/officeDocument/2006/relationships/slide" Target="slides/slide36.xml"/><Relationship Id="rId103" Type="http://schemas.openxmlformats.org/officeDocument/2006/relationships/slide" Target="slides/slide72.xml"/><Relationship Id="rId108" Type="http://schemas.openxmlformats.org/officeDocument/2006/relationships/notesMaster" Target="notesMasters/notesMaster1.xml"/><Relationship Id="rId20" Type="http://schemas.openxmlformats.org/officeDocument/2006/relationships/slideMaster" Target="slideMasters/slideMaster20.xml"/><Relationship Id="rId41" Type="http://schemas.openxmlformats.org/officeDocument/2006/relationships/slide" Target="slides/slide10.xml"/><Relationship Id="rId54" Type="http://schemas.openxmlformats.org/officeDocument/2006/relationships/slide" Target="slides/slide23.xml"/><Relationship Id="rId62" Type="http://schemas.openxmlformats.org/officeDocument/2006/relationships/slide" Target="slides/slide31.xml"/><Relationship Id="rId70" Type="http://schemas.openxmlformats.org/officeDocument/2006/relationships/slide" Target="slides/slide39.xml"/><Relationship Id="rId75" Type="http://schemas.openxmlformats.org/officeDocument/2006/relationships/slide" Target="slides/slide44.xml"/><Relationship Id="rId83" Type="http://schemas.openxmlformats.org/officeDocument/2006/relationships/slide" Target="slides/slide52.xml"/><Relationship Id="rId88" Type="http://schemas.openxmlformats.org/officeDocument/2006/relationships/slide" Target="slides/slide57.xml"/><Relationship Id="rId91" Type="http://schemas.openxmlformats.org/officeDocument/2006/relationships/slide" Target="slides/slide60.xml"/><Relationship Id="rId96" Type="http://schemas.openxmlformats.org/officeDocument/2006/relationships/slide" Target="slides/slide6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49" Type="http://schemas.openxmlformats.org/officeDocument/2006/relationships/slide" Target="slides/slide18.xml"/><Relationship Id="rId57" Type="http://schemas.openxmlformats.org/officeDocument/2006/relationships/slide" Target="slides/slide26.xml"/><Relationship Id="rId106" Type="http://schemas.openxmlformats.org/officeDocument/2006/relationships/slide" Target="slides/slide75.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3.xml"/><Relationship Id="rId52" Type="http://schemas.openxmlformats.org/officeDocument/2006/relationships/slide" Target="slides/slide21.xml"/><Relationship Id="rId60" Type="http://schemas.openxmlformats.org/officeDocument/2006/relationships/slide" Target="slides/slide29.xml"/><Relationship Id="rId65" Type="http://schemas.openxmlformats.org/officeDocument/2006/relationships/slide" Target="slides/slide34.xml"/><Relationship Id="rId73" Type="http://schemas.openxmlformats.org/officeDocument/2006/relationships/slide" Target="slides/slide42.xml"/><Relationship Id="rId78" Type="http://schemas.openxmlformats.org/officeDocument/2006/relationships/slide" Target="slides/slide47.xml"/><Relationship Id="rId81" Type="http://schemas.openxmlformats.org/officeDocument/2006/relationships/slide" Target="slides/slide50.xml"/><Relationship Id="rId86" Type="http://schemas.openxmlformats.org/officeDocument/2006/relationships/slide" Target="slides/slide55.xml"/><Relationship Id="rId94" Type="http://schemas.openxmlformats.org/officeDocument/2006/relationships/slide" Target="slides/slide63.xml"/><Relationship Id="rId99" Type="http://schemas.openxmlformats.org/officeDocument/2006/relationships/slide" Target="slides/slide68.xml"/><Relationship Id="rId101"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8.xml"/><Relationship Id="rId109" Type="http://schemas.openxmlformats.org/officeDocument/2006/relationships/presProps" Target="presProps.xml"/><Relationship Id="rId34" Type="http://schemas.openxmlformats.org/officeDocument/2006/relationships/slide" Target="slides/slide3.xml"/><Relationship Id="rId50" Type="http://schemas.openxmlformats.org/officeDocument/2006/relationships/slide" Target="slides/slide19.xml"/><Relationship Id="rId55" Type="http://schemas.openxmlformats.org/officeDocument/2006/relationships/slide" Target="slides/slide24.xml"/><Relationship Id="rId76" Type="http://schemas.openxmlformats.org/officeDocument/2006/relationships/slide" Target="slides/slide45.xml"/><Relationship Id="rId97" Type="http://schemas.openxmlformats.org/officeDocument/2006/relationships/slide" Target="slides/slide66.xml"/><Relationship Id="rId104" Type="http://schemas.openxmlformats.org/officeDocument/2006/relationships/slide" Target="slides/slide73.xml"/><Relationship Id="rId7" Type="http://schemas.openxmlformats.org/officeDocument/2006/relationships/slideMaster" Target="slideMasters/slideMaster7.xml"/><Relationship Id="rId71" Type="http://schemas.openxmlformats.org/officeDocument/2006/relationships/slide" Target="slides/slide40.xml"/><Relationship Id="rId9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6A174-9862-4EE3-BD51-4041B3CDF9D9}" type="datetimeFigureOut">
              <a:rPr lang="it-IT" smtClean="0"/>
              <a:t>27/10/2016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CD3F1-23E3-4EB0-933E-7A6224716E93}" type="slidenum">
              <a:rPr lang="it-IT" smtClean="0"/>
              <a:t>‹#›</a:t>
            </a:fld>
            <a:endParaRPr lang="it-IT"/>
          </a:p>
        </p:txBody>
      </p:sp>
    </p:spTree>
    <p:extLst>
      <p:ext uri="{BB962C8B-B14F-4D97-AF65-F5344CB8AC3E}">
        <p14:creationId xmlns:p14="http://schemas.microsoft.com/office/powerpoint/2010/main" val="205476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vansdata.com/reports/viewRelease.php?reportID=4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6D947-CCAC-4A4F-BD6A-497DC1769B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27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114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0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8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057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080076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 software house </a:t>
            </a:r>
            <a:r>
              <a:rPr lang="en-US" sz="1200" kern="1200" dirty="0" err="1">
                <a:solidFill>
                  <a:schemeClr val="tx1"/>
                </a:solidFill>
                <a:effectLst/>
                <a:latin typeface="+mn-lt"/>
                <a:ea typeface="+mn-ea"/>
                <a:cs typeface="+mn-cs"/>
              </a:rPr>
              <a:t>può</a:t>
            </a:r>
            <a:r>
              <a:rPr lang="en-US" sz="1200" kern="1200" dirty="0">
                <a:solidFill>
                  <a:schemeClr val="tx1"/>
                </a:solidFill>
                <a:effectLst/>
                <a:latin typeface="+mn-lt"/>
                <a:ea typeface="+mn-ea"/>
                <a:cs typeface="+mn-cs"/>
              </a:rPr>
              <a:t> decider di far </a:t>
            </a:r>
            <a:r>
              <a:rPr lang="en-US" sz="1200" kern="1200" dirty="0" err="1">
                <a:solidFill>
                  <a:schemeClr val="tx1"/>
                </a:solidFill>
                <a:effectLst/>
                <a:latin typeface="+mn-lt"/>
                <a:ea typeface="+mn-ea"/>
                <a:cs typeface="+mn-cs"/>
              </a:rPr>
              <a:t>pagare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tariffa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oraria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oppure</a:t>
            </a:r>
            <a:r>
              <a:rPr lang="en-US" sz="1200" kern="1200" baseline="0" dirty="0">
                <a:solidFill>
                  <a:schemeClr val="tx1"/>
                </a:solidFill>
                <a:effectLst/>
                <a:latin typeface="+mn-lt"/>
                <a:ea typeface="+mn-ea"/>
                <a:cs typeface="+mn-cs"/>
              </a:rPr>
              <a:t> bring your own license (</a:t>
            </a:r>
            <a:r>
              <a:rPr lang="en-US" sz="1200" kern="1200" baseline="0" dirty="0" err="1">
                <a:solidFill>
                  <a:schemeClr val="tx1"/>
                </a:solidFill>
                <a:effectLst/>
                <a:latin typeface="+mn-lt"/>
                <a:ea typeface="+mn-ea"/>
                <a:cs typeface="+mn-cs"/>
              </a:rPr>
              <a:t>cioè</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il</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cliente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acuqista</a:t>
            </a:r>
            <a:r>
              <a:rPr lang="en-US" sz="1200" kern="1200" baseline="0" dirty="0">
                <a:solidFill>
                  <a:schemeClr val="tx1"/>
                </a:solidFill>
                <a:effectLst/>
                <a:latin typeface="+mn-lt"/>
                <a:ea typeface="+mn-ea"/>
                <a:cs typeface="+mn-cs"/>
              </a:rPr>
              <a:t> la </a:t>
            </a:r>
            <a:r>
              <a:rPr lang="en-US" sz="1200" kern="1200" baseline="0" dirty="0" err="1">
                <a:solidFill>
                  <a:schemeClr val="tx1"/>
                </a:solidFill>
                <a:effectLst/>
                <a:latin typeface="+mn-lt"/>
                <a:ea typeface="+mn-ea"/>
                <a:cs typeface="+mn-cs"/>
              </a:rPr>
              <a:t>licenza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dalla</a:t>
            </a:r>
            <a:r>
              <a:rPr lang="en-US" sz="1200" kern="1200" baseline="0" dirty="0">
                <a:solidFill>
                  <a:schemeClr val="tx1"/>
                </a:solidFill>
                <a:effectLst/>
                <a:latin typeface="+mn-lt"/>
                <a:ea typeface="+mn-ea"/>
                <a:cs typeface="+mn-cs"/>
              </a:rPr>
              <a:t> software house)</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Azure Marketplace is the central hub on Azure for you to discover, search for, and purchase highly optimized and integrated applications and services ready to deploy on Microsoft Azure.  Instead of starting with a web search, or contacting a reseller or consultant to figure out if there is an application or service that meets your needs, you can go to the Azure Marketplace and discover if there is an offering that addresses your requirements and works with solutions you’re already running on Azure. </a:t>
            </a:r>
          </a:p>
          <a:p>
            <a:endParaRPr lang="en-US" baseline="0" dirty="0"/>
          </a:p>
          <a:p>
            <a:r>
              <a:rPr lang="en-US" baseline="0" dirty="0"/>
              <a:t>Growing ecosystem: Marketplace is consistently adding new services (VMs and non-VM assets), expanding our portfolio of offers available to customers on Azure.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Complement and extend functionality of the Azure platform: Azure Marketplace offers choice and flexibility while strengthening Azure services. This increases the business value of the platform and makes it easier for customers to be more productive and get more done using Azure.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One-stop</a:t>
            </a:r>
            <a:r>
              <a:rPr lang="en-US" baseline="0" dirty="0"/>
              <a:t> shop: central hub and single location for customers to easily search, purchase, configure, and create scalable deployments of applications and services that can easily integrate with existing solutions.  This reduces the traditional challenges and hassle of setting up software.</a:t>
            </a:r>
          </a:p>
          <a:p>
            <a:endParaRPr lang="en-US" baseline="0" dirty="0"/>
          </a:p>
          <a:p>
            <a:r>
              <a:rPr lang="en-US" baseline="0" dirty="0"/>
              <a:t>Integrated platform experience: Azure Marketplace offers are managed just like Azure services in the management portal.  This simplifies application management and makes it easier for customers to build applications and/or run their business on Microsoft Azure.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10/27/2016 6:53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0446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Making the point that Virtual Machines</a:t>
            </a:r>
            <a:r>
              <a:rPr lang="en-US" baseline="0" noProof="0" dirty="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53952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69613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 </a:t>
            </a:r>
            <a:r>
              <a:rPr lang="en-US" b="1" dirty="0"/>
              <a:t>VM di </a:t>
            </a:r>
            <a:r>
              <a:rPr lang="en-US" b="1" dirty="0" err="1"/>
              <a:t>serie</a:t>
            </a:r>
            <a:r>
              <a:rPr lang="en-US" b="1" dirty="0"/>
              <a:t> D (CPU 60% </a:t>
            </a:r>
            <a:r>
              <a:rPr lang="en-US" b="1" dirty="0" err="1"/>
              <a:t>più</a:t>
            </a:r>
            <a:r>
              <a:rPr lang="en-US" b="1" dirty="0"/>
              <a:t> </a:t>
            </a:r>
            <a:r>
              <a:rPr lang="en-US" b="1" dirty="0" err="1"/>
              <a:t>veloce</a:t>
            </a:r>
            <a:r>
              <a:rPr lang="en-US" b="1" dirty="0"/>
              <a:t> </a:t>
            </a:r>
            <a:r>
              <a:rPr lang="en-US" b="1" dirty="0" err="1"/>
              <a:t>delle</a:t>
            </a:r>
            <a:r>
              <a:rPr lang="en-US" b="1" dirty="0"/>
              <a:t> </a:t>
            </a:r>
            <a:r>
              <a:rPr lang="en-US" b="1" dirty="0" err="1"/>
              <a:t>vm</a:t>
            </a:r>
            <a:r>
              <a:rPr lang="en-US" b="1" dirty="0"/>
              <a:t> di </a:t>
            </a:r>
            <a:r>
              <a:rPr lang="en-US" b="1" dirty="0" err="1"/>
              <a:t>Serie</a:t>
            </a:r>
            <a:r>
              <a:rPr lang="en-US" b="1" dirty="0"/>
              <a:t> A) </a:t>
            </a:r>
            <a:r>
              <a:rPr lang="en-US" dirty="0" err="1"/>
              <a:t>sono</a:t>
            </a:r>
            <a:r>
              <a:rPr lang="en-US" dirty="0"/>
              <a:t> </a:t>
            </a:r>
            <a:r>
              <a:rPr lang="en-US" dirty="0" err="1"/>
              <a:t>pensate</a:t>
            </a:r>
            <a:r>
              <a:rPr lang="en-US" dirty="0"/>
              <a:t> per </a:t>
            </a:r>
            <a:r>
              <a:rPr lang="en-US" dirty="0" err="1"/>
              <a:t>eseguire</a:t>
            </a:r>
            <a:r>
              <a:rPr lang="en-US" dirty="0"/>
              <a:t> </a:t>
            </a:r>
            <a:r>
              <a:rPr lang="en-US" dirty="0" err="1"/>
              <a:t>applicazioni</a:t>
            </a:r>
            <a:r>
              <a:rPr lang="en-US" dirty="0"/>
              <a:t> </a:t>
            </a:r>
            <a:r>
              <a:rPr lang="en-US" dirty="0" err="1"/>
              <a:t>che</a:t>
            </a:r>
            <a:r>
              <a:rPr lang="en-US" dirty="0"/>
              <a:t> </a:t>
            </a:r>
            <a:r>
              <a:rPr lang="en-US" dirty="0" err="1"/>
              <a:t>richiedono</a:t>
            </a:r>
            <a:r>
              <a:rPr lang="en-US" dirty="0"/>
              <a:t> </a:t>
            </a:r>
            <a:r>
              <a:rPr lang="en-US" dirty="0" err="1"/>
              <a:t>una</a:t>
            </a:r>
            <a:r>
              <a:rPr lang="en-US" dirty="0"/>
              <a:t> </a:t>
            </a:r>
            <a:r>
              <a:rPr lang="en-US" dirty="0" err="1"/>
              <a:t>elevata</a:t>
            </a:r>
            <a:r>
              <a:rPr lang="en-US" dirty="0"/>
              <a:t> Potenza di </a:t>
            </a:r>
            <a:r>
              <a:rPr lang="en-US" dirty="0" err="1"/>
              <a:t>calcolo</a:t>
            </a:r>
            <a:r>
              <a:rPr lang="en-US" dirty="0"/>
              <a:t> e elevate performance del disco. </a:t>
            </a:r>
            <a:r>
              <a:rPr lang="en-US" dirty="0" err="1"/>
              <a:t>Offrono</a:t>
            </a:r>
            <a:r>
              <a:rPr lang="en-US" dirty="0"/>
              <a:t> processor </a:t>
            </a:r>
            <a:r>
              <a:rPr lang="en-US" dirty="0" err="1"/>
              <a:t>più</a:t>
            </a:r>
            <a:r>
              <a:rPr lang="en-US" dirty="0"/>
              <a:t> </a:t>
            </a:r>
            <a:r>
              <a:rPr lang="en-US" dirty="0" err="1"/>
              <a:t>veloci</a:t>
            </a:r>
            <a:r>
              <a:rPr lang="en-US" dirty="0"/>
              <a:t> e un rapport </a:t>
            </a:r>
            <a:r>
              <a:rPr lang="en-US" b="1" dirty="0"/>
              <a:t>RAM/CPU </a:t>
            </a:r>
            <a:r>
              <a:rPr lang="en-US" b="1" dirty="0" err="1"/>
              <a:t>elevato</a:t>
            </a:r>
            <a:r>
              <a:rPr lang="en-US" dirty="0"/>
              <a:t>. Montano </a:t>
            </a:r>
            <a:r>
              <a:rPr lang="en-US" dirty="0" err="1"/>
              <a:t>dischi</a:t>
            </a:r>
            <a:r>
              <a:rPr lang="en-US" dirty="0"/>
              <a:t> SSD per Il disco </a:t>
            </a:r>
            <a:r>
              <a:rPr lang="en-US" dirty="0" err="1"/>
              <a:t>temporaneo</a:t>
            </a:r>
            <a:r>
              <a:rPr lang="en-US" dirty="0"/>
              <a:t>, </a:t>
            </a:r>
            <a:r>
              <a:rPr lang="en-US" dirty="0" err="1"/>
              <a:t>che</a:t>
            </a:r>
            <a:r>
              <a:rPr lang="en-US" dirty="0"/>
              <a:t> </a:t>
            </a:r>
            <a:r>
              <a:rPr lang="en-US" dirty="0" err="1"/>
              <a:t>permette</a:t>
            </a:r>
            <a:r>
              <a:rPr lang="en-US" dirty="0"/>
              <a:t> performance </a:t>
            </a:r>
            <a:r>
              <a:rPr lang="en-US" dirty="0" err="1"/>
              <a:t>più</a:t>
            </a:r>
            <a:r>
              <a:rPr lang="en-US" dirty="0"/>
              <a:t> elevate </a:t>
            </a:r>
            <a:r>
              <a:rPr lang="en-US" dirty="0" err="1"/>
              <a:t>nelle</a:t>
            </a:r>
            <a:r>
              <a:rPr lang="en-US" dirty="0"/>
              <a:t> </a:t>
            </a:r>
            <a:r>
              <a:rPr lang="en-US" dirty="0" err="1"/>
              <a:t>operazioni</a:t>
            </a:r>
            <a:r>
              <a:rPr lang="en-US" dirty="0"/>
              <a:t> di </a:t>
            </a:r>
            <a:r>
              <a:rPr lang="en-US" dirty="0" err="1"/>
              <a:t>lettura</a:t>
            </a:r>
            <a:r>
              <a:rPr lang="en-US" dirty="0"/>
              <a:t>/</a:t>
            </a:r>
            <a:r>
              <a:rPr lang="en-US" dirty="0" err="1"/>
              <a:t>scrittura</a:t>
            </a:r>
            <a:r>
              <a:rPr lang="en-US" dirty="0"/>
              <a:t>. </a:t>
            </a:r>
            <a:r>
              <a:rPr lang="en-US" b="1" dirty="0" err="1"/>
              <a:t>Configurazione</a:t>
            </a:r>
            <a:r>
              <a:rPr lang="en-US" b="1" dirty="0"/>
              <a:t> </a:t>
            </a:r>
            <a:r>
              <a:rPr lang="en-US" b="1" dirty="0" err="1"/>
              <a:t>ottimale</a:t>
            </a:r>
            <a:r>
              <a:rPr lang="en-US" b="1" dirty="0"/>
              <a:t> per le </a:t>
            </a:r>
            <a:r>
              <a:rPr lang="en-US" b="1" dirty="0" err="1"/>
              <a:t>applicazioni</a:t>
            </a:r>
            <a:r>
              <a:rPr lang="en-US" b="1" dirty="0"/>
              <a:t> </a:t>
            </a:r>
            <a:r>
              <a:rPr lang="en-US" b="1" dirty="0" err="1"/>
              <a:t>che</a:t>
            </a:r>
            <a:r>
              <a:rPr lang="en-US" b="1" dirty="0"/>
              <a:t> </a:t>
            </a:r>
            <a:r>
              <a:rPr lang="en-US" b="1" dirty="0" err="1"/>
              <a:t>eseguono</a:t>
            </a:r>
            <a:r>
              <a:rPr lang="en-US" b="1" dirty="0"/>
              <a:t> workload </a:t>
            </a:r>
            <a:r>
              <a:rPr lang="en-US" b="1" dirty="0" err="1"/>
              <a:t>che</a:t>
            </a:r>
            <a:r>
              <a:rPr lang="en-US" b="1" dirty="0"/>
              <a:t> </a:t>
            </a:r>
            <a:r>
              <a:rPr lang="en-US" b="1" dirty="0" err="1"/>
              <a:t>richiedono</a:t>
            </a:r>
            <a:r>
              <a:rPr lang="en-US" b="1" dirty="0"/>
              <a:t> </a:t>
            </a:r>
            <a:r>
              <a:rPr lang="en-US" b="1" dirty="0" err="1"/>
              <a:t>una</a:t>
            </a:r>
            <a:r>
              <a:rPr lang="en-US" b="1" dirty="0"/>
              <a:t> Potenza </a:t>
            </a:r>
            <a:r>
              <a:rPr lang="en-US" b="1" dirty="0" err="1"/>
              <a:t>maggiore</a:t>
            </a:r>
            <a:r>
              <a:rPr lang="en-US" b="1" dirty="0"/>
              <a:t> e I/O </a:t>
            </a:r>
            <a:r>
              <a:rPr lang="en-US" b="1" dirty="0" err="1"/>
              <a:t>sul</a:t>
            </a:r>
            <a:r>
              <a:rPr lang="en-US" b="1" dirty="0"/>
              <a:t> disco locale </a:t>
            </a:r>
            <a:r>
              <a:rPr lang="en-US" b="1" dirty="0" err="1"/>
              <a:t>più</a:t>
            </a:r>
            <a:r>
              <a:rPr lang="en-US" b="1" dirty="0"/>
              <a:t> </a:t>
            </a:r>
            <a:r>
              <a:rPr lang="en-US" b="1" dirty="0" err="1"/>
              <a:t>veloci</a:t>
            </a:r>
            <a:r>
              <a:rPr lang="en-US" b="1" dirty="0"/>
              <a:t>.</a:t>
            </a:r>
            <a:br>
              <a:rPr lang="en-US" dirty="0"/>
            </a:br>
            <a:r>
              <a:rPr lang="en-US" dirty="0" err="1"/>
              <a:t>Sono</a:t>
            </a:r>
            <a:r>
              <a:rPr lang="en-US" dirty="0"/>
              <a:t> </a:t>
            </a:r>
            <a:r>
              <a:rPr lang="en-US" dirty="0" err="1"/>
              <a:t>presenti</a:t>
            </a:r>
            <a:r>
              <a:rPr lang="en-US" dirty="0"/>
              <a:t> </a:t>
            </a:r>
            <a:r>
              <a:rPr lang="en-US" dirty="0" err="1"/>
              <a:t>anche</a:t>
            </a:r>
            <a:r>
              <a:rPr lang="en-US" dirty="0"/>
              <a:t> machine di </a:t>
            </a:r>
            <a:r>
              <a:rPr lang="en-US" dirty="0" err="1"/>
              <a:t>tipo</a:t>
            </a:r>
            <a:r>
              <a:rPr lang="en-US" dirty="0"/>
              <a:t> v2 </a:t>
            </a:r>
            <a:r>
              <a:rPr lang="en-US" dirty="0" err="1"/>
              <a:t>che</a:t>
            </a:r>
            <a:r>
              <a:rPr lang="en-US" dirty="0"/>
              <a:t> </a:t>
            </a:r>
            <a:r>
              <a:rPr lang="en-US" dirty="0" err="1"/>
              <a:t>hanno</a:t>
            </a:r>
            <a:r>
              <a:rPr lang="en-US" dirty="0"/>
              <a:t> </a:t>
            </a:r>
            <a:r>
              <a:rPr lang="en-US" dirty="0" err="1"/>
              <a:t>una</a:t>
            </a:r>
            <a:r>
              <a:rPr lang="en-US" dirty="0"/>
              <a:t> </a:t>
            </a:r>
            <a:r>
              <a:rPr lang="en-US" dirty="0" err="1"/>
              <a:t>cpu</a:t>
            </a:r>
            <a:r>
              <a:rPr lang="en-US" dirty="0"/>
              <a:t> </a:t>
            </a:r>
            <a:r>
              <a:rPr lang="en-US" dirty="0" err="1"/>
              <a:t>il</a:t>
            </a:r>
            <a:r>
              <a:rPr lang="en-US" dirty="0"/>
              <a:t> 35% </a:t>
            </a:r>
            <a:r>
              <a:rPr lang="en-US" dirty="0" err="1"/>
              <a:t>più</a:t>
            </a:r>
            <a:r>
              <a:rPr lang="en-US" dirty="0"/>
              <a:t> </a:t>
            </a:r>
            <a:r>
              <a:rPr lang="en-US" dirty="0" err="1"/>
              <a:t>veloce</a:t>
            </a:r>
            <a:r>
              <a:rPr lang="en-US" dirty="0"/>
              <a:t> </a:t>
            </a:r>
            <a:r>
              <a:rPr lang="en-US" dirty="0" err="1"/>
              <a:t>delle</a:t>
            </a:r>
            <a:r>
              <a:rPr lang="en-US" dirty="0"/>
              <a:t> D e </a:t>
            </a:r>
            <a:r>
              <a:rPr lang="en-US" dirty="0" err="1"/>
              <a:t>montano</a:t>
            </a:r>
            <a:r>
              <a:rPr lang="en-US" dirty="0"/>
              <a:t> processor di ultima </a:t>
            </a:r>
            <a:r>
              <a:rPr lang="en-US" dirty="0" err="1"/>
              <a:t>generazione</a:t>
            </a:r>
            <a:r>
              <a:rPr lang="en-US" dirty="0"/>
              <a:t> </a:t>
            </a:r>
            <a:r>
              <a:rPr lang="it-IT" dirty="0"/>
              <a:t>Intel </a:t>
            </a:r>
            <a:r>
              <a:rPr lang="it-IT" dirty="0" err="1"/>
              <a:t>Xeon</a:t>
            </a:r>
            <a:r>
              <a:rPr lang="it-IT" dirty="0"/>
              <a:t>® E5-2673 v3 </a:t>
            </a:r>
            <a:br>
              <a:rPr lang="it-IT" dirty="0"/>
            </a:br>
            <a:r>
              <a:rPr lang="it-IT" dirty="0"/>
              <a:t>https://azure.microsoft.com/it-it/blog/new-d-series-virtual-machine-sizes/ </a:t>
            </a:r>
          </a:p>
          <a:p>
            <a:pPr marL="171450" indent="-171450">
              <a:buFontTx/>
              <a:buChar char="-"/>
            </a:pPr>
            <a:r>
              <a:rPr lang="en-US" dirty="0"/>
              <a:t>Le </a:t>
            </a:r>
            <a:r>
              <a:rPr lang="en-US" b="1" dirty="0"/>
              <a:t>VM di </a:t>
            </a:r>
            <a:r>
              <a:rPr lang="en-US" b="1" dirty="0" err="1"/>
              <a:t>serie</a:t>
            </a:r>
            <a:r>
              <a:rPr lang="en-US" b="1" dirty="0"/>
              <a:t> A </a:t>
            </a:r>
            <a:r>
              <a:rPr lang="en-US" b="0" dirty="0" err="1"/>
              <a:t>hanno</a:t>
            </a:r>
            <a:r>
              <a:rPr lang="en-US" b="0" dirty="0"/>
              <a:t> un rapport CPU/RAM </a:t>
            </a:r>
            <a:r>
              <a:rPr lang="en-US" b="0" dirty="0" err="1"/>
              <a:t>bilanciat</a:t>
            </a:r>
            <a:r>
              <a:rPr lang="en-US" b="0" dirty="0"/>
              <a:t>. </a:t>
            </a:r>
            <a:r>
              <a:rPr lang="en-US" b="0" dirty="0" err="1"/>
              <a:t>Sono</a:t>
            </a:r>
            <a:r>
              <a:rPr lang="en-US" b="0" dirty="0"/>
              <a:t> </a:t>
            </a:r>
            <a:r>
              <a:rPr lang="en-US" b="0" dirty="0" err="1"/>
              <a:t>ideali</a:t>
            </a:r>
            <a:r>
              <a:rPr lang="en-US" b="0" dirty="0"/>
              <a:t> per test e </a:t>
            </a:r>
            <a:r>
              <a:rPr lang="en-US" b="0" dirty="0" err="1"/>
              <a:t>sviluppo</a:t>
            </a:r>
            <a:r>
              <a:rPr lang="en-US" b="0" dirty="0"/>
              <a:t>, piccolo e </a:t>
            </a:r>
            <a:r>
              <a:rPr lang="en-US" b="0" dirty="0" err="1"/>
              <a:t>medi</a:t>
            </a:r>
            <a:r>
              <a:rPr lang="en-US" b="0" dirty="0"/>
              <a:t> </a:t>
            </a:r>
            <a:r>
              <a:rPr lang="en-US" b="0" dirty="0" err="1"/>
              <a:t>db</a:t>
            </a:r>
            <a:r>
              <a:rPr lang="en-US" b="0" dirty="0"/>
              <a:t> e web servers con un basso </a:t>
            </a:r>
            <a:r>
              <a:rPr lang="en-US" b="0" dirty="0" err="1"/>
              <a:t>livello</a:t>
            </a:r>
            <a:r>
              <a:rPr lang="en-US" b="0" dirty="0"/>
              <a:t> di traffic.</a:t>
            </a:r>
          </a:p>
          <a:p>
            <a:pPr marL="171450" indent="-171450">
              <a:buFontTx/>
              <a:buChar char="-"/>
            </a:pPr>
            <a:r>
              <a:rPr lang="en-US" b="0" dirty="0"/>
              <a:t>Le </a:t>
            </a:r>
            <a:r>
              <a:rPr lang="en-US" b="1" dirty="0"/>
              <a:t>VM di </a:t>
            </a:r>
            <a:r>
              <a:rPr lang="en-US" b="1" dirty="0" err="1"/>
              <a:t>serie</a:t>
            </a:r>
            <a:r>
              <a:rPr lang="en-US" b="1" dirty="0"/>
              <a:t> F </a:t>
            </a:r>
            <a:r>
              <a:rPr lang="en-US" b="0" dirty="0" err="1"/>
              <a:t>montano</a:t>
            </a:r>
            <a:r>
              <a:rPr lang="en-US" b="0" dirty="0"/>
              <a:t> </a:t>
            </a:r>
            <a:r>
              <a:rPr lang="en-US" b="0" dirty="0" err="1"/>
              <a:t>gli</a:t>
            </a:r>
            <a:r>
              <a:rPr lang="en-US" b="0" dirty="0"/>
              <a:t> </a:t>
            </a:r>
            <a:r>
              <a:rPr lang="en-US" b="0" dirty="0" err="1"/>
              <a:t>stessi</a:t>
            </a:r>
            <a:r>
              <a:rPr lang="en-US" b="0" dirty="0"/>
              <a:t> processor </a:t>
            </a:r>
            <a:r>
              <a:rPr lang="en-US" b="0" dirty="0" err="1"/>
              <a:t>delle</a:t>
            </a:r>
            <a:r>
              <a:rPr lang="en-US" b="0" dirty="0"/>
              <a:t> machine Dv2, ma </a:t>
            </a:r>
            <a:r>
              <a:rPr lang="en-US" b="0" dirty="0" err="1"/>
              <a:t>hanno</a:t>
            </a:r>
            <a:r>
              <a:rPr lang="en-US" b="0" dirty="0"/>
              <a:t> un rapport CPU/RAM </a:t>
            </a:r>
            <a:r>
              <a:rPr lang="en-US" b="0" dirty="0" err="1"/>
              <a:t>elevato</a:t>
            </a:r>
            <a:r>
              <a:rPr lang="en-US" b="0" dirty="0"/>
              <a:t>. </a:t>
            </a:r>
            <a:r>
              <a:rPr lang="en-US" b="0" dirty="0" err="1"/>
              <a:t>Sono</a:t>
            </a:r>
            <a:r>
              <a:rPr lang="en-US" b="0" dirty="0"/>
              <a:t> </a:t>
            </a:r>
            <a:r>
              <a:rPr lang="en-US" b="0" dirty="0" err="1"/>
              <a:t>ottimizzate</a:t>
            </a:r>
            <a:r>
              <a:rPr lang="en-US" b="0" dirty="0"/>
              <a:t> per workload intensive</a:t>
            </a:r>
          </a:p>
          <a:p>
            <a:pPr marL="171450" indent="-171450">
              <a:buFontTx/>
              <a:buChar char="-"/>
            </a:pPr>
            <a:r>
              <a:rPr lang="en-US" b="0" dirty="0"/>
              <a:t>Le </a:t>
            </a:r>
            <a:r>
              <a:rPr lang="en-US" b="1" dirty="0"/>
              <a:t>machine di </a:t>
            </a:r>
            <a:r>
              <a:rPr lang="en-US" b="1" dirty="0" err="1"/>
              <a:t>serie</a:t>
            </a:r>
            <a:r>
              <a:rPr lang="en-US" b="1" dirty="0"/>
              <a:t> G </a:t>
            </a:r>
            <a:r>
              <a:rPr lang="en-US" dirty="0"/>
              <a:t>offer the most memory and run on hosts that have Intel Xeon E5 V3 family processors. high-performance clusters, modeling and simulations, video encoding, and other compute or network intensive scenarios.</a:t>
            </a:r>
          </a:p>
          <a:p>
            <a:pPr marL="171450" indent="-171450">
              <a:buFontTx/>
              <a:buChar char="-"/>
            </a:pPr>
            <a:r>
              <a:rPr lang="en-US" dirty="0"/>
              <a:t>Le </a:t>
            </a:r>
            <a:r>
              <a:rPr lang="en-US" b="1" dirty="0" err="1"/>
              <a:t>Vm</a:t>
            </a:r>
            <a:r>
              <a:rPr lang="en-US" b="1" dirty="0"/>
              <a:t> di </a:t>
            </a:r>
            <a:r>
              <a:rPr lang="en-US" b="1" dirty="0" err="1"/>
              <a:t>serie</a:t>
            </a:r>
            <a:r>
              <a:rPr lang="en-US" b="1" dirty="0"/>
              <a:t> N</a:t>
            </a:r>
            <a:r>
              <a:rPr lang="en-US" dirty="0"/>
              <a:t>, </a:t>
            </a:r>
            <a:r>
              <a:rPr lang="en-US" dirty="0" err="1"/>
              <a:t>attualmente</a:t>
            </a:r>
            <a:r>
              <a:rPr lang="en-US" dirty="0"/>
              <a:t> in preview private </a:t>
            </a:r>
            <a:r>
              <a:rPr lang="en-US" dirty="0" err="1"/>
              <a:t>sono</a:t>
            </a:r>
            <a:r>
              <a:rPr lang="en-US" dirty="0"/>
              <a:t> </a:t>
            </a:r>
            <a:r>
              <a:rPr lang="en-US" dirty="0" err="1"/>
              <a:t>pensate</a:t>
            </a:r>
            <a:r>
              <a:rPr lang="en-US" dirty="0"/>
              <a:t> per </a:t>
            </a:r>
            <a:r>
              <a:rPr lang="en-US" dirty="0" err="1"/>
              <a:t>eseguire</a:t>
            </a:r>
            <a:r>
              <a:rPr lang="en-US" dirty="0"/>
              <a:t> </a:t>
            </a:r>
            <a:r>
              <a:rPr lang="en-US" dirty="0" err="1"/>
              <a:t>applicazioni</a:t>
            </a:r>
            <a:r>
              <a:rPr lang="en-US" dirty="0"/>
              <a:t> </a:t>
            </a:r>
            <a:r>
              <a:rPr lang="en-US" dirty="0" err="1"/>
              <a:t>che</a:t>
            </a:r>
            <a:r>
              <a:rPr lang="en-US" dirty="0"/>
              <a:t> </a:t>
            </a:r>
            <a:r>
              <a:rPr lang="en-US" dirty="0" err="1"/>
              <a:t>richiedono</a:t>
            </a:r>
            <a:r>
              <a:rPr lang="en-US" dirty="0"/>
              <a:t> </a:t>
            </a:r>
            <a:r>
              <a:rPr lang="en-US" dirty="0" err="1"/>
              <a:t>l’utilizzo</a:t>
            </a:r>
            <a:r>
              <a:rPr lang="en-US" dirty="0"/>
              <a:t> </a:t>
            </a:r>
            <a:r>
              <a:rPr lang="en-US" dirty="0" err="1"/>
              <a:t>della</a:t>
            </a:r>
            <a:r>
              <a:rPr lang="en-US" dirty="0"/>
              <a:t> GPU. Montano GPU </a:t>
            </a:r>
            <a:r>
              <a:rPr lang="en-US" dirty="0" err="1"/>
              <a:t>Nvidia</a:t>
            </a:r>
            <a:r>
              <a:rPr lang="en-US" dirty="0"/>
              <a:t> da cui </a:t>
            </a:r>
            <a:r>
              <a:rPr lang="en-US" dirty="0" err="1"/>
              <a:t>prendono</a:t>
            </a:r>
            <a:r>
              <a:rPr lang="en-US" dirty="0"/>
              <a:t> </a:t>
            </a:r>
            <a:r>
              <a:rPr lang="en-US" dirty="0" err="1"/>
              <a:t>il</a:t>
            </a:r>
            <a:r>
              <a:rPr lang="en-US" dirty="0"/>
              <a:t> </a:t>
            </a:r>
            <a:r>
              <a:rPr lang="en-US" dirty="0" err="1"/>
              <a:t>nome</a:t>
            </a:r>
            <a:r>
              <a:rPr lang="en-US" dirty="0"/>
              <a:t>. ideal for compute and graphics-intensive workloads, helping customers to fuel innovation through scenarios like high-end remote visualization, deep learning and predictive analytics</a:t>
            </a:r>
          </a:p>
          <a:p>
            <a:pPr marL="171450" indent="-171450">
              <a:buFontTx/>
              <a:buChar char="-"/>
            </a:pPr>
            <a:endParaRPr lang="en-US" dirty="0"/>
          </a:p>
          <a:p>
            <a:pPr marL="171450" indent="-171450">
              <a:buFontTx/>
              <a:buChar char="-"/>
            </a:pPr>
            <a:endParaRPr lang="en-US" dirty="0"/>
          </a:p>
          <a:p>
            <a:pPr marL="0" indent="0">
              <a:buFontTx/>
              <a:buNone/>
            </a:pPr>
            <a:r>
              <a:rPr lang="en-US" dirty="0"/>
              <a:t>https://azure.microsoft.com/en-us/documentation/articles/virtual-machines-windows-sizes/#n-series-preview</a:t>
            </a:r>
          </a:p>
          <a:p>
            <a:pPr marL="0" indent="0">
              <a:buFontTx/>
              <a:buNone/>
            </a:pPr>
            <a:r>
              <a:rPr lang="en-US" dirty="0"/>
              <a:t>https://azure.microsoft.com/en-us/pricing/details/virtual-machines/windows/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421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Il </a:t>
            </a:r>
            <a:r>
              <a:rPr lang="en-US" i="0" baseline="0" dirty="0" err="1"/>
              <a:t>mondo</a:t>
            </a:r>
            <a:r>
              <a:rPr lang="en-US" i="0" baseline="0" dirty="0"/>
              <a:t> </a:t>
            </a:r>
            <a:r>
              <a:rPr lang="en-US" i="0" baseline="0" dirty="0" err="1"/>
              <a:t>dello</a:t>
            </a:r>
            <a:r>
              <a:rPr lang="en-US" i="0" baseline="0" dirty="0"/>
              <a:t> </a:t>
            </a:r>
            <a:r>
              <a:rPr lang="en-US" i="0" baseline="0" dirty="0" err="1"/>
              <a:t>sviluppo</a:t>
            </a:r>
            <a:r>
              <a:rPr lang="en-US" i="0" baseline="0" dirty="0"/>
              <a:t> app è </a:t>
            </a:r>
            <a:r>
              <a:rPr lang="en-US" i="0" baseline="0" dirty="0" err="1"/>
              <a:t>cambiato</a:t>
            </a:r>
            <a:r>
              <a:rPr lang="en-US" i="0" baseline="0" dirty="0"/>
              <a:t> molto </a:t>
            </a:r>
            <a:r>
              <a:rPr lang="en-US" i="0" baseline="0" dirty="0" err="1"/>
              <a:t>negli</a:t>
            </a:r>
            <a:r>
              <a:rPr lang="en-US" i="0" baseline="0" dirty="0"/>
              <a:t> </a:t>
            </a:r>
            <a:r>
              <a:rPr lang="en-US" i="0" baseline="0" dirty="0" err="1"/>
              <a:t>anni</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Se </a:t>
            </a:r>
            <a:r>
              <a:rPr lang="en-US" i="0" baseline="0" dirty="0" err="1"/>
              <a:t>pensate</a:t>
            </a:r>
            <a:r>
              <a:rPr lang="en-US" i="0" baseline="0" dirty="0"/>
              <a:t> </a:t>
            </a:r>
            <a:r>
              <a:rPr lang="en-US" i="0" baseline="0" dirty="0" err="1"/>
              <a:t>all’inizio</a:t>
            </a:r>
            <a:r>
              <a:rPr lang="en-US" i="0" baseline="0" dirty="0"/>
              <a:t> le </a:t>
            </a:r>
            <a:r>
              <a:rPr lang="en-US" i="0" baseline="0" dirty="0" err="1"/>
              <a:t>applicazioni</a:t>
            </a:r>
            <a:r>
              <a:rPr lang="en-US" i="0" baseline="0" dirty="0"/>
              <a:t> </a:t>
            </a:r>
            <a:r>
              <a:rPr lang="en-US" i="0" baseline="0" dirty="0" err="1"/>
              <a:t>erano</a:t>
            </a:r>
            <a:r>
              <a:rPr lang="en-US" i="0" baseline="0" dirty="0"/>
              <a:t> </a:t>
            </a:r>
            <a:r>
              <a:rPr lang="en-US" i="0" baseline="0" dirty="0" err="1"/>
              <a:t>enormi</a:t>
            </a:r>
            <a:r>
              <a:rPr lang="en-US" i="0" baseline="0" dirty="0"/>
              <a:t> e </a:t>
            </a:r>
            <a:r>
              <a:rPr lang="en-US" i="0" baseline="0" dirty="0" err="1"/>
              <a:t>monolitiche</a:t>
            </a:r>
            <a:r>
              <a:rPr lang="en-US" i="0" baseline="0" dirty="0"/>
              <a:t>, con </a:t>
            </a:r>
            <a:r>
              <a:rPr lang="en-US" i="0" baseline="0" dirty="0" err="1"/>
              <a:t>l’avvento</a:t>
            </a:r>
            <a:r>
              <a:rPr lang="en-US" i="0" baseline="0" dirty="0"/>
              <a:t> del web e poi </a:t>
            </a:r>
            <a:r>
              <a:rPr lang="en-US" i="0" baseline="0" dirty="0" err="1"/>
              <a:t>dei</a:t>
            </a:r>
            <a:r>
              <a:rPr lang="en-US" i="0" baseline="0" dirty="0"/>
              <a:t> </a:t>
            </a:r>
            <a:r>
              <a:rPr lang="en-US" i="0" baseline="0" dirty="0" err="1"/>
              <a:t>dispositivi</a:t>
            </a:r>
            <a:r>
              <a:rPr lang="en-US" i="0" baseline="0" dirty="0"/>
              <a:t> mobile </a:t>
            </a:r>
            <a:r>
              <a:rPr lang="en-US" i="0" baseline="0" dirty="0" err="1"/>
              <a:t>si</a:t>
            </a:r>
            <a:r>
              <a:rPr lang="en-US" i="0" baseline="0" dirty="0"/>
              <a:t> </a:t>
            </a:r>
            <a:r>
              <a:rPr lang="en-US" i="0" baseline="0" dirty="0" err="1"/>
              <a:t>va</a:t>
            </a:r>
            <a:r>
              <a:rPr lang="en-US" i="0" baseline="0" dirty="0"/>
              <a:t> </a:t>
            </a:r>
            <a:r>
              <a:rPr lang="en-US" i="0" baseline="0" dirty="0" err="1"/>
              <a:t>sempre</a:t>
            </a:r>
            <a:r>
              <a:rPr lang="en-US" i="0" baseline="0" dirty="0"/>
              <a:t> </a:t>
            </a:r>
            <a:r>
              <a:rPr lang="en-US" i="0" baseline="0" dirty="0" err="1"/>
              <a:t>più</a:t>
            </a:r>
            <a:r>
              <a:rPr lang="en-US" i="0" baseline="0" dirty="0"/>
              <a:t> verso la </a:t>
            </a:r>
            <a:r>
              <a:rPr lang="en-US" i="0" baseline="0" dirty="0" err="1"/>
              <a:t>necessità</a:t>
            </a:r>
            <a:r>
              <a:rPr lang="en-US" i="0" baseline="0" dirty="0"/>
              <a:t> di </a:t>
            </a:r>
            <a:r>
              <a:rPr lang="en-US" i="0" baseline="0" dirty="0" err="1"/>
              <a:t>creare</a:t>
            </a:r>
            <a:r>
              <a:rPr lang="en-US" i="0" baseline="0" dirty="0"/>
              <a:t> </a:t>
            </a:r>
            <a:r>
              <a:rPr lang="en-US" i="0" baseline="0" dirty="0" err="1"/>
              <a:t>applicazioni</a:t>
            </a:r>
            <a:r>
              <a:rPr lang="en-US" i="0" baseline="0" dirty="0"/>
              <a:t> </a:t>
            </a:r>
            <a:r>
              <a:rPr lang="en-US" i="0" baseline="0" dirty="0" err="1"/>
              <a:t>semplici</a:t>
            </a:r>
            <a:r>
              <a:rPr lang="en-US" i="0" baseline="0" dirty="0"/>
              <a:t>, quasi </a:t>
            </a:r>
            <a:r>
              <a:rPr lang="en-US" i="0" baseline="0" dirty="0" err="1"/>
              <a:t>atomiche</a:t>
            </a:r>
            <a:r>
              <a:rPr lang="en-US" i="0" baseline="0" dirty="0"/>
              <a:t>, per </a:t>
            </a:r>
            <a:r>
              <a:rPr lang="en-US" i="0" baseline="0" dirty="0" err="1"/>
              <a:t>questo</a:t>
            </a:r>
            <a:r>
              <a:rPr lang="en-US" i="0" baseline="0" dirty="0"/>
              <a:t> </a:t>
            </a:r>
            <a:r>
              <a:rPr lang="en-US" i="0" baseline="0" dirty="0" err="1"/>
              <a:t>sono</a:t>
            </a:r>
            <a:r>
              <a:rPr lang="en-US" i="0" baseline="0" dirty="0"/>
              <a:t> state </a:t>
            </a:r>
            <a:r>
              <a:rPr lang="en-US" i="0" baseline="0" dirty="0" err="1"/>
              <a:t>introdotte</a:t>
            </a:r>
            <a:r>
              <a:rPr lang="en-US" i="0" baseline="0" dirty="0"/>
              <a:t> </a:t>
            </a:r>
            <a:r>
              <a:rPr lang="en-US" i="0" baseline="0" dirty="0" err="1"/>
              <a:t>tecnologie</a:t>
            </a:r>
            <a:r>
              <a:rPr lang="en-US" i="0" baseline="0" dirty="0"/>
              <a:t> come </a:t>
            </a:r>
            <a:r>
              <a:rPr lang="en-US" i="0" baseline="0" dirty="0" err="1"/>
              <a:t>serveless</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Per </a:t>
            </a:r>
            <a:r>
              <a:rPr lang="en-US" i="0" baseline="0" dirty="0" err="1"/>
              <a:t>supportare</a:t>
            </a:r>
            <a:r>
              <a:rPr lang="en-US" i="0" baseline="0" dirty="0"/>
              <a:t> </a:t>
            </a:r>
            <a:r>
              <a:rPr lang="en-US" i="0" baseline="0" dirty="0" err="1"/>
              <a:t>questa</a:t>
            </a:r>
            <a:r>
              <a:rPr lang="en-US" i="0" baseline="0" dirty="0"/>
              <a:t> </a:t>
            </a:r>
            <a:r>
              <a:rPr lang="en-US" i="0" baseline="0" dirty="0" err="1"/>
              <a:t>evoluzione</a:t>
            </a:r>
            <a:r>
              <a:rPr lang="en-US" i="0" baseline="0" dirty="0"/>
              <a:t> </a:t>
            </a:r>
            <a:r>
              <a:rPr lang="en-US" i="0" baseline="0" dirty="0" err="1"/>
              <a:t>anche</a:t>
            </a:r>
            <a:r>
              <a:rPr lang="en-US" i="0" baseline="0" dirty="0"/>
              <a:t> </a:t>
            </a:r>
            <a:r>
              <a:rPr lang="en-US" i="0" baseline="0" dirty="0" err="1"/>
              <a:t>l’infrastruttura</a:t>
            </a:r>
            <a:r>
              <a:rPr lang="en-US" i="0" baseline="0" dirty="0"/>
              <a:t> ha </a:t>
            </a:r>
            <a:r>
              <a:rPr lang="en-US" i="0" baseline="0" dirty="0" err="1"/>
              <a:t>bisogno</a:t>
            </a:r>
            <a:r>
              <a:rPr lang="en-US" i="0" baseline="0" dirty="0"/>
              <a:t> di </a:t>
            </a:r>
            <a:r>
              <a:rPr lang="en-US" i="0" baseline="0" dirty="0" err="1"/>
              <a:t>essere</a:t>
            </a:r>
            <a:r>
              <a:rPr lang="en-US" i="0" baseline="0" dirty="0"/>
              <a:t> </a:t>
            </a:r>
            <a:r>
              <a:rPr lang="en-US" i="0" baseline="0" dirty="0" err="1"/>
              <a:t>riadattata</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err="1"/>
              <a:t>Dalle</a:t>
            </a:r>
            <a:r>
              <a:rPr lang="en-US" i="0" baseline="0" dirty="0"/>
              <a:t> machine </a:t>
            </a:r>
            <a:r>
              <a:rPr lang="en-US" i="0" baseline="0" dirty="0" err="1"/>
              <a:t>fisiche</a:t>
            </a:r>
            <a:r>
              <a:rPr lang="en-US" i="0" baseline="0" dirty="0"/>
              <a:t> </a:t>
            </a:r>
            <a:r>
              <a:rPr lang="en-US" i="0" baseline="0" dirty="0" err="1"/>
              <a:t>alla</a:t>
            </a:r>
            <a:r>
              <a:rPr lang="en-US" i="0" baseline="0" dirty="0"/>
              <a:t> </a:t>
            </a:r>
            <a:r>
              <a:rPr lang="en-US" i="0" baseline="0" dirty="0" err="1"/>
              <a:t>virtualizzazione</a:t>
            </a:r>
            <a:r>
              <a:rPr lang="en-US" i="0" baseline="0" dirty="0"/>
              <a:t> con </a:t>
            </a:r>
            <a:r>
              <a:rPr lang="en-US" i="0" baseline="0" dirty="0" err="1"/>
              <a:t>l’introduzione</a:t>
            </a:r>
            <a:r>
              <a:rPr lang="en-US" i="0" baseline="0" dirty="0"/>
              <a:t> poi di </a:t>
            </a:r>
            <a:r>
              <a:rPr lang="en-US" i="0" baseline="0" dirty="0" err="1"/>
              <a:t>piattaforme</a:t>
            </a:r>
            <a:r>
              <a:rPr lang="en-US" i="0" baseline="0" dirty="0"/>
              <a:t> cloud </a:t>
            </a:r>
            <a:r>
              <a:rPr lang="en-US" i="0" baseline="0" dirty="0" err="1"/>
              <a:t>fino</a:t>
            </a:r>
            <a:r>
              <a:rPr lang="en-US" i="0" baseline="0" dirty="0"/>
              <a:t> </a:t>
            </a:r>
            <a:r>
              <a:rPr lang="en-US" i="0" baseline="0" dirty="0" err="1"/>
              <a:t>all’astrazione</a:t>
            </a:r>
            <a:r>
              <a:rPr lang="en-US" i="0" baseline="0" dirty="0"/>
              <a:t> </a:t>
            </a:r>
            <a:r>
              <a:rPr lang="en-US" i="0" baseline="0" dirty="0" err="1"/>
              <a:t>dell’infrastruttura</a:t>
            </a:r>
            <a:r>
              <a:rPr lang="en-US" i="0" baseline="0" dirty="0"/>
              <a:t> </a:t>
            </a:r>
            <a:r>
              <a:rPr lang="en-US" i="0" baseline="0" dirty="0" err="1"/>
              <a:t>utilizzando</a:t>
            </a:r>
            <a:r>
              <a:rPr lang="en-US" i="0" baseline="0" dirty="0"/>
              <a:t> </a:t>
            </a:r>
            <a:r>
              <a:rPr lang="en-US" i="0" baseline="0" dirty="0" err="1"/>
              <a:t>servizi</a:t>
            </a:r>
            <a:r>
              <a:rPr lang="en-US" i="0" baseline="0" dirty="0"/>
              <a:t> di </a:t>
            </a:r>
            <a:r>
              <a:rPr lang="en-US" i="0" baseline="0" dirty="0" err="1"/>
              <a:t>tipo</a:t>
            </a:r>
            <a:r>
              <a:rPr lang="en-US" i="0" baseline="0" dirty="0"/>
              <a:t> </a:t>
            </a:r>
            <a:r>
              <a:rPr lang="en-US" i="0" baseline="0" dirty="0" err="1"/>
              <a:t>paas</a:t>
            </a:r>
            <a:r>
              <a:rPr lang="en-US" i="0" baseline="0" dirty="0"/>
              <a: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Segoe UI Light" pitchFamily="34" charset="0"/>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Key talking points:</a:t>
            </a:r>
          </a:p>
          <a:p>
            <a:r>
              <a:rPr lang="en-US" sz="1200" kern="1200" dirty="0">
                <a:solidFill>
                  <a:schemeClr val="tx1"/>
                </a:solidFill>
                <a:effectLst/>
                <a:latin typeface="+mn-lt"/>
                <a:ea typeface="+mn-ea"/>
                <a:cs typeface="+mn-cs"/>
              </a:rPr>
              <a:t>In the beginning, there were physical machines. They were expensive and developers loaded them up with multiple applications to save costs. This caused no end of conflicts and unexpected bugs, yet effective machine utilization was still low. Developers struggled to make sure changes to one application didn’t break an unrelated application.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up: virtual machines. Since multiple VMs could be run on a single physical box, developers installed their applications in contained VMs, which reduced conflicts and improved utilization, but welcome to shared memory and unpredictable performance. And since provisioning had to be made for the largest loads, “scaling in” wouldn’t really save money.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Enter the cloud. Companies could rent the virtual machines they needed, when they needed them. They could scale applications up and down on demand. You still needed to install and configure OS level patches and updates, and you still had to contend with low-level networking.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most of the benefits of this model accrued to operations and infrastructure, not app development. </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In a new </a:t>
            </a:r>
            <a:r>
              <a:rPr lang="en-US" sz="1224" b="1" u="sng" kern="1200" dirty="0">
                <a:solidFill>
                  <a:schemeClr val="tx1"/>
                </a:solidFill>
                <a:effectLst/>
                <a:latin typeface="+mn-lt"/>
                <a:ea typeface="+mn-ea"/>
                <a:cs typeface="+mn-cs"/>
                <a:hlinkClick r:id="rId3"/>
              </a:rPr>
              <a:t>Evans Data survey</a:t>
            </a:r>
            <a:r>
              <a:rPr lang="en-US" sz="1224" kern="1200" dirty="0">
                <a:solidFill>
                  <a:schemeClr val="tx1"/>
                </a:solidFill>
                <a:effectLst/>
                <a:latin typeface="+mn-lt"/>
                <a:ea typeface="+mn-ea"/>
                <a:cs typeface="+mn-cs"/>
              </a:rPr>
              <a:t> of 1,441 developers, 81.3% of respondents said they plan to build applications in the cloud within the next 24 months.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07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Un'altra possibilità, richiestissima da molte applicazioni è di avere una Share, uno spazio di memoria che possono vedere  più VM per accedere agli stessi contenuti. Azure mette a disposizione un servizio, chiamato Azure Files che mi da a disposizione una share SMB (protocollo Server Message Block) a cui posso far puntare le varie macchine, performance 1000 io/s (non va bene per un database)</a:t>
            </a:r>
            <a:endParaRPr lang="en-US" dirty="0"/>
          </a:p>
          <a:p>
            <a:endParaRPr lang="en-US" dirty="0"/>
          </a:p>
          <a:p>
            <a:r>
              <a:rPr lang="en-US" dirty="0"/>
              <a:t>Bryon</a:t>
            </a:r>
          </a:p>
          <a:p>
            <a:endParaRPr lang="en-US" dirty="0"/>
          </a:p>
          <a:p>
            <a:endParaRPr lang="en-US" dirty="0"/>
          </a:p>
          <a:p>
            <a:r>
              <a:rPr lang="en-US" dirty="0"/>
              <a:t>1 other thing that is</a:t>
            </a:r>
            <a:r>
              <a:rPr lang="en-US" baseline="0" dirty="0"/>
              <a:t> very cool that you can use on these virtual machines is just attaching an SMB Share.  So you can go ahead and add an SMB Share that you created using </a:t>
            </a:r>
            <a:r>
              <a:rPr lang="en-US" baseline="0" dirty="0" err="1"/>
              <a:t>using</a:t>
            </a:r>
            <a:r>
              <a:rPr lang="en-US" baseline="0" dirty="0"/>
              <a:t> Azure Files which gives you the ability to have even more disks.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9428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Service Level Agreement (SLA) per almeno 2 macchine nell'availability set</a:t>
            </a:r>
          </a:p>
          <a:p>
            <a:r>
              <a:rPr lang="it-IT" sz="900" kern="1200" dirty="0">
                <a:solidFill>
                  <a:schemeClr val="tx1"/>
                </a:solidFill>
                <a:effectLst/>
                <a:latin typeface="Segoe UI Light" pitchFamily="34" charset="0"/>
                <a:ea typeface="+mn-ea"/>
                <a:cs typeface="+mn-cs"/>
              </a:rPr>
              <a:t>Su una sola virtual machine non riusciamo a garantirlo (possono succedere imprevisti al rack o al server che lo virtualizza)</a:t>
            </a:r>
          </a:p>
          <a:p>
            <a:endParaRPr lang="it-IT" sz="900" kern="1200" dirty="0">
              <a:solidFill>
                <a:schemeClr val="tx1"/>
              </a:solidFill>
              <a:effectLst/>
              <a:latin typeface="Segoe UI Light" pitchFamily="34" charset="0"/>
              <a:ea typeface="+mn-ea"/>
              <a:cs typeface="+mn-cs"/>
            </a:endParaRPr>
          </a:p>
          <a:p>
            <a:r>
              <a:rPr lang="it-IT" sz="900" kern="1200" dirty="0">
                <a:solidFill>
                  <a:schemeClr val="tx1"/>
                </a:solidFill>
                <a:effectLst/>
                <a:latin typeface="Segoe UI Light" pitchFamily="34" charset="0"/>
                <a:ea typeface="+mn-ea"/>
                <a:cs typeface="+mn-cs"/>
              </a:rPr>
              <a:t>Gli availability set prevedono massimo</a:t>
            </a:r>
            <a:r>
              <a:rPr lang="it-IT" sz="900" kern="1200" baseline="0" dirty="0">
                <a:solidFill>
                  <a:schemeClr val="tx1"/>
                </a:solidFill>
                <a:effectLst/>
                <a:latin typeface="Segoe UI Light" pitchFamily="34" charset="0"/>
                <a:ea typeface="+mn-ea"/>
                <a:cs typeface="+mn-cs"/>
              </a:rPr>
              <a:t> 4 rack diversi. Quindi se ho 8 macchine, su ogni rack ne avrò 2</a:t>
            </a:r>
            <a:endParaRPr lang="en-US" dirty="0"/>
          </a:p>
          <a:p>
            <a:endParaRPr lang="en-US" dirty="0"/>
          </a:p>
          <a:p>
            <a:r>
              <a:rPr lang="en-US" dirty="0"/>
              <a:t>You can use this slide optionally.</a:t>
            </a:r>
            <a:r>
              <a:rPr lang="en-US" baseline="0" dirty="0"/>
              <a:t> Based on customer’s understanding of cloud, you can spend time to explain the difference between On-Prem , IaaS, PaaS and SaaS.</a:t>
            </a:r>
          </a:p>
          <a:p>
            <a:endParaRPr lang="en-US" baseline="0" dirty="0"/>
          </a:p>
          <a:p>
            <a:r>
              <a:rPr lang="en-US" baseline="0" dirty="0"/>
              <a:t>Explain how Azure offers PaaS, IaaS to ISVs to build their SaaS applications.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54741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NZ" dirty="0"/>
              <a:t>Explain availability</a:t>
            </a:r>
            <a:r>
              <a:rPr lang="en-NZ" baseline="0" dirty="0"/>
              <a:t> sets</a:t>
            </a:r>
          </a:p>
          <a:p>
            <a:endParaRPr lang="en-NZ" baseline="0" dirty="0"/>
          </a:p>
          <a:p>
            <a:r>
              <a:rPr lang="en-NZ" b="1" baseline="0" dirty="0"/>
              <a:t>Notes:</a:t>
            </a:r>
            <a:endParaRPr lang="en-NZ" b="1" dirty="0"/>
          </a:p>
          <a:p>
            <a:r>
              <a:rPr lang="en-NZ" dirty="0"/>
              <a:t>Availability sets</a:t>
            </a:r>
            <a:r>
              <a:rPr lang="en-NZ" baseline="0" dirty="0"/>
              <a:t> tell the Fabric Controller to place VMs in the same set on different racks for faults and in separate upgrade domains for updates. </a:t>
            </a:r>
          </a:p>
          <a:p>
            <a:r>
              <a:rPr lang="en-NZ" baseline="0" dirty="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817617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E' possibile catturare l'immagine della VM e avviare più VM con la stessa immagine sia syspreppata che non (ad esempio per scenari di debug)</a:t>
            </a:r>
            <a:endParaRPr lang="en-US" dirty="0"/>
          </a:p>
          <a:p>
            <a:r>
              <a:rPr lang="en-US" dirty="0"/>
              <a:t>Per </a:t>
            </a:r>
            <a:r>
              <a:rPr lang="en-US" dirty="0" err="1"/>
              <a:t>tutto</a:t>
            </a:r>
            <a:r>
              <a:rPr lang="en-US" dirty="0"/>
              <a:t> </a:t>
            </a:r>
            <a:r>
              <a:rPr lang="en-US" dirty="0" err="1"/>
              <a:t>il</a:t>
            </a:r>
            <a:r>
              <a:rPr lang="en-US" dirty="0"/>
              <a:t> resto ci</a:t>
            </a:r>
            <a:r>
              <a:rPr lang="en-US" baseline="0" dirty="0"/>
              <a:t> </a:t>
            </a:r>
            <a:r>
              <a:rPr lang="en-US" baseline="0" dirty="0" err="1"/>
              <a:t>sono</a:t>
            </a:r>
            <a:r>
              <a:rPr lang="en-US" baseline="0" dirty="0"/>
              <a:t> </a:t>
            </a:r>
            <a:r>
              <a:rPr lang="en-US" baseline="0" dirty="0" err="1"/>
              <a:t>dei</a:t>
            </a:r>
            <a:r>
              <a:rPr lang="en-US" baseline="0" dirty="0"/>
              <a:t> JSON </a:t>
            </a:r>
            <a:r>
              <a:rPr lang="en-US" baseline="0" dirty="0" err="1"/>
              <a:t>parametrizzabili</a:t>
            </a:r>
            <a:r>
              <a:rPr lang="en-US" baseline="0" dirty="0"/>
              <a:t> e </a:t>
            </a:r>
            <a:r>
              <a:rPr lang="en-US" baseline="0" dirty="0" err="1"/>
              <a:t>riusabili</a:t>
            </a:r>
            <a:r>
              <a:rPr lang="en-US" baseline="0" dirty="0"/>
              <a:t> </a:t>
            </a:r>
            <a:endParaRPr lang="en-US" dirty="0"/>
          </a:p>
          <a:p>
            <a:r>
              <a:rPr lang="en-US" dirty="0"/>
              <a:t>Bryon</a:t>
            </a:r>
          </a:p>
          <a:p>
            <a:endParaRPr lang="en-US" dirty="0"/>
          </a:p>
          <a:p>
            <a:r>
              <a:rPr lang="en-US" dirty="0"/>
              <a:t>Maybe cut?</a:t>
            </a:r>
          </a:p>
          <a:p>
            <a:endParaRPr lang="en-US" dirty="0"/>
          </a:p>
          <a:p>
            <a:r>
              <a:rPr lang="en-US" dirty="0"/>
              <a:t>The last thing I wanted to talk</a:t>
            </a:r>
            <a:r>
              <a:rPr lang="en-US" baseline="0" dirty="0"/>
              <a:t> about with Disks and storage Is Virtual Machine Images.</a:t>
            </a:r>
          </a:p>
          <a:p>
            <a:endParaRPr lang="en-US" baseline="0" dirty="0"/>
          </a:p>
          <a:p>
            <a:r>
              <a:rPr lang="en-US" baseline="0" dirty="0"/>
              <a:t>This provides you the ability to capture all of the disks that are attached to the VM and replicate them.  </a:t>
            </a:r>
          </a:p>
          <a:p>
            <a:endParaRPr lang="en-US" baseline="0" dirty="0"/>
          </a:p>
          <a:p>
            <a:r>
              <a:rPr lang="en-US" baseline="0" dirty="0"/>
              <a:t>So let’s say I have a VM with 5 disks attached which includes the system drive and several data disks – you can simply make a copy and replicate those disks as many times as you need. </a:t>
            </a:r>
          </a:p>
          <a:p>
            <a:endParaRPr lang="en-US" baseline="0" dirty="0"/>
          </a:p>
          <a:p>
            <a:r>
              <a:rPr lang="en-US" baseline="0" dirty="0"/>
              <a:t>So you can do this with a gold-image that you have.  Say an image that you have </a:t>
            </a:r>
            <a:r>
              <a:rPr lang="en-US" baseline="0" dirty="0" err="1"/>
              <a:t>sysprep’d</a:t>
            </a:r>
            <a:r>
              <a:rPr lang="en-US" baseline="0" dirty="0"/>
              <a:t> or sanitized and easily deploy over and over again.</a:t>
            </a:r>
          </a:p>
          <a:p>
            <a:endParaRPr lang="en-US" baseline="0" dirty="0"/>
          </a:p>
          <a:p>
            <a:r>
              <a:rPr lang="en-US" baseline="0" dirty="0"/>
              <a:t>Or even if you have a running VM that is not </a:t>
            </a:r>
            <a:r>
              <a:rPr lang="en-US" baseline="0" dirty="0" err="1"/>
              <a:t>sysprep’d</a:t>
            </a:r>
            <a:r>
              <a:rPr lang="en-US" baseline="0" dirty="0"/>
              <a:t> you can copy and replicate the VM while the VM is running.  This is good for debugging.</a:t>
            </a:r>
          </a:p>
          <a:p>
            <a:endParaRPr lang="en-US" baseline="0" dirty="0"/>
          </a:p>
          <a:p>
            <a:endParaRPr lang="en-US" baseline="0" dirty="0"/>
          </a:p>
          <a:p>
            <a:endParaRPr lang="en-US" baseline="0"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2058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Un altro servizio di cui potrei aver bisogno sarebbero le reti VPN, ve ne sono di 3 tipi:</a:t>
            </a:r>
          </a:p>
          <a:p>
            <a:pPr rtl="0" fontAlgn="ctr"/>
            <a:r>
              <a:rPr lang="it-IT" sz="900" kern="1200" dirty="0">
                <a:solidFill>
                  <a:schemeClr val="tx1"/>
                </a:solidFill>
                <a:effectLst/>
                <a:latin typeface="Segoe UI Light" pitchFamily="34" charset="0"/>
                <a:ea typeface="+mn-ea"/>
                <a:cs typeface="+mn-cs"/>
              </a:rPr>
              <a:t>Site to Site: mette in collegamento una Virtual Network di Azure con quella on premise</a:t>
            </a:r>
          </a:p>
          <a:p>
            <a:pPr rtl="0" fontAlgn="ctr"/>
            <a:r>
              <a:rPr lang="it-IT" sz="900" kern="1200" dirty="0">
                <a:solidFill>
                  <a:schemeClr val="tx1"/>
                </a:solidFill>
                <a:effectLst/>
                <a:latin typeface="Segoe UI Light" pitchFamily="34" charset="0"/>
                <a:ea typeface="+mn-ea"/>
                <a:cs typeface="+mn-cs"/>
              </a:rPr>
              <a:t>Point to Site, da singolo pc in remoto mi collego ad una rete su Azure</a:t>
            </a:r>
          </a:p>
          <a:p>
            <a:pPr rtl="0" fontAlgn="ctr"/>
            <a:r>
              <a:rPr lang="it-IT" sz="900" kern="1200" dirty="0">
                <a:solidFill>
                  <a:schemeClr val="tx1"/>
                </a:solidFill>
                <a:effectLst/>
                <a:latin typeface="Segoe UI Light" pitchFamily="34" charset="0"/>
                <a:ea typeface="+mn-ea"/>
                <a:cs typeface="+mn-cs"/>
              </a:rPr>
              <a:t>ExpressRoute: collegamento diretto tra il mio datacenter e quello di Azure, in questo caso devo coinvolgere un provider telefonico che mi riserverà un canale diretto </a:t>
            </a:r>
            <a:r>
              <a:rPr lang="it-IT" sz="900" kern="1200" baseline="0" dirty="0">
                <a:solidFill>
                  <a:schemeClr val="tx1"/>
                </a:solidFill>
                <a:effectLst/>
                <a:latin typeface="Segoe UI Light" pitchFamily="34" charset="0"/>
                <a:ea typeface="+mn-ea"/>
                <a:cs typeface="+mn-cs"/>
              </a:rPr>
              <a:t> (BT; Kolst; Telecom in italia)</a:t>
            </a:r>
            <a:endParaRPr lang="en-US" dirty="0"/>
          </a:p>
          <a:p>
            <a:endParaRPr lang="en-US" dirty="0"/>
          </a:p>
          <a:p>
            <a:r>
              <a:rPr lang="en-US" dirty="0"/>
              <a:t>Run what you run in your data center…</a:t>
            </a:r>
          </a:p>
          <a:p>
            <a:r>
              <a:rPr lang="en-US" dirty="0"/>
              <a:t>At the scale you never thought possible. </a:t>
            </a:r>
          </a:p>
          <a:p>
            <a:r>
              <a:rPr lang="en-US" dirty="0"/>
              <a:t>With Hybrid connectivity and trusting our Enterprise Grade Security and Compliance, for those workloads that make sense, take off the shackles.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10/27/2016 6:53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4050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 un </a:t>
            </a:r>
            <a:r>
              <a:rPr lang="en-US" dirty="0" err="1"/>
              <a:t>servizio</a:t>
            </a:r>
            <a:r>
              <a:rPr lang="en-US" dirty="0"/>
              <a:t> di Backup </a:t>
            </a:r>
            <a:r>
              <a:rPr lang="en-US" dirty="0" err="1"/>
              <a:t>che</a:t>
            </a:r>
            <a:r>
              <a:rPr lang="en-US" dirty="0"/>
              <a:t> è </a:t>
            </a:r>
            <a:r>
              <a:rPr lang="en-US" dirty="0" err="1"/>
              <a:t>possibile</a:t>
            </a:r>
            <a:r>
              <a:rPr lang="en-US" dirty="0"/>
              <a:t> </a:t>
            </a:r>
            <a:r>
              <a:rPr lang="en-US" dirty="0" err="1"/>
              <a:t>utilizzare</a:t>
            </a:r>
            <a:r>
              <a:rPr lang="en-US" dirty="0"/>
              <a:t> per </a:t>
            </a:r>
            <a:r>
              <a:rPr lang="en-US" dirty="0" err="1"/>
              <a:t>eseguire</a:t>
            </a:r>
            <a:r>
              <a:rPr lang="en-US" dirty="0"/>
              <a:t> backup &amp; restore </a:t>
            </a:r>
            <a:r>
              <a:rPr lang="en-US" dirty="0" err="1"/>
              <a:t>dei</a:t>
            </a:r>
            <a:r>
              <a:rPr lang="en-US" dirty="0"/>
              <a:t> </a:t>
            </a:r>
            <a:r>
              <a:rPr lang="en-US" dirty="0" err="1"/>
              <a:t>tuoi</a:t>
            </a:r>
            <a:r>
              <a:rPr lang="en-US" dirty="0"/>
              <a:t> </a:t>
            </a:r>
            <a:r>
              <a:rPr lang="en-US" dirty="0" err="1"/>
              <a:t>dati</a:t>
            </a:r>
            <a:r>
              <a:rPr lang="en-US" dirty="0"/>
              <a:t> </a:t>
            </a:r>
            <a:r>
              <a:rPr lang="en-US" dirty="0" err="1"/>
              <a:t>nel</a:t>
            </a:r>
            <a:r>
              <a:rPr lang="en-US" dirty="0"/>
              <a:t> cloud. </a:t>
            </a:r>
            <a:r>
              <a:rPr lang="en-US" dirty="0" err="1"/>
              <a:t>Sostituisce</a:t>
            </a:r>
            <a:r>
              <a:rPr lang="en-US" dirty="0"/>
              <a:t> </a:t>
            </a:r>
            <a:r>
              <a:rPr lang="en-US" dirty="0" err="1"/>
              <a:t>quindi</a:t>
            </a:r>
            <a:r>
              <a:rPr lang="en-US" dirty="0"/>
              <a:t> </a:t>
            </a:r>
            <a:r>
              <a:rPr lang="en-US" dirty="0" err="1"/>
              <a:t>una</a:t>
            </a:r>
            <a:r>
              <a:rPr lang="en-US" dirty="0"/>
              <a:t> </a:t>
            </a:r>
            <a:r>
              <a:rPr lang="en-US" dirty="0" err="1"/>
              <a:t>soluzione</a:t>
            </a:r>
            <a:r>
              <a:rPr lang="en-US" dirty="0"/>
              <a:t> di backup on-</a:t>
            </a:r>
            <a:r>
              <a:rPr lang="en-US" dirty="0" err="1"/>
              <a:t>prem</a:t>
            </a:r>
            <a:r>
              <a:rPr lang="en-US" dirty="0"/>
              <a:t> o in un </a:t>
            </a:r>
            <a:r>
              <a:rPr lang="en-US" dirty="0" err="1"/>
              <a:t>altro</a:t>
            </a:r>
            <a:r>
              <a:rPr lang="en-US" dirty="0"/>
              <a:t> </a:t>
            </a:r>
            <a:r>
              <a:rPr lang="en-US" dirty="0" err="1"/>
              <a:t>sito</a:t>
            </a:r>
            <a:r>
              <a:rPr lang="en-US" dirty="0"/>
              <a:t> con </a:t>
            </a:r>
            <a:r>
              <a:rPr lang="en-US" dirty="0" err="1"/>
              <a:t>una</a:t>
            </a:r>
            <a:r>
              <a:rPr lang="en-US" dirty="0"/>
              <a:t> </a:t>
            </a:r>
            <a:r>
              <a:rPr lang="en-US" dirty="0" err="1"/>
              <a:t>soluzione</a:t>
            </a:r>
            <a:r>
              <a:rPr lang="en-US" dirty="0"/>
              <a:t> in cloud, </a:t>
            </a:r>
            <a:r>
              <a:rPr lang="en-US" dirty="0" err="1"/>
              <a:t>sicura</a:t>
            </a:r>
            <a:r>
              <a:rPr lang="en-US" dirty="0"/>
              <a:t>, </a:t>
            </a:r>
            <a:r>
              <a:rPr lang="en-US" dirty="0" err="1"/>
              <a:t>affidabile</a:t>
            </a:r>
            <a:r>
              <a:rPr lang="en-US" dirty="0"/>
              <a:t> e competitive a </a:t>
            </a:r>
            <a:r>
              <a:rPr lang="en-US" dirty="0" err="1"/>
              <a:t>livello</a:t>
            </a:r>
            <a:r>
              <a:rPr lang="en-US" dirty="0"/>
              <a:t> di </a:t>
            </a:r>
            <a:r>
              <a:rPr lang="en-US" dirty="0" err="1"/>
              <a:t>costo</a:t>
            </a:r>
            <a:r>
              <a:rPr lang="en-US" dirty="0"/>
              <a:t>. </a:t>
            </a:r>
          </a:p>
          <a:p>
            <a:endParaRPr lang="en-US" dirty="0"/>
          </a:p>
          <a:p>
            <a:r>
              <a:rPr lang="en-US" dirty="0"/>
              <a:t>Non ci </a:t>
            </a:r>
            <a:r>
              <a:rPr lang="en-US" dirty="0" err="1"/>
              <a:t>sono</a:t>
            </a:r>
            <a:r>
              <a:rPr lang="en-US" dirty="0"/>
              <a:t> </a:t>
            </a:r>
            <a:r>
              <a:rPr lang="en-US" dirty="0" err="1"/>
              <a:t>costi</a:t>
            </a:r>
            <a:r>
              <a:rPr lang="en-US" dirty="0"/>
              <a:t> per </a:t>
            </a:r>
            <a:r>
              <a:rPr lang="en-US" dirty="0" err="1"/>
              <a:t>il</a:t>
            </a:r>
            <a:r>
              <a:rPr lang="en-US" dirty="0"/>
              <a:t> traffic </a:t>
            </a:r>
            <a:r>
              <a:rPr lang="en-US" dirty="0" err="1"/>
              <a:t>dati</a:t>
            </a:r>
            <a:r>
              <a:rPr lang="en-US" dirty="0"/>
              <a:t> </a:t>
            </a:r>
            <a:r>
              <a:rPr lang="en-US" dirty="0" err="1"/>
              <a:t>che</a:t>
            </a:r>
            <a:r>
              <a:rPr lang="en-US" dirty="0"/>
              <a:t> </a:t>
            </a:r>
            <a:r>
              <a:rPr lang="en-US" dirty="0" err="1"/>
              <a:t>avviene</a:t>
            </a:r>
            <a:r>
              <a:rPr lang="en-US" dirty="0"/>
              <a:t> in </a:t>
            </a:r>
            <a:r>
              <a:rPr lang="en-US" dirty="0" err="1"/>
              <a:t>fase</a:t>
            </a:r>
            <a:r>
              <a:rPr lang="en-US" dirty="0"/>
              <a:t> di restore e </a:t>
            </a:r>
            <a:r>
              <a:rPr lang="en-US" dirty="0" err="1"/>
              <a:t>anche</a:t>
            </a:r>
            <a:r>
              <a:rPr lang="en-US" dirty="0"/>
              <a:t> I </a:t>
            </a:r>
            <a:r>
              <a:rPr lang="en-US" dirty="0" err="1"/>
              <a:t>il</a:t>
            </a:r>
            <a:r>
              <a:rPr lang="en-US" dirty="0"/>
              <a:t> traffic </a:t>
            </a:r>
            <a:r>
              <a:rPr lang="en-US" dirty="0" err="1"/>
              <a:t>dei</a:t>
            </a:r>
            <a:r>
              <a:rPr lang="en-US" dirty="0"/>
              <a:t> </a:t>
            </a:r>
            <a:r>
              <a:rPr lang="en-US" dirty="0" err="1"/>
              <a:t>dati</a:t>
            </a:r>
            <a:r>
              <a:rPr lang="en-US" dirty="0"/>
              <a:t> </a:t>
            </a:r>
            <a:r>
              <a:rPr lang="en-US" dirty="0" err="1"/>
              <a:t>trasferiti</a:t>
            </a:r>
            <a:r>
              <a:rPr lang="en-US" dirty="0"/>
              <a:t> in </a:t>
            </a:r>
            <a:r>
              <a:rPr lang="en-US" dirty="0" err="1"/>
              <a:t>fase</a:t>
            </a:r>
            <a:r>
              <a:rPr lang="en-US" dirty="0"/>
              <a:t> di backup è </a:t>
            </a:r>
            <a:r>
              <a:rPr lang="en-US" dirty="0" err="1"/>
              <a:t>gratuito</a:t>
            </a:r>
            <a:r>
              <a:rPr lang="en-US" dirty="0"/>
              <a:t>.</a:t>
            </a:r>
          </a:p>
          <a:p>
            <a:endParaRPr lang="en-US" dirty="0"/>
          </a:p>
          <a:p>
            <a:r>
              <a:rPr lang="en-US" dirty="0"/>
              <a:t>È </a:t>
            </a:r>
            <a:r>
              <a:rPr lang="en-US" dirty="0" err="1"/>
              <a:t>possibile</a:t>
            </a:r>
            <a:r>
              <a:rPr lang="en-US" dirty="0"/>
              <a:t> </a:t>
            </a:r>
            <a:r>
              <a:rPr lang="en-US" dirty="0" err="1"/>
              <a:t>eseguire</a:t>
            </a:r>
            <a:r>
              <a:rPr lang="en-US" dirty="0"/>
              <a:t> </a:t>
            </a:r>
            <a:r>
              <a:rPr lang="en-US" dirty="0" err="1"/>
              <a:t>il</a:t>
            </a:r>
            <a:r>
              <a:rPr lang="en-US" dirty="0"/>
              <a:t> backup </a:t>
            </a:r>
            <a:r>
              <a:rPr lang="en-US" dirty="0" err="1"/>
              <a:t>su</a:t>
            </a:r>
            <a:r>
              <a:rPr lang="en-US" dirty="0"/>
              <a:t> Azure di file e </a:t>
            </a:r>
            <a:r>
              <a:rPr lang="en-US" dirty="0" err="1"/>
              <a:t>cartelle</a:t>
            </a:r>
            <a:r>
              <a:rPr lang="en-US" dirty="0"/>
              <a:t>, </a:t>
            </a:r>
            <a:r>
              <a:rPr lang="en-US" dirty="0" err="1"/>
              <a:t>hyper-v</a:t>
            </a:r>
            <a:r>
              <a:rPr lang="en-US" dirty="0"/>
              <a:t>, </a:t>
            </a:r>
            <a:r>
              <a:rPr lang="en-US" dirty="0" err="1"/>
              <a:t>sql</a:t>
            </a:r>
            <a:r>
              <a:rPr lang="en-US" dirty="0"/>
              <a:t> server. </a:t>
            </a:r>
            <a:r>
              <a:rPr lang="en-US" dirty="0" err="1"/>
              <a:t>Sharepoint</a:t>
            </a:r>
            <a:r>
              <a:rPr lang="en-US" dirty="0"/>
              <a:t> and exchange on-</a:t>
            </a:r>
            <a:r>
              <a:rPr lang="en-US" dirty="0" err="1"/>
              <a:t>prem</a:t>
            </a:r>
            <a:r>
              <a:rPr lang="en-US" dirty="0"/>
              <a:t>, ma </a:t>
            </a:r>
            <a:r>
              <a:rPr lang="en-US" dirty="0" err="1"/>
              <a:t>anche</a:t>
            </a:r>
            <a:r>
              <a:rPr lang="en-US" dirty="0"/>
              <a:t> VM </a:t>
            </a:r>
            <a:r>
              <a:rPr lang="en-US" dirty="0" err="1"/>
              <a:t>su</a:t>
            </a:r>
            <a:r>
              <a:rPr lang="en-US" dirty="0"/>
              <a:t>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10/27/2016 6:53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522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continuity and disaster recovery (BCDR) strategy</a:t>
            </a:r>
          </a:p>
          <a:p>
            <a:r>
              <a:rPr lang="en-US" dirty="0"/>
              <a:t>Site Recovery is an Azure service that contributes to your BCDR strategy by orchestrating replication of </a:t>
            </a:r>
            <a:r>
              <a:rPr lang="en-US" b="1" dirty="0"/>
              <a:t>on-premises physical servers and virtual machines to the cloud (Azure) or to a secondary datacenter</a:t>
            </a:r>
            <a:r>
              <a:rPr lang="en-US" dirty="0"/>
              <a:t>. When outages occur in your primary location, you fail over to the secondary location to keep apps and workloads available. You fail back to your primary location when it returns to normal operations.</a:t>
            </a:r>
          </a:p>
          <a:p>
            <a:endParaRPr lang="en-US" dirty="0"/>
          </a:p>
          <a:p>
            <a:endParaRPr lang="en-US" dirty="0"/>
          </a:p>
          <a:p>
            <a:r>
              <a:rPr lang="en-US" dirty="0">
                <a:effectLst/>
              </a:rPr>
              <a:t>Backup ensures that your data is safe and recoverable while Site Recovery keeps your workloads available when/if an outage occurs.</a:t>
            </a:r>
          </a:p>
          <a:p>
            <a:r>
              <a:rPr lang="en-US" sz="1200" b="1" i="0" kern="1200" dirty="0">
                <a:solidFill>
                  <a:schemeClr val="tx1"/>
                </a:solidFill>
                <a:effectLst/>
                <a:latin typeface="+mn-lt"/>
                <a:ea typeface="+mn-ea"/>
                <a:cs typeface="+mn-cs"/>
              </a:rPr>
              <a:t>Azure Backup</a:t>
            </a:r>
          </a:p>
          <a:p>
            <a:r>
              <a:rPr lang="en-US" dirty="0">
                <a:effectLst/>
              </a:rPr>
              <a:t>Backs up data on-premises and in the cloud</a:t>
            </a:r>
          </a:p>
          <a:p>
            <a:r>
              <a:rPr lang="en-US" dirty="0">
                <a:effectLst/>
              </a:rPr>
              <a:t>Have wide variability in their acceptable Recovery point objective. VM backups usually one day while database backups as low as 15 minutes.</a:t>
            </a:r>
          </a:p>
          <a:p>
            <a:r>
              <a:rPr lang="en-US" dirty="0">
                <a:effectLst/>
              </a:rPr>
              <a:t>Backup data is typically retained for 30 days or less. From a compliance view, data may need to be saved for years. Backup data is ideal for archiving in such instances.</a:t>
            </a:r>
          </a:p>
          <a:p>
            <a:r>
              <a:rPr lang="en-US" dirty="0">
                <a:effectLst/>
              </a:rPr>
              <a:t>Because of a larger Recovery point objective, the amount of data a backup solution needs to process is usually much higher, which leads to a longer Recovery time objective.</a:t>
            </a:r>
          </a:p>
          <a:p>
            <a:r>
              <a:rPr lang="en-US" sz="1200" b="1" i="0" kern="1200" dirty="0">
                <a:solidFill>
                  <a:schemeClr val="tx1"/>
                </a:solidFill>
                <a:effectLst/>
                <a:latin typeface="+mn-lt"/>
                <a:ea typeface="+mn-ea"/>
                <a:cs typeface="+mn-cs"/>
              </a:rPr>
              <a:t>Azure Site Recovery</a:t>
            </a:r>
          </a:p>
          <a:p>
            <a:r>
              <a:rPr lang="en-US" dirty="0">
                <a:effectLst/>
              </a:rPr>
              <a:t>Coordinates virtual-machine and physical-server replication, failover, and fullback.</a:t>
            </a:r>
          </a:p>
          <a:p>
            <a:r>
              <a:rPr lang="en-US" dirty="0">
                <a:effectLst/>
              </a:rPr>
              <a:t>DR solutions have low Recovery point objectives; DR copy can be behind by a few seconds/minutes.</a:t>
            </a:r>
          </a:p>
          <a:p>
            <a:r>
              <a:rPr lang="en-US" dirty="0">
                <a:effectLst/>
              </a:rPr>
              <a:t>DR needs only operational recovery data, which can take hours to a day. Using DR data for long-term retention is not recommended because of the fine-grained data capture.</a:t>
            </a:r>
          </a:p>
          <a:p>
            <a:r>
              <a:rPr lang="en-US" dirty="0">
                <a:effectLst/>
              </a:rPr>
              <a:t>Disaster recovery solutions have smaller Recovery time objectives because they are more in sync with the source.</a:t>
            </a:r>
          </a:p>
          <a:p>
            <a:r>
              <a:rPr lang="en-US" dirty="0">
                <a:effectLst/>
              </a:rPr>
              <a:t>Remote monitor the health of machines and create customizable recovery plans.</a:t>
            </a:r>
          </a:p>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37</a:t>
            </a:fld>
            <a:endParaRPr lang="it-IT"/>
          </a:p>
        </p:txBody>
      </p:sp>
    </p:spTree>
    <p:extLst>
      <p:ext uri="{BB962C8B-B14F-4D97-AF65-F5344CB8AC3E}">
        <p14:creationId xmlns:p14="http://schemas.microsoft.com/office/powerpoint/2010/main" val="1058571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10/27/2016 6:53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950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10/27/2016 6:53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7485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10/27/2016 6:53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539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Fare </a:t>
            </a:r>
            <a:r>
              <a:rPr lang="en-US" dirty="0" err="1"/>
              <a:t>esempio</a:t>
            </a:r>
            <a:r>
              <a:rPr lang="en-US" dirty="0"/>
              <a:t> di e-Commerce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0563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800" b="1" dirty="0">
                <a:solidFill>
                  <a:srgbClr val="000000">
                    <a:lumMod val="85000"/>
                    <a:lumOff val="15000"/>
                  </a:srgbClr>
                </a:solidFill>
                <a:latin typeface="Segoe UI Light"/>
              </a:rPr>
              <a:t>Solution flow</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Users connect to front end server to access the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Azure DNS resolves web app server name and gets app location</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User authentication with Azure AD or other identity providers</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Web and app server can be hosted on Azure Compute or Azure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App data can be stored in relational or non-relational databases; different data </a:t>
            </a:r>
            <a:r>
              <a:rPr lang="en-US" sz="1200" dirty="0" err="1">
                <a:solidFill>
                  <a:srgbClr val="000000">
                    <a:lumMod val="85000"/>
                    <a:lumOff val="15000"/>
                  </a:srgbClr>
                </a:solidFill>
                <a:latin typeface="Segoe UI"/>
              </a:rPr>
              <a:t>backends</a:t>
            </a:r>
            <a:r>
              <a:rPr lang="en-US" sz="1200" dirty="0">
                <a:solidFill>
                  <a:srgbClr val="000000">
                    <a:lumMod val="85000"/>
                    <a:lumOff val="15000"/>
                  </a:srgbClr>
                </a:solidFill>
                <a:latin typeface="Segoe UI"/>
              </a:rPr>
              <a:t> across cloud or SaaS store app data</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Multiple development and deployment tools supported </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Additional services like automation, search, service bus, and CDN can be used with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Machine Learning, Data Lake Analytics, and Stream Analytics analyze app data and user behavior</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visualize data </a:t>
            </a:r>
            <a:br>
              <a:rPr lang="en-US" sz="1200" dirty="0">
                <a:solidFill>
                  <a:srgbClr val="000000">
                    <a:lumMod val="85000"/>
                    <a:lumOff val="15000"/>
                  </a:srgbClr>
                </a:solidFill>
                <a:latin typeface="Segoe UI"/>
              </a:rPr>
            </a:br>
            <a:r>
              <a:rPr lang="en-US" sz="1200" dirty="0">
                <a:solidFill>
                  <a:srgbClr val="000000">
                    <a:lumMod val="85000"/>
                    <a:lumOff val="15000"/>
                  </a:srgbClr>
                </a:solidFill>
                <a:latin typeface="Segoe UI"/>
              </a:rPr>
              <a:t>with meaningful insights to make data more presentable </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74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213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a:t>
            </a:r>
            <a:r>
              <a:rPr lang="en-US" b="1" baseline="0" dirty="0"/>
              <a:t> Objective: </a:t>
            </a:r>
            <a:r>
              <a:rPr lang="en-US" b="0" baseline="0" dirty="0"/>
              <a:t>Introduce Windows Azure Traffic Manager as method to globally load-balance users across application instances.</a:t>
            </a:r>
          </a:p>
          <a:p>
            <a:endParaRPr lang="en-US" b="0" baseline="0" dirty="0"/>
          </a:p>
          <a:p>
            <a:r>
              <a:rPr lang="en-US" b="1" baseline="0" dirty="0"/>
              <a:t>Key Talking Points:</a:t>
            </a:r>
          </a:p>
          <a:p>
            <a:pPr marL="285750" indent="-285750">
              <a:buFont typeface="Arial" panose="020B0604020202020204" pitchFamily="34" charset="0"/>
              <a:buChar char="•"/>
            </a:pPr>
            <a:r>
              <a:rPr lang="en-US" b="0" baseline="0" dirty="0"/>
              <a:t>Traffic Manager provides a globally load-balanced DNS namespace ( foo.cloudapp.net in the slide ) that can transparent direct users to the closest application instance provisioning in a cloud service.</a:t>
            </a:r>
          </a:p>
          <a:p>
            <a:pPr marL="285750" indent="-285750">
              <a:buFont typeface="Arial" panose="020B0604020202020204" pitchFamily="34" charset="0"/>
              <a:buChar char="•"/>
            </a:pPr>
            <a:r>
              <a:rPr lang="en-US" b="0" baseline="0" dirty="0"/>
              <a:t>Policies can be used to load-balance users based on </a:t>
            </a:r>
            <a:r>
              <a:rPr lang="en-US" b="1" baseline="0" dirty="0"/>
              <a:t>Performance</a:t>
            </a:r>
            <a:r>
              <a:rPr lang="en-US" b="0" baseline="0" dirty="0"/>
              <a:t> ( network latency/closeness ), </a:t>
            </a:r>
            <a:r>
              <a:rPr lang="en-US" b="1" baseline="0" dirty="0"/>
              <a:t>Round-robin</a:t>
            </a:r>
            <a:r>
              <a:rPr lang="en-US" b="0" baseline="0" dirty="0"/>
              <a:t>, or </a:t>
            </a:r>
            <a:r>
              <a:rPr lang="en-US" b="1" baseline="0" dirty="0"/>
              <a:t>Failover</a:t>
            </a:r>
          </a:p>
          <a:p>
            <a:pPr marL="285750" indent="-285750">
              <a:buFont typeface="Arial" panose="020B0604020202020204" pitchFamily="34" charset="0"/>
              <a:buChar char="•"/>
            </a:pPr>
            <a:r>
              <a:rPr lang="en-US" b="0" baseline="0" dirty="0"/>
              <a:t>Traffic Manager uses HTTP or HTTPS to monitor available of each application instance by periodically sending tests to each cloud service.</a:t>
            </a:r>
          </a:p>
          <a:p>
            <a:pPr marL="285750" indent="-285750">
              <a:buFont typeface="Arial" panose="020B0604020202020204" pitchFamily="34" charset="0"/>
              <a:buChar char="•"/>
            </a:pPr>
            <a:endParaRPr lang="en-US" b="0" baseline="0" dirty="0"/>
          </a:p>
          <a:p>
            <a:pPr marL="0" indent="0">
              <a:buFont typeface="Arial" panose="020B0604020202020204" pitchFamily="34" charset="0"/>
              <a:buNone/>
            </a:pPr>
            <a:r>
              <a:rPr lang="en-US" b="1" baseline="0" dirty="0"/>
              <a:t>Creating a Traffic Manager Profile: </a:t>
            </a:r>
            <a:r>
              <a:rPr lang="en-US" b="0" baseline="0" dirty="0"/>
              <a:t>http://msdn.microsoft.com/en-US/library/windowsazure/dn339012.aspx</a:t>
            </a:r>
          </a:p>
          <a:p>
            <a:pPr marL="285750" indent="-285750">
              <a:buFont typeface="Arial" panose="020B0604020202020204" pitchFamily="34" charset="0"/>
              <a:buChar char="•"/>
            </a:pPr>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4320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557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08756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4971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Services is designed to support applications that are scalable, reliable, and cheap to operate. Just like an App Service is hosted on VMs, so too are Cloud Services, however, you have more control over the VMs. You can install your own software on Cloud Service VMs and you can remote into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More control also means less ease of use; unless you need the additional control options, it's typically quicker and easier to get a web application up and running in Web Apps in App Service compared to Cloud Services. </a:t>
            </a:r>
          </a:p>
          <a:p>
            <a:r>
              <a:rPr lang="en-US" sz="1200" kern="1200" dirty="0">
                <a:solidFill>
                  <a:schemeClr val="tx1"/>
                </a:solidFill>
                <a:effectLst/>
                <a:latin typeface="+mn-lt"/>
                <a:ea typeface="+mn-ea"/>
                <a:cs typeface="+mn-cs"/>
              </a:rPr>
              <a:t>The technology provides two slightly different VM options: instances of </a:t>
            </a:r>
            <a:r>
              <a:rPr lang="en-US" sz="1200" i="1" kern="1200" dirty="0">
                <a:solidFill>
                  <a:schemeClr val="tx1"/>
                </a:solidFill>
                <a:effectLst/>
                <a:latin typeface="+mn-lt"/>
                <a:ea typeface="+mn-ea"/>
                <a:cs typeface="+mn-cs"/>
              </a:rPr>
              <a:t>web roles</a:t>
            </a:r>
            <a:r>
              <a:rPr lang="en-US" sz="1200" kern="1200" dirty="0">
                <a:solidFill>
                  <a:schemeClr val="tx1"/>
                </a:solidFill>
                <a:effectLst/>
                <a:latin typeface="+mn-lt"/>
                <a:ea typeface="+mn-ea"/>
                <a:cs typeface="+mn-cs"/>
              </a:rPr>
              <a:t> run a variant of Windows Server with IIS, while instances of </a:t>
            </a:r>
            <a:r>
              <a:rPr lang="en-US" sz="1200" i="1" kern="1200" dirty="0">
                <a:solidFill>
                  <a:schemeClr val="tx1"/>
                </a:solidFill>
                <a:effectLst/>
                <a:latin typeface="+mn-lt"/>
                <a:ea typeface="+mn-ea"/>
                <a:cs typeface="+mn-cs"/>
              </a:rPr>
              <a:t>worker roles</a:t>
            </a:r>
            <a:r>
              <a:rPr lang="en-US" sz="1200" kern="1200" dirty="0">
                <a:solidFill>
                  <a:schemeClr val="tx1"/>
                </a:solidFill>
                <a:effectLst/>
                <a:latin typeface="+mn-lt"/>
                <a:ea typeface="+mn-ea"/>
                <a:cs typeface="+mn-cs"/>
              </a:rPr>
              <a:t> run the same Windows Server variant without IIS. A Cloud Services application relies on some combination of these two options.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a simple application might use just a web role, while a more complex application might use a web role to handle incoming requests from users, then pass the work those requests create to a worker role for processing. (This communication could use Service Bus or Azure Queues.)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applications run in virtual machines, it's important to understand that Cloud Services provides PaaS, not IaaS. All you have to do is deploy your application. Management of the platform it runs on, including deploying new versions of the operating system, is handled for you.</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Cloud Services is an effective solution when you need direct access to the underlying infrastructure or need to configure Internet Information Services (IIS) directly. Like App Service, you don’t need to deal with patching or updating the underlying OS. Cloud Services is sometimes used to migrate existing web apps with dependencies on IIS configurations or required third party components—it provides </a:t>
            </a:r>
            <a:r>
              <a:rPr lang="en-US" sz="1224" kern="1200" dirty="0" err="1">
                <a:solidFill>
                  <a:schemeClr val="tx1"/>
                </a:solidFill>
                <a:effectLst/>
                <a:latin typeface="+mn-lt"/>
                <a:ea typeface="+mn-ea"/>
                <a:cs typeface="+mn-cs"/>
              </a:rPr>
              <a:t>autoscaling</a:t>
            </a:r>
            <a:r>
              <a:rPr lang="en-US" sz="1224" kern="1200" dirty="0">
                <a:solidFill>
                  <a:schemeClr val="tx1"/>
                </a:solidFill>
                <a:effectLst/>
                <a:latin typeface="+mn-lt"/>
                <a:ea typeface="+mn-ea"/>
                <a:cs typeface="+mn-cs"/>
              </a:rPr>
              <a:t> while still allowing for many developer-focused platform benefits.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Since Cloud Services was introduced, design options have evolved significantly. App Service and Service Fabric reflect a more modern approach to PaaS that you should consider as the foundation for your application development.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364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dirty="0">
                <a:effectLst/>
              </a:rPr>
              <a:t>Azure Functions extends Azure’s application platform by offering </a:t>
            </a:r>
            <a:r>
              <a:rPr lang="en-US" b="1" dirty="0" err="1">
                <a:effectLst/>
              </a:rPr>
              <a:t>serverless</a:t>
            </a:r>
            <a:r>
              <a:rPr lang="en-US" b="1" dirty="0">
                <a:effectLst/>
              </a:rPr>
              <a:t> compute for event-driven solutions</a:t>
            </a:r>
            <a:r>
              <a:rPr lang="en-US" dirty="0">
                <a:effectLst/>
              </a:rPr>
              <a:t>. Azure Functions lets developers easily handle tasks that respond to events common in web and mobile applications, </a:t>
            </a:r>
            <a:r>
              <a:rPr lang="en-US" dirty="0" err="1">
                <a:effectLst/>
              </a:rPr>
              <a:t>IoT</a:t>
            </a:r>
            <a:r>
              <a:rPr lang="en-US" dirty="0">
                <a:effectLst/>
              </a:rPr>
              <a:t> and big data scenarios. Azure Functions works with Azure and third party services, automatically scales out to meet demand and only charges for the time your function runs. </a:t>
            </a:r>
          </a:p>
          <a:p>
            <a:endParaRPr lang="en-US" dirty="0">
              <a:effectLst/>
            </a:endParaRPr>
          </a:p>
          <a:p>
            <a:r>
              <a:rPr lang="en-US" dirty="0">
                <a:effectLst/>
              </a:rPr>
              <a:t>With an open source runtime, developers will be able host Functions anywhere - on Azure, in your datacenter or on other clouds. </a:t>
            </a:r>
          </a:p>
          <a:p>
            <a:endParaRPr lang="en-US" dirty="0">
              <a:effectLst/>
            </a:endParaRPr>
          </a:p>
          <a:p>
            <a:r>
              <a:rPr lang="en-US" b="1" dirty="0">
                <a:effectLst/>
              </a:rPr>
              <a:t>Azure Functions allows developers to program functions in JavaScript, C#, Python and PHP or scripting options such as Bash, Batch, and PowerShell </a:t>
            </a:r>
            <a:r>
              <a:rPr lang="en-US" b="0" dirty="0">
                <a:effectLst/>
              </a:rPr>
              <a:t>using</a:t>
            </a:r>
            <a:r>
              <a:rPr lang="en-US" b="1" dirty="0">
                <a:effectLst/>
              </a:rPr>
              <a:t> </a:t>
            </a:r>
            <a:r>
              <a:rPr lang="en-US" dirty="0">
                <a:effectLst/>
              </a:rPr>
              <a:t>either an intuitive, web-based development environment that allows you to develop directly against your function or by uploading pre-compiled function written in the development tool of your choice. </a:t>
            </a:r>
          </a:p>
          <a:p>
            <a:endParaRPr lang="en-US" dirty="0">
              <a:effectLst/>
            </a:endParaRPr>
          </a:p>
          <a:p>
            <a:r>
              <a:rPr lang="en-US" dirty="0">
                <a:effectLst/>
              </a:rPr>
              <a:t>Pre built </a:t>
            </a:r>
            <a:r>
              <a:rPr lang="en-US" dirty="0" err="1">
                <a:effectLst/>
              </a:rPr>
              <a:t>Input/Output</a:t>
            </a:r>
            <a:r>
              <a:rPr lang="en-US" dirty="0">
                <a:effectLst/>
              </a:rPr>
              <a:t> bindings provide a means of pulling or pushing data to many of the most common Azure 3rd party services, saving developers from having to build these bindings themselves. However, the open source nature of Azure Functions allows you to build your own bindings for services not already supported.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138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Respond to any event: </a:t>
            </a:r>
            <a:r>
              <a:rPr lang="en-US" sz="1200" b="0" i="0" kern="1200" dirty="0">
                <a:solidFill>
                  <a:schemeClr val="tx1"/>
                </a:solidFill>
                <a:effectLst/>
                <a:latin typeface="+mn-lt"/>
                <a:ea typeface="+mn-ea"/>
                <a:cs typeface="+mn-cs"/>
              </a:rPr>
              <a:t>Azure Functions extends Azure’s market leading PaaS platform, extending the existing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infrastructure to let developers </a:t>
            </a:r>
            <a:r>
              <a:rPr lang="en-US" sz="1200" b="1" i="0" u="sng" kern="1200" dirty="0">
                <a:solidFill>
                  <a:schemeClr val="tx1"/>
                </a:solidFill>
                <a:effectLst/>
                <a:latin typeface="+mn-lt"/>
                <a:ea typeface="+mn-ea"/>
                <a:cs typeface="+mn-cs"/>
              </a:rPr>
              <a:t>easily implement code that reacts to events generated from across the breadth of Azure.</a:t>
            </a:r>
            <a:r>
              <a:rPr lang="en-US" sz="1200" b="0" i="0" kern="1200" dirty="0">
                <a:solidFill>
                  <a:schemeClr val="tx1"/>
                </a:solidFill>
                <a:effectLst/>
                <a:latin typeface="+mn-lt"/>
                <a:ea typeface="+mn-ea"/>
                <a:cs typeface="+mn-cs"/>
              </a:rPr>
              <a:t> Whether you want to respond to changes in Azure storage containers, events emitted in SaaS products that support Web Hooks, or by calls to an HTTP endpoint. They're all easy to set up and require minimal configuration. </a:t>
            </a:r>
          </a:p>
          <a:p>
            <a:pPr lvl="0" rtl="0"/>
            <a:r>
              <a:rPr lang="en-US" sz="1200" b="1" i="0" kern="1200" dirty="0">
                <a:solidFill>
                  <a:schemeClr val="tx1"/>
                </a:solidFill>
                <a:effectLst/>
                <a:latin typeface="+mn-lt"/>
                <a:ea typeface="+mn-ea"/>
                <a:cs typeface="+mn-cs"/>
              </a:rPr>
              <a:t>Develop your way: </a:t>
            </a:r>
            <a:r>
              <a:rPr lang="en-US" sz="1200" i="0" kern="1200" dirty="0">
                <a:solidFill>
                  <a:schemeClr val="tx1"/>
                </a:solidFill>
                <a:effectLst/>
                <a:latin typeface="+mn-lt"/>
                <a:ea typeface="+mn-ea"/>
                <a:cs typeface="+mn-cs"/>
              </a:rPr>
              <a:t>Implement events in a variety of languages (JavaScript, C#, Python and PHP), as well as scripting options like Bash, Batch, and PowerShell, using an intuitive web based user experience or upload and trigger pre-compiled executables built in the development tool of your choice.</a:t>
            </a:r>
            <a:r>
              <a:rPr lang="en-US" sz="1200" b="1" i="0" kern="1200" dirty="0">
                <a:solidFill>
                  <a:schemeClr val="tx1"/>
                </a:solidFill>
                <a:effectLst/>
                <a:latin typeface="+mn-lt"/>
                <a:ea typeface="+mn-ea"/>
                <a:cs typeface="+mn-cs"/>
              </a:rPr>
              <a:t> </a:t>
            </a:r>
            <a:endParaRPr lang="en-US" sz="1200" i="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Integrated DevOps:</a:t>
            </a:r>
            <a:r>
              <a:rPr lang="en-US" sz="1200" i="0" kern="1200" dirty="0">
                <a:solidFill>
                  <a:schemeClr val="tx1"/>
                </a:solidFill>
                <a:effectLst/>
                <a:latin typeface="+mn-lt"/>
                <a:ea typeface="+mn-ea"/>
                <a:cs typeface="+mn-cs"/>
              </a:rPr>
              <a:t> Quickly and easily iterate on your Azure Functions with continuous deployment using Visual Studio Team Services, GitHub or </a:t>
            </a:r>
            <a:r>
              <a:rPr lang="en-US" sz="1200" i="0" kern="1200" dirty="0" err="1">
                <a:solidFill>
                  <a:schemeClr val="tx1"/>
                </a:solidFill>
                <a:effectLst/>
                <a:latin typeface="+mn-lt"/>
                <a:ea typeface="+mn-ea"/>
                <a:cs typeface="+mn-cs"/>
              </a:rPr>
              <a:t>BitBucket</a:t>
            </a:r>
            <a:r>
              <a:rPr lang="en-US" sz="1200" i="0" kern="1200" dirty="0">
                <a:solidFill>
                  <a:schemeClr val="tx1"/>
                </a:solidFill>
                <a:effectLst/>
                <a:latin typeface="+mn-lt"/>
                <a:ea typeface="+mn-ea"/>
                <a:cs typeface="+mn-cs"/>
              </a:rPr>
              <a:t>. Monitor and troubleshoot your Azure Functions using the embedded logging environment.</a:t>
            </a:r>
          </a:p>
          <a:p>
            <a:pPr lvl="0" rtl="0"/>
            <a:r>
              <a:rPr lang="en-US" sz="1200" b="1" i="0" kern="1200" dirty="0">
                <a:solidFill>
                  <a:schemeClr val="tx1"/>
                </a:solidFill>
                <a:effectLst/>
                <a:latin typeface="+mn-lt"/>
                <a:ea typeface="+mn-ea"/>
                <a:cs typeface="+mn-cs"/>
              </a:rPr>
              <a:t>Pay for what you use: </a:t>
            </a:r>
            <a:r>
              <a:rPr lang="en-US" sz="1200" i="0" kern="1200" dirty="0">
                <a:solidFill>
                  <a:schemeClr val="tx1"/>
                </a:solidFill>
                <a:effectLst/>
                <a:latin typeface="+mn-lt"/>
                <a:ea typeface="+mn-ea"/>
                <a:cs typeface="+mn-cs"/>
              </a:rPr>
              <a:t>With Azure Functions </a:t>
            </a:r>
            <a:r>
              <a:rPr lang="en-US" sz="1200" b="1" i="0" u="sng" kern="1200" dirty="0">
                <a:solidFill>
                  <a:schemeClr val="tx1"/>
                </a:solidFill>
                <a:effectLst/>
                <a:latin typeface="+mn-lt"/>
                <a:ea typeface="+mn-ea"/>
                <a:cs typeface="+mn-cs"/>
              </a:rPr>
              <a:t>you will only be charged for the time your code is running</a:t>
            </a:r>
            <a:r>
              <a:rPr lang="en-US" sz="1200" i="0" kern="1200" dirty="0">
                <a:solidFill>
                  <a:schemeClr val="tx1"/>
                </a:solidFill>
                <a:effectLst/>
                <a:latin typeface="+mn-lt"/>
                <a:ea typeface="+mn-ea"/>
                <a:cs typeface="+mn-cs"/>
              </a:rPr>
              <a:t>. When an Azure Function is invoked it will be provided with as many resources as it needs to execute only for as long as it is executing.</a:t>
            </a:r>
          </a:p>
          <a:p>
            <a:pPr lvl="0" rtl="0"/>
            <a:r>
              <a:rPr lang="en-US" sz="1200" b="1" i="0" kern="1200" dirty="0">
                <a:solidFill>
                  <a:schemeClr val="tx1"/>
                </a:solidFill>
                <a:effectLst/>
                <a:latin typeface="+mn-lt"/>
                <a:ea typeface="+mn-ea"/>
                <a:cs typeface="+mn-cs"/>
              </a:rPr>
              <a:t>Built for the Enterprise:</a:t>
            </a:r>
            <a:r>
              <a:rPr lang="en-US" sz="1200" i="0" kern="1200" dirty="0">
                <a:solidFill>
                  <a:schemeClr val="tx1"/>
                </a:solidFill>
                <a:effectLst/>
                <a:latin typeface="+mn-lt"/>
                <a:ea typeface="+mn-ea"/>
                <a:cs typeface="+mn-cs"/>
              </a:rPr>
              <a:t> Invoke your functions when events occur in internal APIs or business systems, then output the results to your on-premises databases or business solutions. Make your Azure Functions truly secure by hosting them on an App Service Environment that can be configured to be addressable only from internal networks.</a:t>
            </a:r>
          </a:p>
          <a:p>
            <a:pPr lvl="0" rtl="0"/>
            <a:r>
              <a:rPr lang="en-US" sz="1200" b="1" i="0" kern="1200" dirty="0">
                <a:solidFill>
                  <a:schemeClr val="tx1"/>
                </a:solidFill>
                <a:effectLst/>
                <a:latin typeface="+mn-lt"/>
                <a:ea typeface="+mn-ea"/>
                <a:cs typeface="+mn-cs"/>
              </a:rPr>
              <a:t>Fully open-source, </a:t>
            </a:r>
            <a:r>
              <a:rPr lang="en-US" sz="1200" b="0" i="0" kern="1200" dirty="0">
                <a:solidFill>
                  <a:schemeClr val="tx1"/>
                </a:solidFill>
                <a:effectLst/>
                <a:latin typeface="+mn-lt"/>
                <a:ea typeface="+mn-ea"/>
                <a:cs typeface="+mn-cs"/>
              </a:rPr>
              <a:t>based upon the Kudu project and with an open source SDK and open source portal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614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Nel modello ARM, rispetto a ASM, ogni tipologia di risorse ha il proprio service provider. In questo modo le risorse possono essere creare in modo parallelo e non più sequenziale.</a:t>
            </a:r>
          </a:p>
          <a:p>
            <a:r>
              <a:rPr lang="it-IT" dirty="0"/>
              <a:t>Nel modello ASM tutti i servizi dovevano essere aggiornati insieme e se un servizio veniva creato, ma gli altri no, bisognava aspettare il completamento della creazione di tutti per poter utilizzare anche il primo.</a:t>
            </a:r>
          </a:p>
          <a:p>
            <a:endParaRPr lang="it-IT" dirty="0"/>
          </a:p>
          <a:p>
            <a:r>
              <a:rPr lang="it-IT" dirty="0"/>
              <a:t>Control </a:t>
            </a:r>
            <a:r>
              <a:rPr lang="it-IT" dirty="0" err="1"/>
              <a:t>plane</a:t>
            </a:r>
            <a:r>
              <a:rPr lang="it-IT" dirty="0"/>
              <a:t> vs data </a:t>
            </a:r>
            <a:r>
              <a:rPr lang="it-IT" dirty="0" err="1"/>
              <a:t>plane</a:t>
            </a:r>
            <a:r>
              <a:rPr lang="it-IT" dirty="0"/>
              <a:t>: ARM viene utilizzato per controllare i servizi creati, non come vengono gestiti i dati utilizzati da questi.</a:t>
            </a:r>
          </a:p>
          <a:p>
            <a:endParaRPr lang="it-IT" dirty="0"/>
          </a:p>
          <a:p>
            <a:r>
              <a:rPr lang="it-IT" dirty="0"/>
              <a:t>Sicurezza </a:t>
            </a:r>
            <a:r>
              <a:rPr lang="it-IT" dirty="0">
                <a:sym typeface="Wingdings" panose="05000000000000000000" pitchFamily="2" charset="2"/>
              </a:rPr>
              <a:t> RBAC, definizione di ruoli per gli utenti che definiscono cosa possono fare all’interno del </a:t>
            </a:r>
            <a:r>
              <a:rPr lang="it-IT" dirty="0" err="1">
                <a:sym typeface="Wingdings" panose="05000000000000000000" pitchFamily="2" charset="2"/>
              </a:rPr>
              <a:t>resource</a:t>
            </a:r>
            <a:r>
              <a:rPr lang="it-IT" dirty="0">
                <a:sym typeface="Wingdings" panose="05000000000000000000" pitchFamily="2" charset="2"/>
              </a:rPr>
              <a:t> </a:t>
            </a:r>
            <a:r>
              <a:rPr lang="it-IT" dirty="0" err="1">
                <a:sym typeface="Wingdings" panose="05000000000000000000" pitchFamily="2" charset="2"/>
              </a:rPr>
              <a:t>group</a:t>
            </a:r>
            <a:r>
              <a:rPr lang="it-IT" dirty="0">
                <a:sym typeface="Wingdings" panose="05000000000000000000" pitchFamily="2" charset="2"/>
              </a:rPr>
              <a:t> (es. OWNER può fare tutto, READER può accedere a tutto in lettura tranne ai </a:t>
            </a:r>
            <a:r>
              <a:rPr lang="it-IT" dirty="0" err="1">
                <a:sym typeface="Wingdings" panose="05000000000000000000" pitchFamily="2" charset="2"/>
              </a:rPr>
              <a:t>secrets</a:t>
            </a:r>
            <a:r>
              <a:rPr lang="it-IT" dirty="0">
                <a:sym typeface="Wingdings" panose="05000000000000000000" pitchFamily="2" charset="2"/>
              </a:rPr>
              <a:t>, CONTRIBUTOR può fare tutto tranne aggiungere o rimuovere un utente)</a:t>
            </a:r>
          </a:p>
          <a:p>
            <a:endParaRPr lang="it-IT" dirty="0">
              <a:sym typeface="Wingdings" panose="05000000000000000000" pitchFamily="2" charset="2"/>
            </a:endParaRPr>
          </a:p>
          <a:p>
            <a:r>
              <a:rPr lang="it-IT" dirty="0">
                <a:sym typeface="Wingdings" panose="05000000000000000000" pitchFamily="2" charset="2"/>
              </a:rPr>
              <a:t>Billing  possibile aggiungere dei TAG alle risorse o ai gruppi di risorse (ce ne sono già di default) per vedere il billing complessivo delle risorse relative a un certo </a:t>
            </a:r>
            <a:r>
              <a:rPr lang="it-IT" dirty="0" err="1">
                <a:sym typeface="Wingdings" panose="05000000000000000000" pitchFamily="2" charset="2"/>
              </a:rPr>
              <a:t>tag</a:t>
            </a:r>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64</a:t>
            </a:fld>
            <a:endParaRPr lang="it-IT"/>
          </a:p>
        </p:txBody>
      </p:sp>
    </p:spTree>
    <p:extLst>
      <p:ext uri="{BB962C8B-B14F-4D97-AF65-F5344CB8AC3E}">
        <p14:creationId xmlns:p14="http://schemas.microsoft.com/office/powerpoint/2010/main" val="3176291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10/27/2016 6:53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59636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a:p>
            <a:pPr marL="171450" indent="-171450">
              <a:buFont typeface="Wingdings" panose="05000000000000000000" pitchFamily="2" charset="2"/>
              <a:buChar char="à"/>
            </a:pPr>
            <a:r>
              <a:rPr lang="it-IT" dirty="0">
                <a:sym typeface="Wingdings" panose="05000000000000000000" pitchFamily="2" charset="2"/>
              </a:rPr>
              <a:t>Parametrizzare alcuni valori (nome delle VM, delle </a:t>
            </a:r>
            <a:r>
              <a:rPr lang="it-IT" dirty="0" err="1">
                <a:sym typeface="Wingdings" panose="05000000000000000000" pitchFamily="2" charset="2"/>
              </a:rPr>
              <a:t>Vnet</a:t>
            </a:r>
            <a:r>
              <a:rPr lang="it-IT" dirty="0">
                <a:sym typeface="Wingdings" panose="05000000000000000000" pitchFamily="2" charset="2"/>
              </a:rPr>
              <a:t>, </a:t>
            </a:r>
            <a:r>
              <a:rPr lang="it-IT" dirty="0" err="1">
                <a:sym typeface="Wingdings" panose="05000000000000000000" pitchFamily="2" charset="2"/>
              </a:rPr>
              <a:t>size</a:t>
            </a:r>
            <a:r>
              <a:rPr lang="it-IT" dirty="0">
                <a:sym typeface="Wingdings" panose="05000000000000000000" pitchFamily="2" charset="2"/>
              </a:rPr>
              <a:t>,…) + dipendenze tra le risorse (es. non voglio creare la VM prima che sia stato creato lo </a:t>
            </a:r>
            <a:r>
              <a:rPr lang="it-IT" dirty="0" err="1">
                <a:sym typeface="Wingdings" panose="05000000000000000000" pitchFamily="2" charset="2"/>
              </a:rPr>
              <a:t>storage</a:t>
            </a:r>
            <a:r>
              <a:rPr lang="it-IT" dirty="0">
                <a:sym typeface="Wingdings" panose="05000000000000000000" pitchFamily="2" charset="2"/>
              </a:rPr>
              <a:t> dove caricare il VHD)</a:t>
            </a:r>
          </a:p>
          <a:p>
            <a:pPr marL="171450" indent="-171450">
              <a:buFont typeface="Wingdings" panose="05000000000000000000" pitchFamily="2" charset="2"/>
              <a:buChar char="à"/>
            </a:pPr>
            <a:endParaRPr lang="it-IT" dirty="0">
              <a:sym typeface="Wingdings" panose="05000000000000000000" pitchFamily="2" charset="2"/>
            </a:endParaRPr>
          </a:p>
          <a:p>
            <a:pPr marL="171450" indent="-171450">
              <a:buFont typeface="Wingdings" panose="05000000000000000000" pitchFamily="2" charset="2"/>
              <a:buChar char="à"/>
            </a:pPr>
            <a:r>
              <a:rPr lang="it-IT" dirty="0">
                <a:sym typeface="Wingdings" panose="05000000000000000000" pitchFamily="2" charset="2"/>
              </a:rPr>
              <a:t>Script PS eseguito in modo sequenziale, </a:t>
            </a:r>
            <a:r>
              <a:rPr lang="it-IT" dirty="0" err="1">
                <a:sym typeface="Wingdings" panose="05000000000000000000" pitchFamily="2" charset="2"/>
              </a:rPr>
              <a:t>template</a:t>
            </a:r>
            <a:r>
              <a:rPr lang="it-IT" dirty="0">
                <a:sym typeface="Wingdings" panose="05000000000000000000" pitchFamily="2" charset="2"/>
              </a:rPr>
              <a:t> eseguito in parallelo a seconda delle dipendenze</a:t>
            </a:r>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65</a:t>
            </a:fld>
            <a:endParaRPr lang="it-IT"/>
          </a:p>
        </p:txBody>
      </p:sp>
    </p:spTree>
    <p:extLst>
      <p:ext uri="{BB962C8B-B14F-4D97-AF65-F5344CB8AC3E}">
        <p14:creationId xmlns:p14="http://schemas.microsoft.com/office/powerpoint/2010/main" val="2075080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600" b="1" dirty="0">
                <a:solidFill>
                  <a:srgbClr val="000000">
                    <a:lumMod val="85000"/>
                    <a:lumOff val="15000"/>
                  </a:srgbClr>
                </a:solidFill>
                <a:latin typeface="Segoe UI Light"/>
              </a:rPr>
              <a:t>Solution flow</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is collected from apps, smartphone devices, sensors, GPS, and other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lets you connect with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securely and provides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identity registry to manage device authentication</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Event Hubs streams millions of events per second and makes data available to process and analyze</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can be stored in different types of data stores, including </a:t>
            </a:r>
            <a:r>
              <a:rPr lang="en-US" sz="1200" dirty="0" err="1">
                <a:solidFill>
                  <a:srgbClr val="000000">
                    <a:lumMod val="85000"/>
                    <a:lumOff val="15000"/>
                  </a:srgbClr>
                </a:solidFill>
                <a:latin typeface="Segoe UI"/>
              </a:rPr>
              <a:t>DocumentDB</a:t>
            </a:r>
            <a:r>
              <a:rPr lang="en-US" sz="1200" dirty="0">
                <a:solidFill>
                  <a:srgbClr val="000000">
                    <a:lumMod val="85000"/>
                    <a:lumOff val="15000"/>
                  </a:srgbClr>
                </a:solidFill>
                <a:latin typeface="Segoe UI"/>
              </a:rPr>
              <a:t>, Azure SQL, Azure SQL Data Warehouse, and MongoDB</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data analytics services, including Machine Learning, Data Lake Analytics, and Stream Analytics, to analyze large amounts of 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Additional Azure services, including Automation, can be used to configure advanced features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to visualize data with meaningful insights to identify device usage and user behavior</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52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10/27/2016 6:53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15537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5CD3F1-23E3-4EB0-933E-7A6224716E93}" type="slidenum">
              <a:rPr lang="it-IT" smtClean="0"/>
              <a:t>14</a:t>
            </a:fld>
            <a:endParaRPr lang="it-IT"/>
          </a:p>
        </p:txBody>
      </p:sp>
    </p:spTree>
    <p:extLst>
      <p:ext uri="{BB962C8B-B14F-4D97-AF65-F5344CB8AC3E}">
        <p14:creationId xmlns:p14="http://schemas.microsoft.com/office/powerpoint/2010/main" val="3193592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accent1"/>
                </a:solidFill>
                <a:ea typeface="+mn-ea"/>
                <a:cs typeface="+mn-cs"/>
              </a:rPr>
              <a:t>Per </a:t>
            </a:r>
            <a:r>
              <a:rPr lang="en-US" sz="1200" kern="1200" dirty="0" err="1">
                <a:solidFill>
                  <a:schemeClr val="accent1"/>
                </a:solidFill>
                <a:ea typeface="+mn-ea"/>
                <a:cs typeface="+mn-cs"/>
              </a:rPr>
              <a:t>quanto</a:t>
            </a:r>
            <a:r>
              <a:rPr lang="en-US" sz="1200" kern="1200" dirty="0">
                <a:solidFill>
                  <a:schemeClr val="accent1"/>
                </a:solidFill>
                <a:ea typeface="+mn-ea"/>
                <a:cs typeface="+mn-cs"/>
              </a:rPr>
              <a:t> </a:t>
            </a:r>
            <a:r>
              <a:rPr lang="en-US" sz="1200" kern="1200" dirty="0" err="1">
                <a:solidFill>
                  <a:schemeClr val="accent1"/>
                </a:solidFill>
                <a:ea typeface="+mn-ea"/>
                <a:cs typeface="+mn-cs"/>
              </a:rPr>
              <a:t>riguarda</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tema</a:t>
            </a:r>
            <a:r>
              <a:rPr lang="en-US" sz="1200" kern="1200" dirty="0">
                <a:solidFill>
                  <a:schemeClr val="accent1"/>
                </a:solidFill>
                <a:ea typeface="+mn-ea"/>
                <a:cs typeface="+mn-cs"/>
              </a:rPr>
              <a:t> </a:t>
            </a:r>
            <a:r>
              <a:rPr lang="en-US" sz="1200" kern="1200" dirty="0" err="1">
                <a:solidFill>
                  <a:schemeClr val="accent1"/>
                </a:solidFill>
                <a:ea typeface="+mn-ea"/>
                <a:cs typeface="+mn-cs"/>
              </a:rPr>
              <a:t>della</a:t>
            </a:r>
            <a:r>
              <a:rPr lang="en-US" sz="1200" kern="1200" dirty="0">
                <a:solidFill>
                  <a:schemeClr val="accent1"/>
                </a:solidFill>
                <a:ea typeface="+mn-ea"/>
                <a:cs typeface="+mn-cs"/>
              </a:rPr>
              <a:t> </a:t>
            </a:r>
            <a:r>
              <a:rPr lang="en-US" sz="1200" kern="1200" dirty="0" err="1">
                <a:solidFill>
                  <a:schemeClr val="accent1"/>
                </a:solidFill>
                <a:ea typeface="+mn-ea"/>
                <a:cs typeface="+mn-cs"/>
              </a:rPr>
              <a:t>sicurezza</a:t>
            </a:r>
            <a:r>
              <a:rPr lang="en-US" sz="1200" kern="1200" dirty="0">
                <a:solidFill>
                  <a:schemeClr val="accent1"/>
                </a:solidFill>
                <a:ea typeface="+mn-ea"/>
                <a:cs typeface="+mn-cs"/>
              </a:rPr>
              <a:t>, </a:t>
            </a:r>
            <a:r>
              <a:rPr lang="en-US" sz="1200" kern="1200" dirty="0" err="1">
                <a:solidFill>
                  <a:schemeClr val="accent1"/>
                </a:solidFill>
                <a:ea typeface="+mn-ea"/>
                <a:cs typeface="+mn-cs"/>
              </a:rPr>
              <a:t>sempre</a:t>
            </a:r>
            <a:r>
              <a:rPr lang="en-US" sz="1200" kern="1200" dirty="0">
                <a:solidFill>
                  <a:schemeClr val="accent1"/>
                </a:solidFill>
                <a:ea typeface="+mn-ea"/>
                <a:cs typeface="+mn-cs"/>
              </a:rPr>
              <a:t> molto </a:t>
            </a:r>
            <a:r>
              <a:rPr lang="en-US" sz="1200" kern="1200" dirty="0" err="1">
                <a:solidFill>
                  <a:schemeClr val="accent1"/>
                </a:solidFill>
                <a:ea typeface="+mn-ea"/>
                <a:cs typeface="+mn-cs"/>
              </a:rPr>
              <a:t>delicato</a:t>
            </a:r>
            <a:r>
              <a:rPr lang="en-US" sz="1200" kern="1200" dirty="0">
                <a:solidFill>
                  <a:schemeClr val="accent1"/>
                </a:solidFill>
                <a:ea typeface="+mn-ea"/>
                <a:cs typeface="+mn-cs"/>
              </a:rPr>
              <a:t> </a:t>
            </a:r>
            <a:r>
              <a:rPr lang="en-US" sz="1200" kern="1200" dirty="0" err="1">
                <a:solidFill>
                  <a:schemeClr val="accent1"/>
                </a:solidFill>
                <a:ea typeface="+mn-ea"/>
                <a:cs typeface="+mn-cs"/>
              </a:rPr>
              <a:t>quando</a:t>
            </a:r>
            <a:r>
              <a:rPr lang="en-US" sz="1200" kern="1200" dirty="0">
                <a:solidFill>
                  <a:schemeClr val="accent1"/>
                </a:solidFill>
                <a:ea typeface="+mn-ea"/>
                <a:cs typeface="+mn-cs"/>
              </a:rPr>
              <a:t> </a:t>
            </a:r>
            <a:r>
              <a:rPr lang="en-US" sz="1200" kern="1200" dirty="0" err="1">
                <a:solidFill>
                  <a:schemeClr val="accent1"/>
                </a:solidFill>
                <a:ea typeface="+mn-ea"/>
                <a:cs typeface="+mn-cs"/>
              </a:rPr>
              <a:t>si</a:t>
            </a:r>
            <a:r>
              <a:rPr lang="en-US" sz="1200" kern="1200" dirty="0">
                <a:solidFill>
                  <a:schemeClr val="accent1"/>
                </a:solidFill>
                <a:ea typeface="+mn-ea"/>
                <a:cs typeface="+mn-cs"/>
              </a:rPr>
              <a:t> </a:t>
            </a:r>
            <a:r>
              <a:rPr lang="en-US" sz="1200" kern="1200" dirty="0" err="1">
                <a:solidFill>
                  <a:schemeClr val="accent1"/>
                </a:solidFill>
                <a:ea typeface="+mn-ea"/>
                <a:cs typeface="+mn-cs"/>
              </a:rPr>
              <a:t>tratta</a:t>
            </a:r>
            <a:r>
              <a:rPr lang="en-US" sz="1200" kern="1200" dirty="0">
                <a:solidFill>
                  <a:schemeClr val="accent1"/>
                </a:solidFill>
                <a:ea typeface="+mn-ea"/>
                <a:cs typeface="+mn-cs"/>
              </a:rPr>
              <a:t> di </a:t>
            </a:r>
            <a:r>
              <a:rPr lang="en-US" sz="1200" kern="1200" dirty="0" err="1">
                <a:solidFill>
                  <a:schemeClr val="accent1"/>
                </a:solidFill>
                <a:ea typeface="+mn-ea"/>
                <a:cs typeface="+mn-cs"/>
              </a:rPr>
              <a:t>piattaforme</a:t>
            </a:r>
            <a:r>
              <a:rPr lang="en-US" sz="1200" kern="1200" dirty="0">
                <a:solidFill>
                  <a:schemeClr val="accent1"/>
                </a:solidFill>
                <a:ea typeface="+mn-ea"/>
                <a:cs typeface="+mn-cs"/>
              </a:rPr>
              <a:t> cloud, </a:t>
            </a:r>
            <a:r>
              <a:rPr lang="en-US" sz="1200" kern="1200" dirty="0" err="1">
                <a:solidFill>
                  <a:schemeClr val="accent1"/>
                </a:solidFill>
                <a:ea typeface="+mn-ea"/>
                <a:cs typeface="+mn-cs"/>
              </a:rPr>
              <a:t>relativamente</a:t>
            </a:r>
            <a:r>
              <a:rPr lang="en-US" sz="1200" kern="1200" dirty="0">
                <a:solidFill>
                  <a:schemeClr val="accent1"/>
                </a:solidFill>
                <a:ea typeface="+mn-ea"/>
                <a:cs typeface="+mn-cs"/>
              </a:rPr>
              <a:t> a azure </a:t>
            </a:r>
            <a:r>
              <a:rPr lang="en-US" sz="1200" kern="1200" dirty="0" err="1">
                <a:solidFill>
                  <a:schemeClr val="accent1"/>
                </a:solidFill>
                <a:ea typeface="+mn-ea"/>
                <a:cs typeface="+mn-cs"/>
              </a:rPr>
              <a:t>possiamo</a:t>
            </a:r>
            <a:r>
              <a:rPr lang="en-US" sz="1200" kern="1200" dirty="0">
                <a:solidFill>
                  <a:schemeClr val="accent1"/>
                </a:solidFill>
                <a:ea typeface="+mn-ea"/>
                <a:cs typeface="+mn-cs"/>
              </a:rPr>
              <a:t> dire </a:t>
            </a:r>
            <a:r>
              <a:rPr lang="en-US" sz="1200" kern="1200" dirty="0" err="1">
                <a:solidFill>
                  <a:schemeClr val="accent1"/>
                </a:solidFill>
                <a:ea typeface="+mn-ea"/>
                <a:cs typeface="+mn-cs"/>
              </a:rPr>
              <a:t>che</a:t>
            </a:r>
            <a:r>
              <a:rPr lang="en-US" sz="1200" kern="1200" dirty="0">
                <a:solidFill>
                  <a:schemeClr val="accent1"/>
                </a:solidFill>
                <a:ea typeface="+mn-ea"/>
                <a:cs typeface="+mn-cs"/>
              </a:rPr>
              <a:t>:</a:t>
            </a:r>
          </a:p>
          <a:p>
            <a:pPr marL="171450" indent="-171450">
              <a:buFontTx/>
              <a:buChar char="-"/>
            </a:pPr>
            <a:r>
              <a:rPr lang="en-US" sz="1200" kern="1200" dirty="0">
                <a:solidFill>
                  <a:schemeClr val="accent1"/>
                </a:solidFill>
                <a:ea typeface="+mn-ea"/>
                <a:cs typeface="+mn-cs"/>
              </a:rPr>
              <a:t>Azure è compliant per la </a:t>
            </a:r>
            <a:r>
              <a:rPr lang="en-US" sz="1200" kern="1200" dirty="0" err="1">
                <a:solidFill>
                  <a:schemeClr val="accent1"/>
                </a:solidFill>
                <a:ea typeface="+mn-ea"/>
                <a:cs typeface="+mn-cs"/>
              </a:rPr>
              <a:t>certificazione</a:t>
            </a:r>
            <a:r>
              <a:rPr lang="en-US" sz="1200" kern="1200" dirty="0">
                <a:solidFill>
                  <a:schemeClr val="accent1"/>
                </a:solidFill>
                <a:ea typeface="+mn-ea"/>
                <a:cs typeface="+mn-cs"/>
              </a:rPr>
              <a:t> ISO 27018, </a:t>
            </a:r>
            <a:r>
              <a:rPr lang="en-US" sz="1200" kern="1200" dirty="0" err="1">
                <a:solidFill>
                  <a:schemeClr val="accent1"/>
                </a:solidFill>
                <a:ea typeface="+mn-ea"/>
                <a:cs typeface="+mn-cs"/>
              </a:rPr>
              <a:t>che</a:t>
            </a:r>
            <a:r>
              <a:rPr lang="en-US" sz="1200" kern="1200" dirty="0">
                <a:solidFill>
                  <a:schemeClr val="accent1"/>
                </a:solidFill>
                <a:ea typeface="+mn-ea"/>
                <a:cs typeface="+mn-cs"/>
              </a:rPr>
              <a:t> </a:t>
            </a:r>
            <a:r>
              <a:rPr lang="en-US" sz="1200" kern="1200" dirty="0" err="1">
                <a:solidFill>
                  <a:schemeClr val="accent1"/>
                </a:solidFill>
                <a:ea typeface="+mn-ea"/>
                <a:cs typeface="+mn-cs"/>
              </a:rPr>
              <a:t>stabilisce</a:t>
            </a:r>
            <a:r>
              <a:rPr lang="en-US" sz="1200" kern="1200" dirty="0">
                <a:solidFill>
                  <a:schemeClr val="accent1"/>
                </a:solidFill>
                <a:ea typeface="+mn-ea"/>
                <a:cs typeface="+mn-cs"/>
              </a:rPr>
              <a:t> le guideline in </a:t>
            </a:r>
            <a:r>
              <a:rPr lang="en-US" sz="1200" kern="1200" dirty="0" err="1">
                <a:solidFill>
                  <a:schemeClr val="accent1"/>
                </a:solidFill>
                <a:ea typeface="+mn-ea"/>
                <a:cs typeface="+mn-cs"/>
              </a:rPr>
              <a:t>materia</a:t>
            </a:r>
            <a:r>
              <a:rPr lang="en-US" sz="1200" kern="1200" dirty="0">
                <a:solidFill>
                  <a:schemeClr val="accent1"/>
                </a:solidFill>
                <a:ea typeface="+mn-ea"/>
                <a:cs typeface="+mn-cs"/>
              </a:rPr>
              <a:t> di </a:t>
            </a:r>
            <a:r>
              <a:rPr lang="en-US" sz="1200" kern="1200" dirty="0" err="1">
                <a:solidFill>
                  <a:schemeClr val="accent1"/>
                </a:solidFill>
                <a:ea typeface="+mn-ea"/>
                <a:cs typeface="+mn-cs"/>
              </a:rPr>
              <a:t>protezione</a:t>
            </a:r>
            <a:r>
              <a:rPr lang="en-US" sz="1200" kern="1200" dirty="0">
                <a:solidFill>
                  <a:schemeClr val="accent1"/>
                </a:solidFill>
                <a:ea typeface="+mn-ea"/>
                <a:cs typeface="+mn-cs"/>
              </a:rPr>
              <a:t> </a:t>
            </a:r>
            <a:r>
              <a:rPr lang="en-US" sz="1200" kern="1200" dirty="0" err="1">
                <a:solidFill>
                  <a:schemeClr val="accent1"/>
                </a:solidFill>
                <a:ea typeface="+mn-ea"/>
                <a:cs typeface="+mn-cs"/>
              </a:rPr>
              <a:t>dei</a:t>
            </a:r>
            <a:r>
              <a:rPr lang="en-US" sz="1200" kern="1200" dirty="0">
                <a:solidFill>
                  <a:schemeClr val="accent1"/>
                </a:solidFill>
                <a:ea typeface="+mn-ea"/>
                <a:cs typeface="+mn-cs"/>
              </a:rPr>
              <a:t> </a:t>
            </a:r>
            <a:r>
              <a:rPr lang="en-US" sz="1200" kern="1200" dirty="0" err="1">
                <a:solidFill>
                  <a:schemeClr val="accent1"/>
                </a:solidFill>
                <a:ea typeface="+mn-ea"/>
                <a:cs typeface="+mn-cs"/>
              </a:rPr>
              <a:t>dati</a:t>
            </a:r>
            <a:r>
              <a:rPr lang="en-US" sz="1200" kern="1200" dirty="0">
                <a:solidFill>
                  <a:schemeClr val="accent1"/>
                </a:solidFill>
                <a:ea typeface="+mn-ea"/>
                <a:cs typeface="+mn-cs"/>
              </a:rPr>
              <a:t> </a:t>
            </a:r>
            <a:r>
              <a:rPr lang="en-US" sz="1200" kern="1200" dirty="0" err="1">
                <a:solidFill>
                  <a:schemeClr val="accent1"/>
                </a:solidFill>
                <a:ea typeface="+mn-ea"/>
                <a:cs typeface="+mn-cs"/>
              </a:rPr>
              <a:t>sensibili</a:t>
            </a:r>
            <a:r>
              <a:rPr lang="en-US" sz="1200" kern="1200" dirty="0">
                <a:solidFill>
                  <a:schemeClr val="accent1"/>
                </a:solidFill>
                <a:ea typeface="+mn-ea"/>
                <a:cs typeface="+mn-cs"/>
              </a:rPr>
              <a:t> in accord con </a:t>
            </a:r>
            <a:r>
              <a:rPr lang="en-US" sz="1200" kern="1200" dirty="0" err="1">
                <a:solidFill>
                  <a:schemeClr val="accent1"/>
                </a:solidFill>
                <a:ea typeface="+mn-ea"/>
                <a:cs typeface="+mn-cs"/>
              </a:rPr>
              <a:t>i</a:t>
            </a:r>
            <a:r>
              <a:rPr lang="en-US" sz="1200" kern="1200" dirty="0">
                <a:solidFill>
                  <a:schemeClr val="accent1"/>
                </a:solidFill>
                <a:ea typeface="+mn-ea"/>
                <a:cs typeface="+mn-cs"/>
              </a:rPr>
              <a:t> </a:t>
            </a:r>
            <a:r>
              <a:rPr lang="en-US" sz="1200" kern="1200" dirty="0" err="1">
                <a:solidFill>
                  <a:schemeClr val="accent1"/>
                </a:solidFill>
                <a:ea typeface="+mn-ea"/>
                <a:cs typeface="+mn-cs"/>
              </a:rPr>
              <a:t>principi</a:t>
            </a:r>
            <a:r>
              <a:rPr lang="en-US" sz="1200" kern="1200" dirty="0">
                <a:solidFill>
                  <a:schemeClr val="accent1"/>
                </a:solidFill>
                <a:ea typeface="+mn-ea"/>
                <a:cs typeface="+mn-cs"/>
              </a:rPr>
              <a:t> di privacy </a:t>
            </a:r>
            <a:r>
              <a:rPr lang="en-US" sz="1200" kern="1200" dirty="0" err="1">
                <a:solidFill>
                  <a:schemeClr val="accent1"/>
                </a:solidFill>
                <a:ea typeface="+mn-ea"/>
                <a:cs typeface="+mn-cs"/>
              </a:rPr>
              <a:t>definiti</a:t>
            </a:r>
            <a:r>
              <a:rPr lang="en-US" sz="1200" kern="1200" dirty="0">
                <a:solidFill>
                  <a:schemeClr val="accent1"/>
                </a:solidFill>
                <a:ea typeface="+mn-ea"/>
                <a:cs typeface="+mn-cs"/>
              </a:rPr>
              <a:t> </a:t>
            </a:r>
            <a:r>
              <a:rPr lang="en-US" sz="1200" kern="1200" dirty="0" err="1">
                <a:solidFill>
                  <a:schemeClr val="accent1"/>
                </a:solidFill>
                <a:ea typeface="+mn-ea"/>
                <a:cs typeface="+mn-cs"/>
              </a:rPr>
              <a:t>dalla</a:t>
            </a:r>
            <a:r>
              <a:rPr lang="en-US" sz="1200" kern="1200" dirty="0">
                <a:solidFill>
                  <a:schemeClr val="accent1"/>
                </a:solidFill>
                <a:ea typeface="+mn-ea"/>
                <a:cs typeface="+mn-cs"/>
              </a:rPr>
              <a:t> </a:t>
            </a:r>
            <a:r>
              <a:rPr lang="en-US" sz="1200" kern="1200" dirty="0" err="1">
                <a:solidFill>
                  <a:schemeClr val="accent1"/>
                </a:solidFill>
                <a:ea typeface="+mn-ea"/>
                <a:cs typeface="+mn-cs"/>
              </a:rPr>
              <a:t>iso</a:t>
            </a:r>
            <a:r>
              <a:rPr lang="en-US" sz="1200" kern="1200" dirty="0">
                <a:solidFill>
                  <a:schemeClr val="accent1"/>
                </a:solidFill>
                <a:ea typeface="+mn-ea"/>
                <a:cs typeface="+mn-cs"/>
              </a:rPr>
              <a:t>/</a:t>
            </a:r>
            <a:r>
              <a:rPr lang="en-US" sz="1200" kern="1200" dirty="0" err="1">
                <a:solidFill>
                  <a:schemeClr val="accent1"/>
                </a:solidFill>
                <a:ea typeface="+mn-ea"/>
                <a:cs typeface="+mn-cs"/>
              </a:rPr>
              <a:t>iec</a:t>
            </a:r>
            <a:r>
              <a:rPr lang="en-US" sz="1200" kern="1200" dirty="0">
                <a:solidFill>
                  <a:schemeClr val="accent1"/>
                </a:solidFill>
                <a:ea typeface="+mn-ea"/>
                <a:cs typeface="+mn-cs"/>
              </a:rPr>
              <a:t> 29100 </a:t>
            </a:r>
          </a:p>
          <a:p>
            <a:r>
              <a:rPr lang="en-US" sz="1200" kern="1200" dirty="0">
                <a:solidFill>
                  <a:schemeClr val="accent1"/>
                </a:solidFill>
                <a:ea typeface="+mn-ea"/>
                <a:cs typeface="+mn-cs"/>
              </a:rPr>
              <a:t>- Azure è </a:t>
            </a:r>
            <a:r>
              <a:rPr lang="en-US" sz="1200" kern="1200" dirty="0" err="1">
                <a:solidFill>
                  <a:schemeClr val="accent1"/>
                </a:solidFill>
                <a:ea typeface="+mn-ea"/>
                <a:cs typeface="+mn-cs"/>
              </a:rPr>
              <a:t>una</a:t>
            </a:r>
            <a:r>
              <a:rPr lang="en-US" sz="1200" kern="1200" dirty="0">
                <a:solidFill>
                  <a:schemeClr val="accent1"/>
                </a:solidFill>
                <a:ea typeface="+mn-ea"/>
                <a:cs typeface="+mn-cs"/>
              </a:rPr>
              <a:t> </a:t>
            </a:r>
            <a:r>
              <a:rPr lang="en-US" sz="1200" kern="1200" dirty="0" err="1">
                <a:solidFill>
                  <a:schemeClr val="accent1"/>
                </a:solidFill>
                <a:ea typeface="+mn-ea"/>
                <a:cs typeface="+mn-cs"/>
              </a:rPr>
              <a:t>piattaforma</a:t>
            </a:r>
            <a:r>
              <a:rPr lang="en-US" sz="1200" kern="1200" dirty="0">
                <a:solidFill>
                  <a:schemeClr val="accent1"/>
                </a:solidFill>
                <a:ea typeface="+mn-ea"/>
                <a:cs typeface="+mn-cs"/>
              </a:rPr>
              <a:t> </a:t>
            </a:r>
            <a:r>
              <a:rPr lang="en-US" sz="1200" kern="1200" dirty="0" err="1">
                <a:solidFill>
                  <a:schemeClr val="accent1"/>
                </a:solidFill>
                <a:ea typeface="+mn-ea"/>
                <a:cs typeface="+mn-cs"/>
              </a:rPr>
              <a:t>trasparente</a:t>
            </a:r>
            <a:r>
              <a:rPr lang="en-US" sz="1200" kern="1200" dirty="0">
                <a:solidFill>
                  <a:schemeClr val="accent1"/>
                </a:solidFill>
                <a:ea typeface="+mn-ea"/>
                <a:cs typeface="+mn-cs"/>
              </a:rPr>
              <a:t>: </a:t>
            </a:r>
            <a:r>
              <a:rPr lang="en-US" sz="1200" kern="1200" dirty="0" err="1">
                <a:solidFill>
                  <a:schemeClr val="accent1"/>
                </a:solidFill>
                <a:ea typeface="+mn-ea"/>
                <a:cs typeface="+mn-cs"/>
              </a:rPr>
              <a:t>l’utente</a:t>
            </a:r>
            <a:r>
              <a:rPr lang="en-US" sz="1200" kern="1200" dirty="0">
                <a:solidFill>
                  <a:schemeClr val="accent1"/>
                </a:solidFill>
                <a:ea typeface="+mn-ea"/>
                <a:cs typeface="+mn-cs"/>
              </a:rPr>
              <a:t> non </a:t>
            </a:r>
            <a:r>
              <a:rPr lang="en-US" sz="1200" kern="1200" dirty="0" err="1">
                <a:solidFill>
                  <a:schemeClr val="accent1"/>
                </a:solidFill>
                <a:ea typeface="+mn-ea"/>
                <a:cs typeface="+mn-cs"/>
              </a:rPr>
              <a:t>perde</a:t>
            </a:r>
            <a:r>
              <a:rPr lang="en-US" sz="1200" kern="1200" dirty="0">
                <a:solidFill>
                  <a:schemeClr val="accent1"/>
                </a:solidFill>
                <a:ea typeface="+mn-ea"/>
                <a:cs typeface="+mn-cs"/>
              </a:rPr>
              <a:t> </a:t>
            </a:r>
            <a:r>
              <a:rPr lang="en-US" sz="1200" kern="1200" dirty="0" err="1">
                <a:solidFill>
                  <a:schemeClr val="accent1"/>
                </a:solidFill>
                <a:ea typeface="+mn-ea"/>
                <a:cs typeface="+mn-cs"/>
              </a:rPr>
              <a:t>mai</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possesso</a:t>
            </a:r>
            <a:r>
              <a:rPr lang="en-US" sz="1200" kern="1200" dirty="0">
                <a:solidFill>
                  <a:schemeClr val="accent1"/>
                </a:solidFill>
                <a:ea typeface="+mn-ea"/>
                <a:cs typeface="+mn-cs"/>
              </a:rPr>
              <a:t> </a:t>
            </a:r>
            <a:r>
              <a:rPr lang="en-US" sz="1200" kern="1200" dirty="0" err="1">
                <a:solidFill>
                  <a:schemeClr val="accent1"/>
                </a:solidFill>
                <a:ea typeface="+mn-ea"/>
                <a:cs typeface="+mn-cs"/>
              </a:rPr>
              <a:t>dei</a:t>
            </a:r>
            <a:r>
              <a:rPr lang="en-US" sz="1200" kern="1200" dirty="0">
                <a:solidFill>
                  <a:schemeClr val="accent1"/>
                </a:solidFill>
                <a:ea typeface="+mn-ea"/>
                <a:cs typeface="+mn-cs"/>
              </a:rPr>
              <a:t> </a:t>
            </a:r>
            <a:r>
              <a:rPr lang="en-US" sz="1200" kern="1200" dirty="0" err="1">
                <a:solidFill>
                  <a:schemeClr val="accent1"/>
                </a:solidFill>
                <a:ea typeface="+mn-ea"/>
                <a:cs typeface="+mn-cs"/>
              </a:rPr>
              <a:t>propri</a:t>
            </a:r>
            <a:r>
              <a:rPr lang="en-US" sz="1200" kern="1200" dirty="0">
                <a:solidFill>
                  <a:schemeClr val="accent1"/>
                </a:solidFill>
                <a:ea typeface="+mn-ea"/>
                <a:cs typeface="+mn-cs"/>
              </a:rPr>
              <a:t> </a:t>
            </a:r>
            <a:r>
              <a:rPr lang="en-US" sz="1200" kern="1200" dirty="0" err="1">
                <a:solidFill>
                  <a:schemeClr val="accent1"/>
                </a:solidFill>
                <a:ea typeface="+mn-ea"/>
                <a:cs typeface="+mn-cs"/>
              </a:rPr>
              <a:t>dati</a:t>
            </a:r>
            <a:r>
              <a:rPr lang="en-US" sz="1200" kern="1200" dirty="0">
                <a:solidFill>
                  <a:schemeClr val="accent1"/>
                </a:solidFill>
                <a:ea typeface="+mn-ea"/>
                <a:cs typeface="+mn-cs"/>
              </a:rPr>
              <a:t>, ma ne </a:t>
            </a:r>
            <a:r>
              <a:rPr lang="en-US" sz="1200" kern="1200" dirty="0" err="1">
                <a:solidFill>
                  <a:schemeClr val="accent1"/>
                </a:solidFill>
                <a:ea typeface="+mn-ea"/>
                <a:cs typeface="+mn-cs"/>
              </a:rPr>
              <a:t>mantiene</a:t>
            </a:r>
            <a:r>
              <a:rPr lang="en-US" sz="1200" kern="1200" dirty="0">
                <a:solidFill>
                  <a:schemeClr val="accent1"/>
                </a:solidFill>
                <a:ea typeface="+mn-ea"/>
                <a:cs typeface="+mn-cs"/>
              </a:rPr>
              <a:t> </a:t>
            </a:r>
            <a:r>
              <a:rPr lang="en-US" sz="1200" kern="1200" dirty="0" err="1">
                <a:solidFill>
                  <a:schemeClr val="accent1"/>
                </a:solidFill>
                <a:ea typeface="+mn-ea"/>
                <a:cs typeface="+mn-cs"/>
              </a:rPr>
              <a:t>sempre</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controllo</a:t>
            </a:r>
            <a:r>
              <a:rPr lang="en-US" sz="1200" kern="1200" dirty="0">
                <a:solidFill>
                  <a:schemeClr val="accent1"/>
                </a:solidFill>
                <a:ea typeface="+mn-ea"/>
                <a:cs typeface="+mn-cs"/>
              </a:rPr>
              <a:t> (</a:t>
            </a:r>
            <a:r>
              <a:rPr lang="en-US" sz="1200" kern="1200" dirty="0" err="1">
                <a:solidFill>
                  <a:schemeClr val="accent1"/>
                </a:solidFill>
                <a:ea typeface="+mn-ea"/>
                <a:cs typeface="+mn-cs"/>
              </a:rPr>
              <a:t>esempio</a:t>
            </a:r>
            <a:r>
              <a:rPr lang="en-US" sz="1200" kern="1200" dirty="0">
                <a:solidFill>
                  <a:schemeClr val="accent1"/>
                </a:solidFill>
                <a:ea typeface="+mn-ea"/>
                <a:cs typeface="+mn-cs"/>
              </a:rPr>
              <a:t> </a:t>
            </a:r>
            <a:r>
              <a:rPr lang="en-US" sz="1200" kern="1200" dirty="0" err="1">
                <a:solidFill>
                  <a:schemeClr val="accent1"/>
                </a:solidFill>
                <a:ea typeface="+mn-ea"/>
                <a:cs typeface="+mn-cs"/>
              </a:rPr>
              <a:t>delle</a:t>
            </a:r>
            <a:r>
              <a:rPr lang="en-US" sz="1200" kern="1200" dirty="0">
                <a:solidFill>
                  <a:schemeClr val="accent1"/>
                </a:solidFill>
                <a:ea typeface="+mn-ea"/>
                <a:cs typeface="+mn-cs"/>
              </a:rPr>
              <a:t> region), I </a:t>
            </a:r>
            <a:r>
              <a:rPr lang="en-US" sz="1200" kern="1200" dirty="0" err="1">
                <a:solidFill>
                  <a:schemeClr val="accent1"/>
                </a:solidFill>
                <a:ea typeface="+mn-ea"/>
                <a:cs typeface="+mn-cs"/>
              </a:rPr>
              <a:t>dati</a:t>
            </a:r>
            <a:r>
              <a:rPr lang="en-US" sz="1200" kern="1200" dirty="0">
                <a:solidFill>
                  <a:schemeClr val="accent1"/>
                </a:solidFill>
                <a:ea typeface="+mn-ea"/>
                <a:cs typeface="+mn-cs"/>
              </a:rPr>
              <a:t> non </a:t>
            </a:r>
            <a:r>
              <a:rPr lang="en-US" sz="1200" kern="1200" dirty="0" err="1">
                <a:solidFill>
                  <a:schemeClr val="accent1"/>
                </a:solidFill>
                <a:ea typeface="+mn-ea"/>
                <a:cs typeface="+mn-cs"/>
              </a:rPr>
              <a:t>vengono</a:t>
            </a:r>
            <a:r>
              <a:rPr lang="en-US" sz="1200" kern="1200" dirty="0">
                <a:solidFill>
                  <a:schemeClr val="accent1"/>
                </a:solidFill>
                <a:ea typeface="+mn-ea"/>
                <a:cs typeface="+mn-cs"/>
              </a:rPr>
              <a:t> </a:t>
            </a:r>
            <a:r>
              <a:rPr lang="en-US" sz="1200" kern="1200" dirty="0" err="1">
                <a:solidFill>
                  <a:schemeClr val="accent1"/>
                </a:solidFill>
                <a:ea typeface="+mn-ea"/>
                <a:cs typeface="+mn-cs"/>
              </a:rPr>
              <a:t>mai</a:t>
            </a:r>
            <a:r>
              <a:rPr lang="en-US" sz="1200" kern="1200" dirty="0">
                <a:solidFill>
                  <a:schemeClr val="accent1"/>
                </a:solidFill>
                <a:ea typeface="+mn-ea"/>
                <a:cs typeface="+mn-cs"/>
              </a:rPr>
              <a:t> </a:t>
            </a:r>
            <a:r>
              <a:rPr lang="en-US" sz="1200" kern="1200" dirty="0" err="1">
                <a:solidFill>
                  <a:schemeClr val="accent1"/>
                </a:solidFill>
                <a:ea typeface="+mn-ea"/>
                <a:cs typeface="+mn-cs"/>
              </a:rPr>
              <a:t>condivisi</a:t>
            </a:r>
            <a:r>
              <a:rPr lang="en-US" sz="1200" kern="1200" dirty="0">
                <a:solidFill>
                  <a:schemeClr val="accent1"/>
                </a:solidFill>
                <a:ea typeface="+mn-ea"/>
                <a:cs typeface="+mn-cs"/>
              </a:rPr>
              <a:t> a </a:t>
            </a:r>
            <a:r>
              <a:rPr lang="en-US" sz="1200" kern="1200" dirty="0" err="1">
                <a:solidFill>
                  <a:schemeClr val="accent1"/>
                </a:solidFill>
                <a:ea typeface="+mn-ea"/>
                <a:cs typeface="+mn-cs"/>
              </a:rPr>
              <a:t>enti</a:t>
            </a:r>
            <a:r>
              <a:rPr lang="en-US" sz="1200" kern="1200" dirty="0">
                <a:solidFill>
                  <a:schemeClr val="accent1"/>
                </a:solidFill>
                <a:ea typeface="+mn-ea"/>
                <a:cs typeface="+mn-cs"/>
              </a:rPr>
              <a:t> </a:t>
            </a:r>
            <a:r>
              <a:rPr lang="en-US" sz="1200" kern="1200" dirty="0" err="1">
                <a:solidFill>
                  <a:schemeClr val="accent1"/>
                </a:solidFill>
                <a:ea typeface="+mn-ea"/>
                <a:cs typeface="+mn-cs"/>
              </a:rPr>
              <a:t>governativi</a:t>
            </a:r>
            <a:r>
              <a:rPr lang="en-US" sz="1200" kern="1200" dirty="0">
                <a:solidFill>
                  <a:schemeClr val="accent1"/>
                </a:solidFill>
                <a:ea typeface="+mn-ea"/>
                <a:cs typeface="+mn-cs"/>
              </a:rPr>
              <a:t> a  </a:t>
            </a:r>
            <a:r>
              <a:rPr lang="en-US" sz="1200" kern="1200" dirty="0" err="1">
                <a:solidFill>
                  <a:schemeClr val="accent1"/>
                </a:solidFill>
                <a:ea typeface="+mn-ea"/>
                <a:cs typeface="+mn-cs"/>
              </a:rPr>
              <a:t>meno</a:t>
            </a:r>
            <a:r>
              <a:rPr lang="en-US" sz="1200" kern="1200" dirty="0">
                <a:solidFill>
                  <a:schemeClr val="accent1"/>
                </a:solidFill>
                <a:ea typeface="+mn-ea"/>
                <a:cs typeface="+mn-cs"/>
              </a:rPr>
              <a:t> </a:t>
            </a:r>
            <a:r>
              <a:rPr lang="en-US" sz="1200" kern="1200" dirty="0" err="1">
                <a:solidFill>
                  <a:schemeClr val="accent1"/>
                </a:solidFill>
                <a:ea typeface="+mn-ea"/>
                <a:cs typeface="+mn-cs"/>
              </a:rPr>
              <a:t>che</a:t>
            </a:r>
            <a:r>
              <a:rPr lang="en-US" sz="1200" kern="1200" dirty="0">
                <a:solidFill>
                  <a:schemeClr val="accent1"/>
                </a:solidFill>
                <a:ea typeface="+mn-ea"/>
                <a:cs typeface="+mn-cs"/>
              </a:rPr>
              <a:t> non </a:t>
            </a:r>
            <a:r>
              <a:rPr lang="en-US" sz="1200" kern="1200" dirty="0" err="1">
                <a:solidFill>
                  <a:schemeClr val="accent1"/>
                </a:solidFill>
                <a:ea typeface="+mn-ea"/>
                <a:cs typeface="+mn-cs"/>
              </a:rPr>
              <a:t>sia</a:t>
            </a:r>
            <a:r>
              <a:rPr lang="en-US" sz="1200" kern="1200" dirty="0">
                <a:solidFill>
                  <a:schemeClr val="accent1"/>
                </a:solidFill>
                <a:ea typeface="+mn-ea"/>
                <a:cs typeface="+mn-cs"/>
              </a:rPr>
              <a:t> </a:t>
            </a:r>
            <a:r>
              <a:rPr lang="en-US" sz="1200" kern="1200" dirty="0" err="1">
                <a:solidFill>
                  <a:schemeClr val="accent1"/>
                </a:solidFill>
                <a:ea typeface="+mn-ea"/>
                <a:cs typeface="+mn-cs"/>
              </a:rPr>
              <a:t>l’utente</a:t>
            </a:r>
            <a:r>
              <a:rPr lang="en-US" sz="1200" kern="1200" dirty="0">
                <a:solidFill>
                  <a:schemeClr val="accent1"/>
                </a:solidFill>
                <a:ea typeface="+mn-ea"/>
                <a:cs typeface="+mn-cs"/>
              </a:rPr>
              <a:t> </a:t>
            </a:r>
            <a:r>
              <a:rPr lang="en-US" sz="1200" kern="1200" dirty="0" err="1">
                <a:solidFill>
                  <a:schemeClr val="accent1"/>
                </a:solidFill>
                <a:ea typeface="+mn-ea"/>
                <a:cs typeface="+mn-cs"/>
              </a:rPr>
              <a:t>stesso</a:t>
            </a:r>
            <a:r>
              <a:rPr lang="en-US" sz="1200" kern="1200" dirty="0">
                <a:solidFill>
                  <a:schemeClr val="accent1"/>
                </a:solidFill>
                <a:ea typeface="+mn-ea"/>
                <a:cs typeface="+mn-cs"/>
              </a:rPr>
              <a:t> a </a:t>
            </a:r>
            <a:r>
              <a:rPr lang="en-US" sz="1200" kern="1200" dirty="0" err="1">
                <a:solidFill>
                  <a:schemeClr val="accent1"/>
                </a:solidFill>
                <a:ea typeface="+mn-ea"/>
                <a:cs typeface="+mn-cs"/>
              </a:rPr>
              <a:t>richiederlo</a:t>
            </a:r>
            <a:r>
              <a:rPr lang="en-US" sz="1200" kern="1200" dirty="0">
                <a:solidFill>
                  <a:schemeClr val="accent1"/>
                </a:solidFill>
                <a:ea typeface="+mn-ea"/>
                <a:cs typeface="+mn-cs"/>
              </a:rPr>
              <a:t> o non </a:t>
            </a:r>
            <a:r>
              <a:rPr lang="en-US" sz="1200" kern="1200" dirty="0" err="1">
                <a:solidFill>
                  <a:schemeClr val="accent1"/>
                </a:solidFill>
                <a:ea typeface="+mn-ea"/>
                <a:cs typeface="+mn-cs"/>
              </a:rPr>
              <a:t>sia</a:t>
            </a:r>
            <a:r>
              <a:rPr lang="en-US" sz="1200" kern="1200" dirty="0">
                <a:solidFill>
                  <a:schemeClr val="accent1"/>
                </a:solidFill>
                <a:ea typeface="+mn-ea"/>
                <a:cs typeface="+mn-cs"/>
              </a:rPr>
              <a:t> </a:t>
            </a:r>
            <a:r>
              <a:rPr lang="en-US" sz="1200" kern="1200" dirty="0" err="1">
                <a:solidFill>
                  <a:schemeClr val="accent1"/>
                </a:solidFill>
                <a:ea typeface="+mn-ea"/>
                <a:cs typeface="+mn-cs"/>
              </a:rPr>
              <a:t>previsto</a:t>
            </a:r>
            <a:r>
              <a:rPr lang="en-US" sz="1200" kern="1200" dirty="0">
                <a:solidFill>
                  <a:schemeClr val="accent1"/>
                </a:solidFill>
                <a:ea typeface="+mn-ea"/>
                <a:cs typeface="+mn-cs"/>
              </a:rPr>
              <a:t> </a:t>
            </a:r>
            <a:r>
              <a:rPr lang="en-US" sz="1200" kern="1200" dirty="0" err="1">
                <a:solidFill>
                  <a:schemeClr val="accent1"/>
                </a:solidFill>
                <a:ea typeface="+mn-ea"/>
                <a:cs typeface="+mn-cs"/>
              </a:rPr>
              <a:t>dalla</a:t>
            </a:r>
            <a:r>
              <a:rPr lang="en-US" sz="1200" kern="1200" dirty="0">
                <a:solidFill>
                  <a:schemeClr val="accent1"/>
                </a:solidFill>
                <a:ea typeface="+mn-ea"/>
                <a:cs typeface="+mn-cs"/>
              </a:rPr>
              <a:t> </a:t>
            </a:r>
            <a:r>
              <a:rPr lang="en-US" sz="1200" kern="1200" dirty="0" err="1">
                <a:solidFill>
                  <a:schemeClr val="accent1"/>
                </a:solidFill>
                <a:ea typeface="+mn-ea"/>
                <a:cs typeface="+mn-cs"/>
              </a:rPr>
              <a:t>legge</a:t>
            </a:r>
            <a:r>
              <a:rPr lang="en-US" sz="1200" kern="1200" dirty="0">
                <a:solidFill>
                  <a:schemeClr val="accent1"/>
                </a:solidFill>
                <a:ea typeface="+mn-ea"/>
                <a:cs typeface="+mn-cs"/>
              </a:rPr>
              <a:t>. </a:t>
            </a:r>
            <a:r>
              <a:rPr lang="en-US" i="1" dirty="0"/>
              <a:t>Microsoft does not provide any government with direct or unfettered access to customer data. Microsoft releases only specific data mandated by the relevant legal demand. If a government wants customer data—including for national security purposes—it needs to follow the applicable legal process, meaning it must serve us with a court order for content or a subpoena for account information. If compelled to disclose customer data, we will promptly notify you and provide a copy of the demand, unless legally prohibited from doing so.</a:t>
            </a:r>
          </a:p>
          <a:p>
            <a:r>
              <a:rPr lang="en-US" dirty="0"/>
              <a:t>- </a:t>
            </a:r>
            <a:r>
              <a:rPr lang="en-US" dirty="0" err="1"/>
              <a:t>Vengono</a:t>
            </a:r>
            <a:r>
              <a:rPr lang="en-US" dirty="0"/>
              <a:t> </a:t>
            </a:r>
            <a:r>
              <a:rPr lang="en-US" dirty="0" err="1"/>
              <a:t>utilizzati</a:t>
            </a:r>
            <a:r>
              <a:rPr lang="en-US" dirty="0"/>
              <a:t> I </a:t>
            </a:r>
            <a:r>
              <a:rPr lang="en-US" dirty="0" err="1"/>
              <a:t>processi</a:t>
            </a:r>
            <a:r>
              <a:rPr lang="en-US" dirty="0"/>
              <a:t> standard per la </a:t>
            </a:r>
            <a:r>
              <a:rPr lang="en-US" dirty="0" err="1"/>
              <a:t>protezione</a:t>
            </a:r>
            <a:r>
              <a:rPr lang="en-US" dirty="0"/>
              <a:t> </a:t>
            </a:r>
            <a:r>
              <a:rPr lang="en-US" dirty="0" err="1"/>
              <a:t>della</a:t>
            </a:r>
            <a:r>
              <a:rPr lang="en-US" dirty="0"/>
              <a:t> privacy</a:t>
            </a:r>
          </a:p>
          <a:p>
            <a:pPr marL="171450" indent="-171450">
              <a:buFontTx/>
              <a:buChar char="-"/>
            </a:pPr>
            <a:endParaRPr lang="en-US" sz="1200" kern="1200" dirty="0">
              <a:solidFill>
                <a:schemeClr val="accent1"/>
              </a:solidFill>
              <a:ea typeface="+mn-ea"/>
              <a:cs typeface="+mn-cs"/>
            </a:endParaRPr>
          </a:p>
          <a:p>
            <a:endParaRPr lang="en-US" sz="1200" kern="1200" dirty="0">
              <a:solidFill>
                <a:schemeClr val="accent1"/>
              </a:solidFill>
              <a:ea typeface="+mn-ea"/>
              <a:cs typeface="+mn-cs"/>
            </a:endParaRPr>
          </a:p>
          <a:p>
            <a:r>
              <a:rPr lang="en-US" sz="1200" kern="1200" dirty="0">
                <a:solidFill>
                  <a:schemeClr val="accent1"/>
                </a:solidFill>
                <a:ea typeface="+mn-ea"/>
                <a:cs typeface="+mn-cs"/>
              </a:rPr>
              <a:t>Security &amp; Privacy - Microsoft takes a long term view of investing in partners and ecosystem – always has. </a:t>
            </a:r>
            <a:r>
              <a:rPr lang="en-US" dirty="0"/>
              <a:t>Microsoft strives to lead in security and privacy.</a:t>
            </a:r>
            <a:endParaRPr lang="en-US" sz="1200" kern="1200" dirty="0">
              <a:solidFill>
                <a:schemeClr val="accent1"/>
              </a:solidFill>
              <a:ea typeface="+mn-ea"/>
              <a:cs typeface="+mn-cs"/>
            </a:endParaRPr>
          </a:p>
          <a:p>
            <a:pPr marL="171450" indent="-171450">
              <a:buFont typeface="Arial" panose="020B0604020202020204" pitchFamily="34" charset="0"/>
              <a:buChar char="•"/>
            </a:pPr>
            <a:r>
              <a:rPr lang="en-US" dirty="0"/>
              <a:t>Supports industry standards such as International Organization for Standardization (ISO) 27001 and the Security, Trust, and Assurance Registry (STAR) for the Cloud Security Alliance.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Azure certified ISO 27018-compliant by the British Standards Institution (BSI), </a:t>
            </a:r>
            <a:r>
              <a:rPr lang="en-US" sz="1200" b="1" i="1" dirty="0"/>
              <a:t>a first for the industry, </a:t>
            </a:r>
            <a:r>
              <a:rPr lang="en-US" sz="1200" dirty="0"/>
              <a:t>ISO 27018 establishes commonly accepted control objectives, controls and guidelines for implementing measures to protect PII in accordance with the privacy principles in ISO/IEC 29100 for the public cloud computing environment. ISO 27018 was published July 30, 2014</a:t>
            </a:r>
          </a:p>
          <a:p>
            <a:pPr marL="171450" indent="-171450">
              <a:buFont typeface="Arial" panose="020B0604020202020204" pitchFamily="34" charset="0"/>
              <a:buChar char="•"/>
            </a:pPr>
            <a:r>
              <a:rPr lang="en-US" dirty="0"/>
              <a:t>Undertakes yearly audits with independent third parties </a:t>
            </a:r>
          </a:p>
          <a:p>
            <a:pPr marL="173079" indent="-173079">
              <a:buFont typeface="Arial" panose="020B0604020202020204" pitchFamily="34" charset="0"/>
              <a:buChar char="•"/>
            </a:pPr>
            <a:r>
              <a:rPr lang="en-US" dirty="0"/>
              <a:t>Clearly explains regulatory compliance and privacy policies in the Trust Center, an online portal.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Microsoft Azure platform is </a:t>
            </a:r>
            <a:r>
              <a:rPr lang="en-US" i="1" dirty="0"/>
              <a:t>transparent </a:t>
            </a:r>
            <a:r>
              <a:rPr lang="en-US" dirty="0"/>
              <a:t>in the following ways: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dirty="0"/>
          </a:p>
          <a:p>
            <a:r>
              <a:rPr lang="en-US" b="1" dirty="0"/>
              <a:t>With Microsoft Azure, you are the owner of your customer data.</a:t>
            </a:r>
          </a:p>
          <a:p>
            <a:r>
              <a:rPr lang="en-US" dirty="0"/>
              <a:t>We define customer data as all data, including text, sound, video, or image files and software, that are provided to Microsoft by you, or on your behalf, through use of Azure. For example, it includes data that you upload for storage or processing and applications that you or your end users upload for hosting on Azure.</a:t>
            </a:r>
          </a:p>
          <a:p>
            <a:endParaRPr lang="en-US" sz="1200" kern="1200" dirty="0">
              <a:solidFill>
                <a:schemeClr val="accent1"/>
              </a:solidFill>
              <a:ea typeface="+mn-ea"/>
              <a:cs typeface="+mn-cs"/>
            </a:endParaRPr>
          </a:p>
          <a:p>
            <a:r>
              <a:rPr lang="en-US" b="1" dirty="0"/>
              <a:t>You are in control of your data.</a:t>
            </a:r>
          </a:p>
          <a:p>
            <a:r>
              <a:rPr lang="en-US" dirty="0"/>
              <a:t>Because the customer data you host on Azure belongs to you, you have control over where it is stored and how it is securely transferred and deleted.</a:t>
            </a:r>
          </a:p>
          <a:p>
            <a:r>
              <a:rPr lang="en-US" dirty="0"/>
              <a:t>Our commitment to the privacy of your customer data is backed by Microsoft’s adoption of the world’s first international code of practice for cloud privacy, ISO/IEC 27018. The British Standards Institute has independently verified that Azure is aligned with the ISO 27018 code of practice for the protection of personally identifiable information in the public cloud. Adherence also provides transparency about our policies regarding the return, transfer, and deletion of personal information you store in our datacenters.</a:t>
            </a:r>
          </a:p>
          <a:p>
            <a:endParaRPr lang="en-US" dirty="0"/>
          </a:p>
          <a:p>
            <a:r>
              <a:rPr lang="en-US" b="1" dirty="0"/>
              <a:t>How we respond to government and legal requests to access data.</a:t>
            </a:r>
          </a:p>
          <a:p>
            <a:r>
              <a:rPr lang="en-US" dirty="0"/>
              <a:t>Microsoft believes that customers should control their own data, whether stored on their premises or in a cloud service. We will never disclose Azure customer data to a government except as you direct or where required by law.</a:t>
            </a:r>
          </a:p>
          <a:p>
            <a:r>
              <a:rPr lang="en-US" dirty="0"/>
              <a:t>When governments make a lawful demand for Azure customer data from Microsoft, we are principled, limited in what we disclose, and committed to transparency. Put together, this adds up to the following:</a:t>
            </a:r>
          </a:p>
          <a:p>
            <a:r>
              <a:rPr lang="en-US" dirty="0"/>
              <a:t>Microsoft does not provide any government with direct or unfettered access to customer data. Microsoft releases only specific data mandated by the relevant legal demand.</a:t>
            </a:r>
          </a:p>
          <a:p>
            <a:r>
              <a:rPr lang="en-US" dirty="0"/>
              <a:t>If a government wants customer data—including for national security purposes—it needs to follow the applicable legal process, meaning it must serve us with a court order for content or a subpoena for account information. If compelled to disclose customer data, we will promptly notify you and provide a copy of the demand, unless legally prohibited from doing so.</a:t>
            </a:r>
          </a:p>
          <a:p>
            <a:endParaRPr lang="en-US" dirty="0"/>
          </a:p>
          <a:p>
            <a:r>
              <a:rPr lang="en-US" b="1" dirty="0"/>
              <a:t>We set and adhere to stringent privacy standards.</a:t>
            </a:r>
          </a:p>
          <a:p>
            <a:r>
              <a:rPr lang="en-US" dirty="0"/>
              <a:t>We build privacy protections into Microsoft Azure through Privacy by Design, a program that guides how we build and operate products and services to protect privacy. Standards and processes that support Privacy by Design principles include the Microsoft Privacy Standard (which details Microsoft’s core privacy requirements and practices) and the Microsoft Secure Development Lifecycle (which includes addressing privacy requirements).</a:t>
            </a:r>
          </a:p>
          <a:p>
            <a:r>
              <a:rPr lang="en-US" dirty="0"/>
              <a:t>We then back those protections with strong contractual commitments to safeguard customer data by abiding by the EU Model Clauses, Safe Harbor programs, and ISO/IEC 27018 (which governs the processing of personal information).</a:t>
            </a:r>
          </a:p>
          <a:p>
            <a:endParaRPr lang="en-US" sz="1200" kern="1200" dirty="0">
              <a:solidFill>
                <a:schemeClr val="accent1"/>
              </a:solidFill>
              <a:ea typeface="+mn-ea"/>
              <a:cs typeface="+mn-cs"/>
            </a:endParaRPr>
          </a:p>
          <a:p>
            <a:r>
              <a:rPr lang="en-US" dirty="0"/>
              <a:t>http://azure.microsoft.com/en-us/support/trust-center/privacy/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C64CBF-2079-468F-8D3A-0F5D92BB0D5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7850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24" kern="1200" dirty="0">
                <a:solidFill>
                  <a:schemeClr val="tx1"/>
                </a:solidFill>
                <a:effectLst/>
                <a:latin typeface="+mn-lt"/>
                <a:ea typeface="+mn-ea"/>
                <a:cs typeface="+mn-cs"/>
              </a:rPr>
              <a:t>Compliance is important for the ISV business!  Azure meets a broad set of international and industry-specific compliances standards as well as country-specific standards. 3</a:t>
            </a:r>
            <a:r>
              <a:rPr lang="en-US" sz="1224" kern="1200" baseline="30000" dirty="0">
                <a:solidFill>
                  <a:schemeClr val="tx1"/>
                </a:solidFill>
                <a:effectLst/>
                <a:latin typeface="+mn-lt"/>
                <a:ea typeface="+mn-ea"/>
                <a:cs typeface="+mn-cs"/>
              </a:rPr>
              <a:t>rd</a:t>
            </a:r>
            <a:r>
              <a:rPr lang="en-US" sz="1224" kern="1200" dirty="0">
                <a:solidFill>
                  <a:schemeClr val="tx1"/>
                </a:solidFill>
                <a:effectLst/>
                <a:latin typeface="+mn-lt"/>
                <a:ea typeface="+mn-ea"/>
                <a:cs typeface="+mn-cs"/>
              </a:rPr>
              <a:t> party audits such as by the British Standards Institute verify Azure’s adherence to the strict security controls these standards mandate</a:t>
            </a:r>
          </a:p>
          <a:p>
            <a:pPr lvl="0"/>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[Value</a:t>
            </a:r>
            <a:r>
              <a:rPr lang="en-US" sz="1224" kern="1200" baseline="0" dirty="0">
                <a:solidFill>
                  <a:schemeClr val="tx1"/>
                </a:solidFill>
                <a:effectLst/>
                <a:latin typeface="+mn-lt"/>
                <a:ea typeface="+mn-ea"/>
                <a:cs typeface="+mn-cs"/>
              </a:rPr>
              <a:t> Prop] </a:t>
            </a:r>
            <a:r>
              <a:rPr lang="en-US" sz="1224" kern="1200" dirty="0">
                <a:solidFill>
                  <a:schemeClr val="tx1"/>
                </a:solidFill>
                <a:effectLst/>
                <a:latin typeface="+mn-lt"/>
                <a:ea typeface="+mn-ea"/>
                <a:cs typeface="+mn-cs"/>
              </a:rPr>
              <a:t>Azure Compliance makes it easier for first parties and ISVs to fulfill their own compliance obligations across globally regulatory and industry standards.  </a:t>
            </a:r>
          </a:p>
          <a:p>
            <a:pPr lvl="0"/>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You still OWN much of the work to make your systems compliant – we have the platform and the capabilities – but you have to decide how to use them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FA243-4A5A-4A07-AF45-28C0FFDC48E2}"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772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Adding Superpowers to your Apps</a:t>
            </a:r>
          </a:p>
          <a:p>
            <a:r>
              <a:rPr lang="en-US" sz="12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2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Database/Data Services</a:t>
            </a:r>
          </a:p>
          <a:p>
            <a:r>
              <a:rPr lang="en-US" sz="1200" b="0" i="0" kern="1200" dirty="0">
                <a:solidFill>
                  <a:schemeClr val="tx1"/>
                </a:solidFill>
                <a:effectLst/>
                <a:latin typeface="+mn-lt"/>
                <a:ea typeface="+mn-ea"/>
                <a:cs typeface="+mn-cs"/>
              </a:rPr>
              <a:t>Integration</a:t>
            </a:r>
          </a:p>
          <a:p>
            <a:r>
              <a:rPr lang="en-US" sz="1200" b="0" i="0" kern="1200" dirty="0">
                <a:solidFill>
                  <a:schemeClr val="tx1"/>
                </a:solidFill>
                <a:effectLst/>
                <a:latin typeface="+mn-lt"/>
                <a:ea typeface="+mn-ea"/>
                <a:cs typeface="+mn-cs"/>
              </a:rPr>
              <a:t>Identity &amp; Security</a:t>
            </a:r>
          </a:p>
          <a:p>
            <a:r>
              <a:rPr lang="en-US" sz="1200" b="0" i="0" kern="1200" dirty="0">
                <a:solidFill>
                  <a:schemeClr val="tx1"/>
                </a:solidFill>
                <a:effectLst/>
                <a:latin typeface="+mn-lt"/>
                <a:ea typeface="+mn-ea"/>
                <a:cs typeface="+mn-cs"/>
              </a:rPr>
              <a:t>Developer Services</a:t>
            </a:r>
          </a:p>
          <a:p>
            <a:r>
              <a:rPr lang="en-US" sz="1200" b="0" i="0" kern="1200" dirty="0">
                <a:solidFill>
                  <a:schemeClr val="tx1"/>
                </a:solidFill>
                <a:effectLst/>
                <a:latin typeface="+mn-lt"/>
                <a:ea typeface="+mn-ea"/>
                <a:cs typeface="+mn-cs"/>
              </a:rPr>
              <a:t>Advanced Analytics and IoT</a:t>
            </a:r>
          </a:p>
          <a:p>
            <a:r>
              <a:rPr lang="en-US" sz="1200" b="0" i="0" kern="1200" dirty="0">
                <a:solidFill>
                  <a:schemeClr val="tx1"/>
                </a:solidFill>
                <a:effectLst/>
                <a:latin typeface="+mn-lt"/>
                <a:ea typeface="+mn-ea"/>
                <a:cs typeface="+mn-cs"/>
              </a:rPr>
              <a:t>Media &amp; CDN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modern developer is a </a:t>
            </a:r>
            <a:r>
              <a:rPr lang="en-US" sz="1200" i="1" kern="1200" dirty="0">
                <a:solidFill>
                  <a:schemeClr val="tx1"/>
                </a:solidFill>
                <a:effectLst/>
                <a:latin typeface="+mn-lt"/>
                <a:ea typeface="+mn-ea"/>
                <a:cs typeface="+mn-cs"/>
              </a:rPr>
              <a:t>solution composer</a:t>
            </a:r>
            <a:r>
              <a:rPr lang="en-US" sz="12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57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22.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1.xml"/><Relationship Id="rId4" Type="http://schemas.openxmlformats.org/officeDocument/2006/relationships/image" Target="../media/image2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4.xml"/><Relationship Id="rId4" Type="http://schemas.openxmlformats.org/officeDocument/2006/relationships/image" Target="../media/image2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 Id="rId4" Type="http://schemas.openxmlformats.org/officeDocument/2006/relationships/image" Target="../media/image26.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 Id="rId4" Type="http://schemas.openxmlformats.org/officeDocument/2006/relationships/image" Target="../media/image26.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9.png"/></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2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3.xml"/><Relationship Id="rId4" Type="http://schemas.openxmlformats.org/officeDocument/2006/relationships/image" Target="../media/image34.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3.xml"/><Relationship Id="rId4" Type="http://schemas.openxmlformats.org/officeDocument/2006/relationships/image" Target="../media/image34.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3.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 Id="rId4" Type="http://schemas.openxmlformats.org/officeDocument/2006/relationships/image" Target="../media/image26.pn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 Id="rId4" Type="http://schemas.openxmlformats.org/officeDocument/2006/relationships/image" Target="../media/image2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3.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4.xml"/><Relationship Id="rId4" Type="http://schemas.openxmlformats.org/officeDocument/2006/relationships/image" Target="../media/image22.emf"/></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jpg"/><Relationship Id="rId1" Type="http://schemas.openxmlformats.org/officeDocument/2006/relationships/slideMaster" Target="../slideMasters/slideMaster25.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jpeg"/><Relationship Id="rId1" Type="http://schemas.openxmlformats.org/officeDocument/2006/relationships/slideMaster" Target="../slideMasters/slideMaster25.xml"/><Relationship Id="rId4" Type="http://schemas.openxmlformats.org/officeDocument/2006/relationships/image" Target="../media/image50.png"/></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6.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jp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jp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8.jpeg"/><Relationship Id="rId1" Type="http://schemas.openxmlformats.org/officeDocument/2006/relationships/slideMaster" Target="../slideMasters/slideMaster25.xml"/><Relationship Id="rId4" Type="http://schemas.openxmlformats.org/officeDocument/2006/relationships/image" Target="../media/image50.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5.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5.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7.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6.png"/><Relationship Id="rId1" Type="http://schemas.openxmlformats.org/officeDocument/2006/relationships/slideMaster" Target="../slideMasters/slideMaster27.xml"/></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jpeg"/><Relationship Id="rId1" Type="http://schemas.openxmlformats.org/officeDocument/2006/relationships/slideMaster" Target="../slideMasters/slideMaster28.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8.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4.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Master" Target="../slideMasters/slideMaster28.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7.emf"/></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9.xml"/></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30.xml"/><Relationship Id="rId4" Type="http://schemas.openxmlformats.org/officeDocument/2006/relationships/image" Target="../media/image34.png"/></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30.xml"/><Relationship Id="rId4" Type="http://schemas.openxmlformats.org/officeDocument/2006/relationships/image" Target="../media/image34.png"/></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30.xml"/></Relationships>
</file>

<file path=ppt/slideLayouts/_rels/slideLayout6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0.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 Id="rId4" Type="http://schemas.openxmlformats.org/officeDocument/2006/relationships/image" Target="../media/image26.png"/></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 Id="rId4" Type="http://schemas.openxmlformats.org/officeDocument/2006/relationships/image" Target="../media/image26.png"/></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0.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20" y="1307592"/>
            <a:ext cx="6825910" cy="2615184"/>
          </a:xfrm>
        </p:spPr>
        <p:txBody>
          <a:bodyPr anchor="b" anchorCtr="0">
            <a:noAutofit/>
          </a:bodyPr>
          <a:lstStyle>
            <a:lvl1pPr>
              <a:defRPr sz="5759">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99020" y="4288539"/>
            <a:ext cx="6825910" cy="1261870"/>
          </a:xfrm>
        </p:spPr>
        <p:txBody>
          <a:bodyPr anchor="t" anchorCtr="0">
            <a:normAutofit/>
          </a:bodyPr>
          <a:lstStyle>
            <a:lvl1pPr marL="0" indent="0" algn="l">
              <a:spcBef>
                <a:spcPts val="360"/>
              </a:spcBef>
              <a:buNone/>
              <a:defRPr sz="2400">
                <a:solidFill>
                  <a:schemeClr val="tx1">
                    <a:tint val="75000"/>
                  </a:schemeClr>
                </a:solidFill>
              </a:defRPr>
            </a:lvl1pPr>
            <a:lvl2pPr marL="548544" indent="0" algn="ctr">
              <a:buNone/>
              <a:defRPr>
                <a:solidFill>
                  <a:schemeClr val="tx1">
                    <a:tint val="75000"/>
                  </a:schemeClr>
                </a:solidFill>
              </a:defRPr>
            </a:lvl2pPr>
            <a:lvl3pPr marL="1097087" indent="0" algn="ctr">
              <a:buNone/>
              <a:defRPr>
                <a:solidFill>
                  <a:schemeClr val="tx1">
                    <a:tint val="75000"/>
                  </a:schemeClr>
                </a:solidFill>
              </a:defRPr>
            </a:lvl3pPr>
            <a:lvl4pPr marL="1645631" indent="0" algn="ctr">
              <a:buNone/>
              <a:defRPr>
                <a:solidFill>
                  <a:schemeClr val="tx1">
                    <a:tint val="75000"/>
                  </a:schemeClr>
                </a:solidFill>
              </a:defRPr>
            </a:lvl4pPr>
            <a:lvl5pPr marL="2194174" indent="0" algn="ctr">
              <a:buNone/>
              <a:defRPr>
                <a:solidFill>
                  <a:schemeClr val="tx1">
                    <a:tint val="75000"/>
                  </a:schemeClr>
                </a:solidFill>
              </a:defRPr>
            </a:lvl5pPr>
            <a:lvl6pPr marL="2742718" indent="0" algn="ctr">
              <a:buNone/>
              <a:defRPr>
                <a:solidFill>
                  <a:schemeClr val="tx1">
                    <a:tint val="75000"/>
                  </a:schemeClr>
                </a:solidFill>
              </a:defRPr>
            </a:lvl6pPr>
            <a:lvl7pPr marL="3291261" indent="0" algn="ctr">
              <a:buNone/>
              <a:defRPr>
                <a:solidFill>
                  <a:schemeClr val="tx1">
                    <a:tint val="75000"/>
                  </a:schemeClr>
                </a:solidFill>
              </a:defRPr>
            </a:lvl7pPr>
            <a:lvl8pPr marL="3839806" indent="0" algn="ctr">
              <a:buNone/>
              <a:defRPr>
                <a:solidFill>
                  <a:schemeClr val="tx1">
                    <a:tint val="75000"/>
                  </a:schemeClr>
                </a:solidFill>
              </a:defRPr>
            </a:lvl8pPr>
            <a:lvl9pPr marL="4388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084880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3" name="Footer Placeholder 2"/>
          <p:cNvSpPr>
            <a:spLocks noGrp="1"/>
          </p:cNvSpPr>
          <p:nvPr>
            <p:ph type="ftr" sz="quarter" idx="11"/>
          </p:nvPr>
        </p:nvSpPr>
        <p:spPr>
          <a:xfrm>
            <a:off x="4165600" y="6443760"/>
            <a:ext cx="3860800" cy="190308"/>
          </a:xfrm>
        </p:spPr>
        <p:txBody>
          <a:bodyPr/>
          <a:lstStyle/>
          <a:p>
            <a:pPr defTabSz="1097087"/>
            <a:endParaRPr lang="en-US">
              <a:solidFill>
                <a:srgbClr val="3D3D3D">
                  <a:lumMod val="40000"/>
                  <a:lumOff val="60000"/>
                </a:srgbClr>
              </a:solidFill>
            </a:endParaRPr>
          </a:p>
        </p:txBody>
      </p:sp>
      <p:sp>
        <p:nvSpPr>
          <p:cNvPr id="4" name="Slide Number Placeholder 3"/>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2427498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6097795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32292520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4444064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8073158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074944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303449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208319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1068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675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6528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83"/>
            <a:ext cx="6595352"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1097087"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p:cNvSpPr txBox="1"/>
          <p:nvPr userDrawn="1"/>
        </p:nvSpPr>
        <p:spPr bwMode="auto">
          <a:xfrm>
            <a:off x="599019" y="5929245"/>
            <a:ext cx="10993965" cy="701764"/>
          </a:xfrm>
          <a:prstGeom prst="rect">
            <a:avLst/>
          </a:prstGeom>
          <a:noFill/>
          <a:ln w="9525">
            <a:noFill/>
            <a:miter lim="800000"/>
            <a:headEnd/>
            <a:tailEnd/>
          </a:ln>
        </p:spPr>
        <p:txBody>
          <a:bodyPr vert="horz" wrap="square" lIns="109712" tIns="54856" rIns="109712" bIns="54856" numCol="1" rtlCol="0" anchor="ctr" anchorCtr="0" compatLnSpc="1">
            <a:prstTxWarp prst="textNoShape">
              <a:avLst/>
            </a:prstTxWarp>
            <a:spAutoFit/>
          </a:bodyPr>
          <a:lstStyle/>
          <a:p>
            <a:pPr marL="0" marR="0" lvl="0" indent="0" algn="l" defTabSz="1096726" rtl="0" eaLnBrk="0" fontAlgn="auto" latinLnBrk="0" hangingPunct="0">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prstClr val="white"/>
                </a:solidFill>
                <a:effectLst/>
                <a:uLnTx/>
                <a:uFillTx/>
                <a:latin typeface="Segoe UI"/>
                <a:ea typeface="+mn-ea"/>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279"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8310815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290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151473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1343124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5618335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838008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631978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52985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7405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0503131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583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88"/>
            </a:lvl1pPr>
          </a:lstStyle>
          <a:p>
            <a:r>
              <a:rPr lang="en-US" dirty="0"/>
              <a:t>Click to edit Master title style</a:t>
            </a:r>
          </a:p>
        </p:txBody>
      </p:sp>
      <p:sp>
        <p:nvSpPr>
          <p:cNvPr id="6" name="Text Placeholder 5"/>
          <p:cNvSpPr>
            <a:spLocks noGrp="1"/>
          </p:cNvSpPr>
          <p:nvPr>
            <p:ph type="body" sz="quarter" idx="10"/>
          </p:nvPr>
        </p:nvSpPr>
        <p:spPr>
          <a:xfrm>
            <a:off x="269245" y="1189180"/>
            <a:ext cx="11653524" cy="1985247"/>
          </a:xfrm>
        </p:spPr>
        <p:txBody>
          <a:bodyPr/>
          <a:lstStyle>
            <a:lvl1pPr marL="0" indent="0">
              <a:buNone/>
              <a:defRPr>
                <a:gradFill>
                  <a:gsLst>
                    <a:gs pos="1250">
                      <a:schemeClr val="tx1"/>
                    </a:gs>
                    <a:gs pos="99000">
                      <a:schemeClr val="tx1"/>
                    </a:gs>
                  </a:gsLst>
                  <a:lin ang="5400000" scaled="0"/>
                </a:gradFill>
              </a:defRPr>
            </a:lvl1pPr>
            <a:lvl2pPr marL="0" indent="0">
              <a:buFontTx/>
              <a:buNone/>
              <a:defRPr sz="1764"/>
            </a:lvl2pPr>
            <a:lvl3pPr marL="201650" indent="0">
              <a:buNone/>
              <a:defRPr sz="1764"/>
            </a:lvl3pPr>
            <a:lvl4pPr marL="403296" indent="0">
              <a:buNone/>
              <a:defRPr sz="1588"/>
            </a:lvl4pPr>
            <a:lvl5pPr marL="604941" indent="0">
              <a:buNone/>
              <a:defRPr sz="15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755006"/>
      </p:ext>
    </p:extLst>
  </p:cSld>
  <p:clrMapOvr>
    <a:masterClrMapping/>
  </p:clrMapOvr>
  <p:transition spd="slow">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3528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358680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80379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664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66841342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88788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81001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8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50768934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90645275"/>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olo e contenu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0" y="0"/>
            <a:ext cx="12188388" cy="6858000"/>
          </a:xfrm>
          <a:prstGeom prst="rect">
            <a:avLst/>
          </a:prstGeom>
        </p:spPr>
      </p:pic>
      <p:sp>
        <p:nvSpPr>
          <p:cNvPr id="2" name="Titolo 1"/>
          <p:cNvSpPr>
            <a:spLocks noGrp="1"/>
          </p:cNvSpPr>
          <p:nvPr>
            <p:ph type="title"/>
          </p:nvPr>
        </p:nvSpPr>
        <p:spPr>
          <a:xfrm>
            <a:off x="298707" y="649516"/>
            <a:ext cx="7738036" cy="955284"/>
          </a:xfrm>
        </p:spPr>
        <p:txBody>
          <a:bodyPr>
            <a:noAutofit/>
          </a:bodyPr>
          <a:lstStyle>
            <a:lvl1pPr algn="l">
              <a:defRPr sz="2879">
                <a:solidFill>
                  <a:srgbClr val="007FBD"/>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297437" y="1600203"/>
            <a:ext cx="10224583" cy="4525963"/>
          </a:xfrm>
        </p:spPr>
        <p:txBody>
          <a:bodyPr>
            <a:normAutofit/>
          </a:bodyPr>
          <a:lstStyle>
            <a:lvl1pPr marL="0" indent="0">
              <a:buNone/>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pPr defTabSz="1097087"/>
            <a:fld id="{29FBFC70-D626-4BDC-95EC-A6D95043900D}" type="datetimeFigureOut">
              <a:rPr lang="it-IT" smtClean="0">
                <a:solidFill>
                  <a:prstClr val="black">
                    <a:tint val="75000"/>
                  </a:prstClr>
                </a:solidFill>
              </a:rPr>
              <a:pPr defTabSz="1097087"/>
              <a:t>27/10/2016</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pPr defTabSz="1097087"/>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pPr defTabSz="1097087"/>
            <a:fld id="{F3BD690B-98A4-4DF1-AFBF-8899B7C98CC0}" type="slidenum">
              <a:rPr lang="it-IT" smtClean="0">
                <a:solidFill>
                  <a:prstClr val="black">
                    <a:tint val="75000"/>
                  </a:prstClr>
                </a:solidFill>
              </a:rPr>
              <a:pPr defTabSz="1097087"/>
              <a:t>‹#›</a:t>
            </a:fld>
            <a:endParaRPr lang="it-IT">
              <a:solidFill>
                <a:prstClr val="black">
                  <a:tint val="75000"/>
                </a:prstClr>
              </a:solidFill>
            </a:endParaRPr>
          </a:p>
        </p:txBody>
      </p:sp>
      <p:sp>
        <p:nvSpPr>
          <p:cNvPr id="8" name="Rettangolo 7"/>
          <p:cNvSpPr/>
          <p:nvPr userDrawn="1"/>
        </p:nvSpPr>
        <p:spPr>
          <a:xfrm>
            <a:off x="7795533" y="6203855"/>
            <a:ext cx="1280493" cy="65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77" tIns="41140" rIns="82277" bIns="41140" rtlCol="0" anchor="ctr"/>
          <a:lstStyle/>
          <a:p>
            <a:pPr marL="0" marR="0" lvl="0" indent="0" algn="ctr" defTabSz="1095756" rtl="0" eaLnBrk="1" fontAlgn="auto" latinLnBrk="0" hangingPunct="1">
              <a:lnSpc>
                <a:spcPct val="100000"/>
              </a:lnSpc>
              <a:spcBef>
                <a:spcPts val="0"/>
              </a:spcBef>
              <a:spcAft>
                <a:spcPts val="0"/>
              </a:spcAft>
              <a:buClrTx/>
              <a:buSzTx/>
              <a:buFontTx/>
              <a:buNone/>
              <a:tabLst/>
              <a:defRPr/>
            </a:pPr>
            <a:endParaRPr kumimoji="0" lang="it-IT" sz="216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8034679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86674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455867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724600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5339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871673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70409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216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90116029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12509559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70450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8" cy="855619"/>
          </a:xfrm>
        </p:spPr>
        <p:txBody>
          <a:bodyPr/>
          <a:lstStyle>
            <a:lvl1pPr marL="0" indent="0">
              <a:spcBef>
                <a:spcPts val="0"/>
              </a:spcBef>
              <a:spcAft>
                <a:spcPts val="810"/>
              </a:spcAft>
              <a:buNone/>
              <a:defRPr sz="3600" spc="-90" baseline="0">
                <a:latin typeface="Segoe UI Light" pitchFamily="34" charset="0"/>
              </a:defRPr>
            </a:lvl1pPr>
            <a:lvl2pPr marL="0" indent="0">
              <a:spcBef>
                <a:spcPts val="0"/>
              </a:spcBef>
              <a:spcAft>
                <a:spcPts val="360"/>
              </a:spcAft>
              <a:buNone/>
              <a:defRPr sz="1800" spc="-46" baseline="0"/>
            </a:lvl2pPr>
            <a:lvl3pPr marL="0" indent="0">
              <a:spcBef>
                <a:spcPts val="0"/>
              </a:spcBef>
              <a:spcAft>
                <a:spcPts val="360"/>
              </a:spcAft>
              <a:buNone/>
              <a:defRPr sz="1800"/>
            </a:lvl3pPr>
            <a:lvl4pPr marL="0" indent="0">
              <a:spcBef>
                <a:spcPts val="0"/>
              </a:spcBef>
              <a:spcAft>
                <a:spcPts val="360"/>
              </a:spcAft>
              <a:buNone/>
              <a:defRPr/>
            </a:lvl4pPr>
            <a:lvl5pPr marL="0" indent="0">
              <a:spcBef>
                <a:spcPts val="0"/>
              </a:spcBef>
              <a:spcAft>
                <a:spcPts val="36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891531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8582519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77668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6147979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8918614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16071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0270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92013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957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59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391886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1"/>
            <a:ext cx="11151918" cy="1800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2621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59894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16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360215876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180519745"/>
      </p:ext>
    </p:extLst>
  </p:cSld>
  <p:clrMapOvr>
    <a:masterClrMapping/>
  </p:clrMapOvr>
  <p:transition spd="slow">
    <p:push/>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337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37600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73346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18155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452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8" cy="18004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5444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7715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6903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1848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37386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0241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9888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8327244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390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05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289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073340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75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4238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4841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8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86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46637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09968494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90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367"/>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367"/>
            <a:fld id="{27258FFF-F925-446B-8502-81C933981705}" type="slidenum">
              <a:rPr lang="en-US" sz="1765" smtClean="0">
                <a:solidFill>
                  <a:srgbClr val="505050"/>
                </a:solidFill>
              </a:rPr>
              <a:pPr defTabSz="914367"/>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906227"/>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262603"/>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1"/>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191189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06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92115895"/>
      </p:ext>
    </p:extLst>
  </p:cSld>
  <p:clrMapOvr>
    <a:masterClrMapping/>
  </p:clrMapOvr>
  <p:transition spd="slow">
    <p:push/>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0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defTabSz="914367"/>
            <a:r>
              <a:rPr lang="it-IT" sz="1765">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pPr defTabSz="914367"/>
            <a:fld id="{27258FFF-F925-446B-8502-81C933981705}" type="slidenum">
              <a:rPr lang="it-IT" sz="1765" smtClean="0">
                <a:solidFill>
                  <a:srgbClr val="505050"/>
                </a:solidFill>
              </a:rPr>
              <a:pPr defTabSz="914367"/>
              <a:t>‹#›</a:t>
            </a:fld>
            <a:endParaRPr lang="it-IT" sz="1765">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5793832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15187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65376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99368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466216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2206902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6680582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53823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3"/>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pic>
        <p:nvPicPr>
          <p:cNvPr id="8" name="Picture 7" descr="C:\Users\sakuu\Documents\Ballmer MGX 2011\Tile Icons\Quotes 2.png"/>
          <p:cNvPicPr>
            <a:picLocks noChangeAspect="1" noChangeArrowheads="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546587"/>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46" descr="C:\Users\sakuu\Documents\Ballmer MGX 2011\Tile Icons\Quotes.png"/>
          <p:cNvPicPr>
            <a:picLocks noChangeAspect="1" noChangeArrowheads="1"/>
          </p:cNvPicPr>
          <p:nvPr userDrawn="1"/>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66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411562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342664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54854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7229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1221007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0873222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4877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36342074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4740157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495986"/>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6" name="Slide Number Placeholder 5"/>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13965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6" name="Picture 46" descr="C:\Users\sakuu\Documents\Ballmer MGX 2011\Tile Icons\Quotes.png"/>
          <p:cNvPicPr>
            <a:picLocks noChangeAspect="1" noChangeArrowheads="1"/>
          </p:cNvPicPr>
          <p:nvPr userDrawn="1"/>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2"/>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4053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5651547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268970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5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1662279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21894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03468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60642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1113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96521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3921346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3611881"/>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5"/>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879878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2227289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290131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026141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495831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913014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45065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23857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661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1357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40081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37996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3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41103163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82969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7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237389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765638063"/>
      </p:ext>
    </p:extLst>
  </p:cSld>
  <p:clrMapOvr>
    <a:masterClrMapping/>
  </p:clrMapOvr>
  <p:transition spd="slow">
    <p:push/>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7031274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4422361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403564900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5894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3"/>
            <a:ext cx="12192001" cy="619125"/>
          </a:xfrm>
          <a:solidFill>
            <a:srgbClr val="FFFF99"/>
          </a:solidFill>
        </p:spPr>
        <p:txBody>
          <a:bodyPr wrap="square" lIns="152394" tIns="76197" rIns="152394" bIns="7619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6344279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54207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54837501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34738931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28948260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87662194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974106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7268776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36471176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2110582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294711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03" y="0"/>
            <a:ext cx="121862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userDrawn="1"/>
        </p:nvPicPr>
        <p:blipFill>
          <a:blip r:embed="rId3" cstate="print">
            <a:extLst>
              <a:ext uri="{28A0092B-C50C-407E-A947-70E740481C1C}">
                <a14:useLocalDpi xmlns:a14="http://schemas.microsoft.com/office/drawing/2010/main" val="0"/>
              </a:ext>
            </a:extLst>
          </a:blip>
          <a:stretch>
            <a:fillRect/>
          </a:stretch>
        </p:blipFill>
        <p:spPr>
          <a:xfrm>
            <a:off x="292830" y="320556"/>
            <a:ext cx="1838169" cy="676275"/>
          </a:xfrm>
          <a:prstGeom prst="rect">
            <a:avLst/>
          </a:prstGeom>
        </p:spPr>
      </p:pic>
      <p:sp>
        <p:nvSpPr>
          <p:cNvPr id="15" name="Rectangle 14"/>
          <p:cNvSpPr/>
          <p:nvPr userDrawn="1"/>
        </p:nvSpPr>
        <p:spPr bwMode="gray">
          <a:xfrm>
            <a:off x="269239" y="2084173"/>
            <a:ext cx="5378549" cy="4482760"/>
          </a:xfrm>
          <a:prstGeom prst="rect">
            <a:avLst/>
          </a:prstGeom>
          <a:solidFill>
            <a:schemeClr val="accent6">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61334" tIns="129067" rIns="161334" bIns="129067" numCol="1" spcCol="0" rtlCol="0" fromWordArt="0" anchor="t" anchorCtr="0" forceAA="0" compatLnSpc="1">
            <a:prstTxWarp prst="textNoShape">
              <a:avLst/>
            </a:prstTxWarp>
            <a:noAutofit/>
          </a:bodyPr>
          <a:lstStyle/>
          <a:p>
            <a:pPr algn="ctr" defTabSz="822631" fontAlgn="base">
              <a:lnSpc>
                <a:spcPct val="90000"/>
              </a:lnSpc>
              <a:spcBef>
                <a:spcPct val="0"/>
              </a:spcBef>
              <a:spcAft>
                <a:spcPct val="0"/>
              </a:spcAft>
              <a:defRPr/>
            </a:pPr>
            <a:endParaRPr lang="en-US" sz="2117"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276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378091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45380018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7253353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811777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6602005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84983108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68212972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14271132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996746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0798051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87064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26373201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520040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39119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638382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95867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55687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16759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21249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634510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29432920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Tree>
    <p:extLst>
      <p:ext uri="{BB962C8B-B14F-4D97-AF65-F5344CB8AC3E}">
        <p14:creationId xmlns:p14="http://schemas.microsoft.com/office/powerpoint/2010/main" val="701345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21360956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6019268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16493763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027618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7186268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5766464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76175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604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734617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55120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0156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238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88255160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83258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45471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337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251248133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7331995"/>
      </p:ext>
    </p:extLst>
  </p:cSld>
  <p:clrMapOvr>
    <a:masterClrMapping/>
  </p:clrMapOvr>
  <p:transition spd="slow">
    <p:push/>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22533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70240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5894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6532481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349764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81525248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4573527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144214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6579246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8626129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300122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4623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2922371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8139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8918023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3640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10423541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2771353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0596"/>
      </p:ext>
    </p:extLst>
  </p:cSld>
  <p:clrMapOvr>
    <a:masterClrMapping/>
  </p:clrMapOvr>
  <p:transition>
    <p:fade/>
  </p:transition>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90164792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1037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38293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660488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6373550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022044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7372843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90589595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937352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298694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948325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5862420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876771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82008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843600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33362625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4999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825796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05835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4444242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93812"/>
      </p:ext>
    </p:extLst>
  </p:cSld>
  <p:clrMapOvr>
    <a:masterClrMapping/>
  </p:clrMapOvr>
  <p:transition>
    <p:fade/>
  </p:transition>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74591563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71106610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35674879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03728257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304185450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300502332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27088687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705913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239504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83045312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91553817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10139894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48906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35000949"/>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20493020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261376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8243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428820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36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949404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6528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35609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03128798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0732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45529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31966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166757"/>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211624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8532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9682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598004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87017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56419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5531"/>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8780478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40211058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2587809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35812679"/>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58548402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067698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61573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17180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57348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44074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2276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5395729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6352155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39773185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8025287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712224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9720480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7233007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19074404"/>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1709132922"/>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559180703"/>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6227621"/>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8213170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2827177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50205310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14799805"/>
      </p:ext>
    </p:extLst>
  </p:cSld>
  <p:clrMapOvr>
    <a:masterClrMapping/>
  </p:clrMapOvr>
  <p:transition>
    <p:fade/>
  </p:transition>
  <p:hf hdr="0" ftr="0" dt="0"/>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2825543"/>
      </p:ext>
    </p:extLst>
  </p:cSld>
  <p:clrMapOvr>
    <a:masterClrMapping/>
  </p:clrMapOvr>
  <p:transition>
    <p:fade/>
  </p:transition>
  <p:hf hdr="0" ftr="0" dt="0"/>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96210938"/>
      </p:ext>
    </p:extLst>
  </p:cSld>
  <p:clrMapOvr>
    <a:masterClrMapping/>
  </p:clrMapOvr>
  <p:transition>
    <p:fade/>
  </p:transition>
  <p:hf hdr="0" ftr="0" dt="0"/>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49568695"/>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356825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66152401"/>
      </p:ext>
    </p:extLst>
  </p:cSld>
  <p:clrMapOvr>
    <a:masterClrMapping/>
  </p:clrMapOvr>
  <p:transition>
    <p:fade/>
  </p:transition>
  <p:hf hdr="0" ftr="0" dt="0"/>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887706"/>
      </p:ext>
    </p:extLst>
  </p:cSld>
  <p:clrMapOvr>
    <a:masterClrMapping/>
  </p:clrMapOvr>
  <p:transition>
    <p:fade/>
  </p:transition>
  <p:hf hdr="0" ftr="0" dt="0"/>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793217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08056711"/>
      </p:ext>
    </p:extLst>
  </p:cSld>
  <p:clrMapOvr>
    <a:masterClrMapping/>
  </p:clrMapOvr>
  <p:transition>
    <p:fade/>
  </p:transition>
  <p:hf hdr="0" ftr="0" dt="0"/>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47128287"/>
      </p:ext>
    </p:extLst>
  </p:cSld>
  <p:clrMapOvr>
    <a:masterClrMapping/>
  </p:clrMapOvr>
  <p:transition>
    <p:fade/>
  </p:transition>
  <p:hf hdr="0" ftr="0" dt="0"/>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5145705"/>
      </p:ext>
    </p:extLst>
  </p:cSld>
  <p:clrMapOvr>
    <a:masterClrMapping/>
  </p:clrMapOvr>
  <p:transition>
    <p:fade/>
  </p:transition>
  <p:hf hdr="0" ftr="0" dt="0"/>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833029880"/>
      </p:ext>
    </p:extLst>
  </p:cSld>
  <p:clrMapOvr>
    <a:masterClrMapping/>
  </p:clrMapOvr>
  <p:transition>
    <p:fade/>
  </p:transition>
  <p:hf hdr="0" ftr="0" dt="0"/>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50130822"/>
      </p:ext>
    </p:extLst>
  </p:cSld>
  <p:clrMapOvr>
    <a:masterClrMapping/>
  </p:clrMapOvr>
  <p:transition>
    <p:fade/>
  </p:transition>
  <p:hf hdr="0" ftr="0" dt="0"/>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99898439"/>
      </p:ext>
    </p:extLst>
  </p:cSld>
  <p:clrMapOvr>
    <a:masterClrMapping/>
  </p:clrMapOvr>
  <p:transition>
    <p:fade/>
  </p:transition>
  <p:hf hdr="0" ftr="0" dt="0"/>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60612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6687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1434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8157331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98137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83610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718041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96799045"/>
      </p:ext>
    </p:extLst>
  </p:cSld>
  <p:clrMapOvr>
    <a:masterClrMapping/>
  </p:clrMapOvr>
  <p:transition>
    <p:fade/>
  </p:transition>
  <p:hf hdr="0" ftr="0" dt="0"/>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01006"/>
      </p:ext>
    </p:extLst>
  </p:cSld>
  <p:clrMapOvr>
    <a:masterClrMapping/>
  </p:clrMapOvr>
  <p:transition>
    <p:fade/>
  </p:transition>
  <p:hf hdr="0" ftr="0" dt="0"/>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861942169"/>
      </p:ext>
    </p:extLst>
  </p:cSld>
  <p:clrMapOvr>
    <a:masterClrMapping/>
  </p:clrMapOvr>
  <p:transition>
    <p:fade/>
  </p:transition>
  <p:hf hdr="0" ftr="0" dt="0"/>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990434990"/>
      </p:ext>
    </p:extLst>
  </p:cSld>
  <p:clrMapOvr>
    <a:masterClrMapping/>
  </p:clrMapOvr>
  <p:transition>
    <p:fade/>
  </p:transition>
  <p:hf hdr="0" ftr="0" dt="0"/>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248426"/>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8955086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6120962"/>
      </p:ext>
    </p:extLst>
  </p:cSld>
  <p:clrMapOvr>
    <a:masterClrMapping/>
  </p:clrMapOvr>
  <p:transition>
    <p:fade/>
  </p:transition>
  <p:hf hdr="0" ftr="0" dt="0"/>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17601442"/>
      </p:ext>
    </p:extLst>
  </p:cSld>
  <p:clrMapOvr>
    <a:masterClrMapping/>
  </p:clrMapOvr>
  <p:transition>
    <p:fade/>
  </p:transition>
  <p:hf hdr="0" ftr="0" dt="0"/>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8609736"/>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65643374"/>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3487193"/>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65047696"/>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16419857"/>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643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72552097"/>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899720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ALT1">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964593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5930403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5738312"/>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36843683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0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468239"/>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4793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072235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03404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2211"/>
            <a:ext cx="12192000" cy="1123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8 Imagen" descr="logo-II.png"/>
          <p:cNvPicPr>
            <a:picLocks noChangeAspect="1"/>
          </p:cNvPicPr>
          <p:nvPr userDrawn="1"/>
        </p:nvPicPr>
        <p:blipFill>
          <a:blip r:embed="rId2" cstate="print"/>
          <a:stretch>
            <a:fillRect/>
          </a:stretch>
        </p:blipFill>
        <p:spPr>
          <a:xfrm>
            <a:off x="10433269" y="6332760"/>
            <a:ext cx="1097566" cy="229836"/>
          </a:xfrm>
          <a:prstGeom prst="rect">
            <a:avLst/>
          </a:prstGeom>
        </p:spPr>
      </p:pic>
      <p:pic>
        <p:nvPicPr>
          <p:cNvPr id="3" name="Immagine 2"/>
          <p:cNvPicPr>
            <a:picLocks noChangeAspect="1"/>
          </p:cNvPicPr>
          <p:nvPr userDrawn="1"/>
        </p:nvPicPr>
        <p:blipFill rotWithShape="1">
          <a:blip r:embed="rId3" cstate="print">
            <a:extLst>
              <a:ext uri="{28A0092B-C50C-407E-A947-70E740481C1C}">
                <a14:useLocalDpi xmlns:a14="http://schemas.microsoft.com/office/drawing/2010/main" val="0"/>
              </a:ext>
            </a:extLst>
          </a:blip>
          <a:srcRect b="38957"/>
          <a:stretch/>
        </p:blipFill>
        <p:spPr>
          <a:xfrm>
            <a:off x="160381" y="0"/>
            <a:ext cx="2038350" cy="964712"/>
          </a:xfrm>
          <a:prstGeom prst="rect">
            <a:avLst/>
          </a:prstGeom>
        </p:spPr>
      </p:pic>
      <p:pic>
        <p:nvPicPr>
          <p:cNvPr id="2" name="Immagin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64547" b="7039"/>
          <a:stretch/>
        </p:blipFill>
        <p:spPr>
          <a:xfrm>
            <a:off x="8769225" y="182911"/>
            <a:ext cx="3328087" cy="733168"/>
          </a:xfrm>
          <a:prstGeom prst="rect">
            <a:avLst/>
          </a:prstGeom>
        </p:spPr>
      </p:pic>
    </p:spTree>
    <p:extLst>
      <p:ext uri="{BB962C8B-B14F-4D97-AF65-F5344CB8AC3E}">
        <p14:creationId xmlns:p14="http://schemas.microsoft.com/office/powerpoint/2010/main" val="18197583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5534226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94269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79220544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12023908"/>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263022424"/>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0391231"/>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81521752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45464981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64435354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4093765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2707210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1691854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7442098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37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07184929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a:defRPr/>
            </a:pPr>
            <a:r>
              <a:rPr lang="it-IT">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FFFFFF"/>
                    </a:gs>
                    <a:gs pos="11940">
                      <a:srgbClr val="FFFFFF"/>
                    </a:gs>
                  </a:gsLst>
                  <a:lin ang="5400000" scaled="0"/>
                </a:gradFill>
              </a:rPr>
              <a:pPr defTabSz="914367">
                <a:defRPr/>
              </a:pPr>
              <a:t>‹#›</a:t>
            </a:fld>
            <a:endParaRPr lang="it-IT">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53667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6362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a:defRPr/>
            </a:pPr>
            <a:r>
              <a:rPr lang="it-IT">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062286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069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72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067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77107917"/>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4993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9820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2155993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8079971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8104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20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059373"/>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277375452"/>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0457480"/>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313880690"/>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11661732"/>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206587"/>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709113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970797"/>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7270450"/>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4472861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311480"/>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50508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339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86620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529601388"/>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36624207"/>
      </p:ext>
    </p:extLst>
  </p:cSld>
  <p:clrMapOvr>
    <a:masterClrMapping/>
  </p:clrMapOvr>
  <p:transition>
    <p:fade/>
  </p:transition>
  <p:hf hdr="0" ftr="0" dt="0"/>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90911872"/>
      </p:ext>
    </p:extLst>
  </p:cSld>
  <p:clrMapOvr>
    <a:masterClrMapping/>
  </p:clrMapOvr>
  <p:transition>
    <p:fade/>
  </p:transition>
  <p:hf hdr="0" ftr="0" dt="0"/>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53639966"/>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882791"/>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38532802"/>
      </p:ext>
    </p:extLst>
  </p:cSld>
  <p:clrMapOvr>
    <a:masterClrMapping/>
  </p:clrMapOvr>
  <p:transition>
    <p:fade/>
  </p:transition>
  <p:hf hdr="0" ftr="0" dt="0"/>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1982794"/>
      </p:ext>
    </p:extLst>
  </p:cSld>
  <p:clrMapOvr>
    <a:masterClrMapping/>
  </p:clrMapOvr>
  <p:transition>
    <p:fade/>
  </p:transition>
  <p:hf hdr="0" ftr="0" dt="0"/>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79700641"/>
      </p:ext>
    </p:extLst>
  </p:cSld>
  <p:clrMapOvr>
    <a:masterClrMapping/>
  </p:clrMapOvr>
  <p:transition>
    <p:fade/>
  </p:transition>
  <p:hf hdr="0" ftr="0" dt="0"/>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8827257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7139734"/>
      </p:ext>
    </p:extLst>
  </p:cSld>
  <p:clrMapOvr>
    <a:masterClrMapping/>
  </p:clrMapOvr>
  <p:transition>
    <p:fade/>
  </p:transition>
  <p:hf hdr="0" ftr="0" dt="0"/>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6216991"/>
      </p:ext>
    </p:extLst>
  </p:cSld>
  <p:clrMapOvr>
    <a:masterClrMapping/>
  </p:clrMapOvr>
  <p:transition>
    <p:fade/>
  </p:transition>
  <p:hf hdr="0" ftr="0" dt="0"/>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6597017"/>
      </p:ext>
    </p:extLst>
  </p:cSld>
  <p:clrMapOvr>
    <a:masterClrMapping/>
  </p:clrMapOvr>
  <p:transition>
    <p:fade/>
  </p:transition>
  <p:hf hdr="0" ftr="0" dt="0"/>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82894316"/>
      </p:ext>
    </p:extLst>
  </p:cSld>
  <p:clrMapOvr>
    <a:masterClrMapping/>
  </p:clrMapOvr>
  <p:transition>
    <p:fade/>
  </p:transition>
  <p:hf hdr="0" ftr="0" dt="0"/>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36154493"/>
      </p:ext>
    </p:extLst>
  </p:cSld>
  <p:clrMapOvr>
    <a:masterClrMapping/>
  </p:clrMapOvr>
  <p:transition>
    <p:fade/>
  </p:transition>
  <p:hf hdr="0" ftr="0" dt="0"/>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98702140"/>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89019"/>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320331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18859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5169666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916557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18722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181317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87504675"/>
      </p:ext>
    </p:extLst>
  </p:cSld>
  <p:clrMapOvr>
    <a:masterClrMapping/>
  </p:clrMapOvr>
  <p:transition>
    <p:fade/>
  </p:transition>
  <p:hf hdr="0" ftr="0" dt="0"/>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601608517"/>
      </p:ext>
    </p:extLst>
  </p:cSld>
  <p:clrMapOvr>
    <a:masterClrMapping/>
  </p:clrMapOvr>
  <p:transition>
    <p:fade/>
  </p:transition>
  <p:hf hdr="0" ftr="0" dt="0"/>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691547632"/>
      </p:ext>
    </p:extLst>
  </p:cSld>
  <p:clrMapOvr>
    <a:masterClrMapping/>
  </p:clrMapOvr>
  <p:transition>
    <p:fade/>
  </p:transition>
  <p:hf hdr="0" ftr="0" dt="0"/>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95448"/>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23698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2696628"/>
      </p:ext>
    </p:extLst>
  </p:cSld>
  <p:clrMapOvr>
    <a:masterClrMapping/>
  </p:clrMapOvr>
  <p:transition>
    <p:fade/>
  </p:transition>
  <p:hf hdr="0" ftr="0" dt="0"/>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92608464"/>
      </p:ext>
    </p:extLst>
  </p:cSld>
  <p:clrMapOvr>
    <a:masterClrMapping/>
  </p:clrMapOvr>
  <p:transition>
    <p:fade/>
  </p:transition>
  <p:hf hdr="0" ftr="0" dt="0"/>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590059"/>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450145590"/>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228057"/>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014876855"/>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60021256"/>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68976553"/>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96043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42651665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96636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156732915"/>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4304977"/>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196823046"/>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350157434"/>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637122"/>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149406"/>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574055"/>
      </p:ext>
    </p:extLst>
  </p:cSld>
  <p:clrMapOvr>
    <a:masterClrMapping/>
  </p:clrMapOvr>
  <p:transition>
    <p:fade/>
  </p:transition>
  <p:hf hdr="0" ftr="0" dt="0"/>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12577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01089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670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2267742"/>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90972"/>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838479"/>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461185"/>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4431058"/>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977158491"/>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837142196"/>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86345635"/>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12571137"/>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90270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ALT2">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3699899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0992410"/>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01636499"/>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87094560"/>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1808"/>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9163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553070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3900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268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183416174"/>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36619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6475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5516848"/>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65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118507255"/>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492168325"/>
      </p:ext>
    </p:extLst>
  </p:cSld>
  <p:clrMapOvr>
    <a:masterClrMapping/>
  </p:clrMapOvr>
  <p:transition spd="slow">
    <p:push/>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0602203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425076313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9255574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7406548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55438156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63796717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50873450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611979"/>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3193388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57196736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07660011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19752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962767"/>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927982626"/>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185838771"/>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90517788"/>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27530407"/>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53056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1046272810"/>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3433072886"/>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28696265"/>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964792"/>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04787644"/>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662275552"/>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121773295"/>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771698575"/>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74061248"/>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57454778"/>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06214570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74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709532229"/>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3393373741"/>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53070907"/>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71855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8094"/>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4054670"/>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661475"/>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656168"/>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6369770"/>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6677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5037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3042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16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2587808"/>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2357396"/>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695496"/>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728363"/>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76715"/>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19253"/>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26041"/>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421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701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1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238283"/>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460940950"/>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4157304"/>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27-10-2016</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11358042"/>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57532144"/>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82162"/>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65228000"/>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69478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0780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939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224091"/>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066842"/>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434625"/>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889602"/>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9924341"/>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2835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97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85961805"/>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0868640"/>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9240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96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914823"/>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0805572"/>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1629423684"/>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85532711"/>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43764697"/>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333333"/>
              </a:solidFill>
              <a:latin typeface="Segoe UI"/>
              <a:ea typeface="+mn-ea"/>
            </a:endParaRPr>
          </a:p>
        </p:txBody>
      </p:sp>
    </p:spTree>
    <p:extLst>
      <p:ext uri="{BB962C8B-B14F-4D97-AF65-F5344CB8AC3E}">
        <p14:creationId xmlns:p14="http://schemas.microsoft.com/office/powerpoint/2010/main" val="3640139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395488"/>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415741"/>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418741"/>
      </p:ext>
    </p:extLst>
  </p:cSld>
  <p:clrMapOvr>
    <a:masterClrMapping/>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55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007060"/>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727534"/>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85447188"/>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514765"/>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463864515"/>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207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06799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9070035"/>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91656683"/>
      </p:ext>
    </p:extLst>
  </p:cSld>
  <p:clrMapOvr>
    <a:masterClrMapping/>
  </p:clrMapOvr>
  <p:transition spd="med">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2396786"/>
      </p:ext>
    </p:extLst>
  </p:cSld>
  <p:clrMapOvr>
    <a:masterClrMapping/>
  </p:clrMapOvr>
  <p:transition spd="slow"/>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8256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ALT3">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08137800"/>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50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672202"/>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659152"/>
      </p:ext>
    </p:extLst>
  </p:cSld>
  <p:clrMapOvr>
    <a:masterClrMapping/>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585987"/>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4136411"/>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0" y="442983"/>
            <a:ext cx="11655078" cy="641086"/>
          </a:xfrm>
        </p:spPr>
        <p:txBody>
          <a:bodyPr/>
          <a:lstStyle/>
          <a:p>
            <a:pPr algn="ctr"/>
            <a:r>
              <a:rPr lang="en-US" dirty="0">
                <a:solidFill>
                  <a:srgbClr val="00B0F0"/>
                </a:solidFill>
              </a:rPr>
              <a:t>Visual Studio Online</a:t>
            </a: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5054"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693"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2" y="1666671"/>
            <a:ext cx="2467200" cy="310480"/>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5"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1"/>
            <a:ext cx="2048438" cy="379355"/>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5526"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189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7"/>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4"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8" y="6136987"/>
            <a:ext cx="3288931" cy="661365"/>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0"/>
            <a:ext cx="1914585" cy="1183929"/>
          </a:xfrm>
          <a:prstGeom prst="rect">
            <a:avLst/>
          </a:prstGeom>
        </p:spPr>
      </p:pic>
      <p:sp>
        <p:nvSpPr>
          <p:cNvPr id="63" name="Rounded Rectangle 62"/>
          <p:cNvSpPr/>
          <p:nvPr userDrawn="1"/>
        </p:nvSpPr>
        <p:spPr>
          <a:xfrm>
            <a:off x="9120388"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60116" y="4280217"/>
            <a:ext cx="1123428" cy="615609"/>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70129" y="2490819"/>
            <a:ext cx="784424"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6" y="2332080"/>
            <a:ext cx="984954" cy="983152"/>
          </a:xfrm>
          <a:prstGeom prst="rect">
            <a:avLst/>
          </a:prstGeom>
        </p:spPr>
      </p:pic>
      <p:pic>
        <p:nvPicPr>
          <p:cNvPr id="28" name="Picture 27"/>
          <p:cNvPicPr>
            <a:picLocks noChangeAspect="1"/>
          </p:cNvPicPr>
          <p:nvPr userDrawn="1"/>
        </p:nvPicPr>
        <p:blipFill>
          <a:blip r:embed="rId9"/>
          <a:stretch>
            <a:fillRect/>
          </a:stretch>
        </p:blipFill>
        <p:spPr>
          <a:xfrm>
            <a:off x="1140505" y="5174412"/>
            <a:ext cx="2747809" cy="1772843"/>
          </a:xfrm>
          <a:prstGeom prst="rect">
            <a:avLst/>
          </a:prstGeom>
        </p:spPr>
      </p:pic>
    </p:spTree>
    <p:extLst>
      <p:ext uri="{BB962C8B-B14F-4D97-AF65-F5344CB8AC3E}">
        <p14:creationId xmlns:p14="http://schemas.microsoft.com/office/powerpoint/2010/main" val="1894703473"/>
      </p:ext>
    </p:extLst>
  </p:cSld>
  <p:clrMapOvr>
    <a:masterClrMapping/>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71087929"/>
      </p:ext>
    </p:extLst>
  </p:cSld>
  <p:clrMapOvr>
    <a:masterClrMapping/>
  </p:clrMapOvr>
  <p:transition spd="slow"/>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438036"/>
      </p:ext>
    </p:extLst>
  </p:cSld>
  <p:clrMapOvr>
    <a:masterClrMapping/>
  </p:clrMapOvr>
  <p:transition spd="slow"/>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21360600"/>
      </p:ext>
    </p:extLst>
  </p:cSld>
  <p:clrMapOvr>
    <a:masterClrMapping/>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9698569"/>
      </p:ext>
    </p:extLst>
  </p:cSld>
  <p:clrMapOvr>
    <a:masterClrMapping/>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947450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5937451"/>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678024281"/>
      </p:ext>
    </p:extLst>
  </p:cSld>
  <p:clrMapOvr>
    <a:masterClrMapping/>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58721"/>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17182"/>
      </p:ext>
    </p:extLst>
  </p:cSld>
  <p:clrMapOvr>
    <a:masterClrMapping/>
  </p:clrMapOvr>
  <p:transition>
    <p:fade/>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014887"/>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47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332511"/>
      </p:ext>
    </p:extLst>
  </p:cSld>
  <p:clrMapOvr>
    <a:masterClrMapping/>
  </p:clrMapOvr>
  <p:transition>
    <p:fade/>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651687"/>
      </p:ext>
    </p:extLst>
  </p:cSld>
  <p:clrMapOvr>
    <a:masterClrMapping/>
  </p:clrMapOvr>
  <p:transition>
    <p:fade/>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862120"/>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834551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35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04530385"/>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039922741"/>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69170924"/>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2012145124"/>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137107792"/>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14950229"/>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74657419"/>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918949751"/>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618729909"/>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63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829112"/>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099833"/>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8"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3258605"/>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212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3314638"/>
      </p:ext>
    </p:extLst>
  </p:cSld>
  <p:clrMapOvr>
    <a:masterClrMapping/>
  </p:clrMapOvr>
  <p:transition>
    <p:fade/>
  </p:transition>
  <p:hf hdr="0" ftr="0" dt="0"/>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90413825"/>
      </p:ext>
    </p:extLst>
  </p:cSld>
  <p:clrMapOvr>
    <a:masterClrMapping/>
  </p:clrMapOvr>
  <p:transition>
    <p:fade/>
  </p:transition>
  <p:hf hdr="0" ftr="0" dt="0"/>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91730166"/>
      </p:ext>
    </p:extLst>
  </p:cSld>
  <p:clrMapOvr>
    <a:masterClrMapping/>
  </p:clrMapOvr>
  <p:transition>
    <p:fade/>
  </p:transition>
  <p:hf hdr="0" ftr="0" dt="0"/>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6288577"/>
      </p:ext>
    </p:extLst>
  </p:cSld>
  <p:clrMapOvr>
    <a:masterClrMapping/>
  </p:clrMapOvr>
  <p:transition>
    <p:fade/>
  </p:transition>
  <p:hf hdr="0" ftr="0" dt="0"/>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1683122"/>
      </p:ext>
    </p:extLst>
  </p:cSld>
  <p:clrMapOvr>
    <a:masterClrMapping/>
  </p:clrMapOvr>
  <p:transition>
    <p:fade/>
  </p:transition>
  <p:hf hdr="0" ftr="0" dt="0"/>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50621417"/>
      </p:ext>
    </p:extLst>
  </p:cSld>
  <p:clrMapOvr>
    <a:masterClrMapping/>
  </p:clrMapOvr>
  <p:transition>
    <p:fade/>
  </p:transition>
  <p:hf hdr="0" ftr="0" dt="0"/>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7286575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32758966"/>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40614880"/>
      </p:ext>
    </p:extLst>
  </p:cSld>
  <p:clrMapOvr>
    <a:masterClrMapping/>
  </p:clrMapOvr>
  <p:transition>
    <p:fade/>
  </p:transition>
  <p:hf hdr="0" ftr="0" dt="0"/>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95631775"/>
      </p:ext>
    </p:extLst>
  </p:cSld>
  <p:clrMapOvr>
    <a:masterClrMapping/>
  </p:clrMapOvr>
  <p:transition>
    <p:fade/>
  </p:transition>
  <p:hf hdr="0" ftr="0" dt="0"/>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267508"/>
      </p:ext>
    </p:extLst>
  </p:cSld>
  <p:clrMapOvr>
    <a:masterClrMapping/>
  </p:clrMapOvr>
  <p:transition>
    <p:fade/>
  </p:transition>
  <p:hf hdr="0" ftr="0" dt="0"/>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959915670"/>
      </p:ext>
    </p:extLst>
  </p:cSld>
  <p:clrMapOvr>
    <a:masterClrMapping/>
  </p:clrMapOvr>
  <p:transition>
    <p:fade/>
  </p:transition>
  <p:hf hdr="0" ftr="0" dt="0"/>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7554093"/>
      </p:ext>
    </p:extLst>
  </p:cSld>
  <p:clrMapOvr>
    <a:masterClrMapping/>
  </p:clrMapOvr>
  <p:transition>
    <p:fade/>
  </p:transition>
  <p:hf hdr="0" ftr="0" dt="0"/>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1302988"/>
      </p:ext>
    </p:extLst>
  </p:cSld>
  <p:clrMapOvr>
    <a:masterClrMapping/>
  </p:clrMapOvr>
  <p:transition>
    <p:fade/>
  </p:transition>
  <p:hf hdr="0" ftr="0" dt="0"/>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268593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87963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3038608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816854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1229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98303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669132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57645974"/>
      </p:ext>
    </p:extLst>
  </p:cSld>
  <p:clrMapOvr>
    <a:masterClrMapping/>
  </p:clrMapOvr>
  <p:transition>
    <p:fade/>
  </p:transition>
  <p:hf hdr="0" ftr="0" dt="0"/>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238160509"/>
      </p:ext>
    </p:extLst>
  </p:cSld>
  <p:clrMapOvr>
    <a:masterClrMapping/>
  </p:clrMapOvr>
  <p:transition>
    <p:fade/>
  </p:transition>
  <p:hf hdr="0" ftr="0" dt="0"/>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48540931"/>
      </p:ext>
    </p:extLst>
  </p:cSld>
  <p:clrMapOvr>
    <a:masterClrMapping/>
  </p:clrMapOvr>
  <p:transition>
    <p:fade/>
  </p:transition>
  <p:hf hdr="0" ftr="0" dt="0"/>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215508"/>
      </p:ext>
    </p:extLst>
  </p:cSld>
  <p:clrMapOvr>
    <a:masterClrMapping/>
  </p:clrMapOvr>
  <p:transition>
    <p:fade/>
  </p:transition>
  <p:hf hdr="0" ftr="0" dt="0"/>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011641710"/>
      </p:ext>
    </p:extLst>
  </p:cSld>
  <p:clrMapOvr>
    <a:masterClrMapping/>
  </p:clrMapOvr>
  <p:transition>
    <p:fade/>
  </p:transition>
  <p:hf hdr="0" ftr="0" dt="0"/>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2306773"/>
      </p:ext>
    </p:extLst>
  </p:cSld>
  <p:clrMapOvr>
    <a:masterClrMapping/>
  </p:clrMapOvr>
  <p:transition>
    <p:fade/>
  </p:transition>
  <p:hf hdr="0" ftr="0" dt="0"/>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71573"/>
      </p:ext>
    </p:extLst>
  </p:cSld>
  <p:clrMapOvr>
    <a:masterClrMapping/>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1073539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18915"/>
      </p:ext>
    </p:extLst>
  </p:cSld>
  <p:clrMapOvr>
    <a:masterClrMapping/>
  </p:clrMapOvr>
  <p:transition spd="slow">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768797"/>
      </p:ext>
    </p:extLst>
  </p:cSld>
  <p:clrMapOvr>
    <a:masterClrMapping/>
  </p:clrMapOvr>
  <p:transition>
    <p:fade/>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444850222"/>
      </p:ext>
    </p:extLst>
  </p:cSld>
  <p:clrMapOvr>
    <a:masterClrMapping/>
  </p:clrMapOvr>
  <p:transition>
    <p:fade/>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23300492"/>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7285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62261114"/>
      </p:ext>
    </p:extLst>
  </p:cSld>
  <p:clrMapOvr>
    <a:masterClrMapping/>
  </p:clrMapOvr>
  <p:transition>
    <p:fade/>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3AAA5E-23E9-43B6-877D-999700A7FDD1}"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216156690"/>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580020336"/>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3AAA5E-23E9-43B6-877D-999700A7FDD1}"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15018195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3AAA5E-23E9-43B6-877D-999700A7FDD1}"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485887757"/>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3AAA5E-23E9-43B6-877D-999700A7FDD1}" type="datetimeFigureOut">
              <a:rPr lang="en-US" smtClean="0"/>
              <a:t>10/27/2016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1798354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621175"/>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3AAA5E-23E9-43B6-877D-999700A7FDD1}" type="datetimeFigureOut">
              <a:rPr lang="en-US" smtClean="0"/>
              <a:t>10/27/2016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155225161"/>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3AAA5E-23E9-43B6-877D-999700A7FDD1}" type="datetimeFigureOut">
              <a:rPr lang="en-US" smtClean="0"/>
              <a:t>10/27/2016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256676777"/>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3AAA5E-23E9-43B6-877D-999700A7FDD1}"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577495985"/>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3AAA5E-23E9-43B6-877D-999700A7FDD1}"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414633020"/>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462252739"/>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854302040"/>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endParaRPr lang="en-US" dirty="0"/>
          </a:p>
        </p:txBody>
      </p:sp>
    </p:spTree>
    <p:extLst>
      <p:ext uri="{BB962C8B-B14F-4D97-AF65-F5344CB8AC3E}">
        <p14:creationId xmlns:p14="http://schemas.microsoft.com/office/powerpoint/2010/main" val="2796279462"/>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683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7753290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8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1232207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31188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18"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4"/>
          </p:nvPr>
        </p:nvSpPr>
        <p:spPr>
          <a:xfrm>
            <a:off x="6243286"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194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58568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5808673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618881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4330568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0996128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21137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730310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229346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2408392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8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22"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p:nvPr>
        </p:nvSpPr>
        <p:spPr>
          <a:xfrm>
            <a:off x="4376213"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1"/>
          <p:cNvSpPr>
            <a:spLocks noGrp="1"/>
          </p:cNvSpPr>
          <p:nvPr>
            <p:ph sz="quarter" idx="17"/>
          </p:nvPr>
        </p:nvSpPr>
        <p:spPr>
          <a:xfrm>
            <a:off x="8153404"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5710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48546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174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31446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7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38737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3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1481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2384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4927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_Option 2">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39752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4" name="Footer Placeholder 3"/>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5" name="Slide Number Placeholder 4"/>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590139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057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p:cNvSpPr>
            <a:spLocks noGrp="1"/>
          </p:cNvSpPr>
          <p:nvPr>
            <p:ph type="body" sz="quarter" idx="10"/>
          </p:nvPr>
        </p:nvSpPr>
        <p:spPr>
          <a:xfrm>
            <a:off x="5132933" y="3271521"/>
            <a:ext cx="6223986" cy="944224"/>
          </a:xfrm>
        </p:spPr>
        <p:txBody>
          <a:bodyPr/>
          <a:lstStyle>
            <a:lvl1pPr marL="3174"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4" indent="0">
              <a:spcBef>
                <a:spcPts val="0"/>
              </a:spcBef>
              <a:buSzPct val="80000"/>
              <a:buFont typeface="Arial" pitchFamily="34" charset="0"/>
              <a:buNone/>
              <a:defRPr sz="2000" spc="-50" baseline="0">
                <a:solidFill>
                  <a:schemeClr val="bg1"/>
                </a:solidFill>
              </a:defRPr>
            </a:lvl2pPr>
            <a:lvl3pPr marL="1258646" indent="-403147">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748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endParaRPr lang="en-US" sz="1500" dirty="0"/>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500" dirty="0"/>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Tree>
    <p:extLst>
      <p:ext uri="{BB962C8B-B14F-4D97-AF65-F5344CB8AC3E}">
        <p14:creationId xmlns:p14="http://schemas.microsoft.com/office/powerpoint/2010/main" val="4358826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grpSp>
    </p:spTree>
    <p:extLst>
      <p:ext uri="{BB962C8B-B14F-4D97-AF65-F5344CB8AC3E}">
        <p14:creationId xmlns:p14="http://schemas.microsoft.com/office/powerpoint/2010/main" val="14274783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23170666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724856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6162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Tree>
    <p:extLst>
      <p:ext uri="{BB962C8B-B14F-4D97-AF65-F5344CB8AC3E}">
        <p14:creationId xmlns:p14="http://schemas.microsoft.com/office/powerpoint/2010/main" val="34907794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lor 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solidFill>
                <a:latin typeface="Segoe"/>
              </a:rPr>
              <a:pPr/>
              <a:t>‹#›</a:t>
            </a:fld>
            <a:endParaRPr lang="en-US" sz="1000" dirty="0">
              <a:solidFill>
                <a:schemeClr val="bg1"/>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33869423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Color BG 2">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solidFill>
                <a:latin typeface="Segoe"/>
              </a:rPr>
              <a:pPr/>
              <a:t>‹#›</a:t>
            </a:fld>
            <a:endParaRPr lang="en-US" sz="1000" dirty="0">
              <a:solidFill>
                <a:srgbClr val="FFFFFF"/>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932123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image" Target="../media/image6.png"/><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theme" Target="../theme/theme10.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image" Target="../media/image8.png"/><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theme" Target="../theme/theme11.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2" Type="http://schemas.openxmlformats.org/officeDocument/2006/relationships/slideLayout" Target="../slideLayouts/slideLayout227.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0" Type="http://schemas.openxmlformats.org/officeDocument/2006/relationships/slideLayout" Target="../slideLayouts/slideLayout235.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theme" Target="../theme/theme14.xml"/><Relationship Id="rId3" Type="http://schemas.openxmlformats.org/officeDocument/2006/relationships/slideLayout" Target="../slideLayouts/slideLayout254.xml"/><Relationship Id="rId21" Type="http://schemas.openxmlformats.org/officeDocument/2006/relationships/slideLayout" Target="../slideLayouts/slideLayout272.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image" Target="../media/image8.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image" Target="../media/image6.png"/><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10" Type="http://schemas.openxmlformats.org/officeDocument/2006/relationships/slideLayout" Target="../slideLayouts/slideLayout286.xml"/><Relationship Id="rId19" Type="http://schemas.openxmlformats.org/officeDocument/2006/relationships/theme" Target="../theme/theme15.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image" Target="../media/image6.png"/><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10" Type="http://schemas.openxmlformats.org/officeDocument/2006/relationships/slideLayout" Target="../slideLayouts/slideLayout304.xml"/><Relationship Id="rId19" Type="http://schemas.openxmlformats.org/officeDocument/2006/relationships/theme" Target="../theme/theme16.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3" Type="http://schemas.openxmlformats.org/officeDocument/2006/relationships/slideLayout" Target="../slideLayouts/slideLayout315.xml"/><Relationship Id="rId21" Type="http://schemas.openxmlformats.org/officeDocument/2006/relationships/slideLayout" Target="../slideLayouts/slideLayout333.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2" Type="http://schemas.openxmlformats.org/officeDocument/2006/relationships/slideLayout" Target="../slideLayouts/slideLayout314.xml"/><Relationship Id="rId16" Type="http://schemas.openxmlformats.org/officeDocument/2006/relationships/slideLayout" Target="../slideLayouts/slideLayout328.xml"/><Relationship Id="rId20" Type="http://schemas.openxmlformats.org/officeDocument/2006/relationships/slideLayout" Target="../slideLayouts/slideLayout332.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5" Type="http://schemas.openxmlformats.org/officeDocument/2006/relationships/slideLayout" Target="../slideLayouts/slideLayout327.xml"/><Relationship Id="rId23" Type="http://schemas.openxmlformats.org/officeDocument/2006/relationships/image" Target="../media/image14.png"/><Relationship Id="rId10" Type="http://schemas.openxmlformats.org/officeDocument/2006/relationships/slideLayout" Target="../slideLayouts/slideLayout322.xml"/><Relationship Id="rId19" Type="http://schemas.openxmlformats.org/officeDocument/2006/relationships/slideLayout" Target="../slideLayouts/slideLayout331.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slideLayout" Target="../slideLayouts/slideLayout326.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3" Type="http://schemas.openxmlformats.org/officeDocument/2006/relationships/slideLayout" Target="../slideLayouts/slideLayout336.xml"/><Relationship Id="rId21" Type="http://schemas.openxmlformats.org/officeDocument/2006/relationships/image" Target="../media/image29.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theme" Target="../theme/theme18.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image" Target="../media/image30.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9" Type="http://schemas.openxmlformats.org/officeDocument/2006/relationships/slideLayout" Target="../slideLayouts/slideLayout404.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34" Type="http://schemas.openxmlformats.org/officeDocument/2006/relationships/slideLayout" Target="../slideLayouts/slideLayout399.xml"/><Relationship Id="rId42" Type="http://schemas.openxmlformats.org/officeDocument/2006/relationships/slideLayout" Target="../slideLayouts/slideLayout407.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33" Type="http://schemas.openxmlformats.org/officeDocument/2006/relationships/slideLayout" Target="../slideLayouts/slideLayout398.xml"/><Relationship Id="rId38" Type="http://schemas.openxmlformats.org/officeDocument/2006/relationships/slideLayout" Target="../slideLayouts/slideLayout403.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41" Type="http://schemas.openxmlformats.org/officeDocument/2006/relationships/slideLayout" Target="../slideLayouts/slideLayout406.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32" Type="http://schemas.openxmlformats.org/officeDocument/2006/relationships/slideLayout" Target="../slideLayouts/slideLayout397.xml"/><Relationship Id="rId37" Type="http://schemas.openxmlformats.org/officeDocument/2006/relationships/slideLayout" Target="../slideLayouts/slideLayout402.xml"/><Relationship Id="rId40" Type="http://schemas.openxmlformats.org/officeDocument/2006/relationships/slideLayout" Target="../slideLayouts/slideLayout405.xml"/><Relationship Id="rId45" Type="http://schemas.openxmlformats.org/officeDocument/2006/relationships/image" Target="../media/image32.png"/><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36" Type="http://schemas.openxmlformats.org/officeDocument/2006/relationships/slideLayout" Target="../slideLayouts/slideLayout401.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31" Type="http://schemas.openxmlformats.org/officeDocument/2006/relationships/slideLayout" Target="../slideLayouts/slideLayout396.xml"/><Relationship Id="rId44" Type="http://schemas.openxmlformats.org/officeDocument/2006/relationships/image" Target="../media/image31.png"/><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slideLayout" Target="../slideLayouts/slideLayout395.xml"/><Relationship Id="rId35" Type="http://schemas.openxmlformats.org/officeDocument/2006/relationships/slideLayout" Target="../slideLayouts/slideLayout400.xml"/><Relationship Id="rId43"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28.xml"/><Relationship Id="rId13" Type="http://schemas.openxmlformats.org/officeDocument/2006/relationships/slideLayout" Target="../slideLayouts/slideLayout433.xml"/><Relationship Id="rId18" Type="http://schemas.openxmlformats.org/officeDocument/2006/relationships/slideLayout" Target="../slideLayouts/slideLayout438.xml"/><Relationship Id="rId26" Type="http://schemas.openxmlformats.org/officeDocument/2006/relationships/slideLayout" Target="../slideLayouts/slideLayout446.xml"/><Relationship Id="rId3" Type="http://schemas.openxmlformats.org/officeDocument/2006/relationships/slideLayout" Target="../slideLayouts/slideLayout423.xml"/><Relationship Id="rId21" Type="http://schemas.openxmlformats.org/officeDocument/2006/relationships/slideLayout" Target="../slideLayouts/slideLayout441.xml"/><Relationship Id="rId7" Type="http://schemas.openxmlformats.org/officeDocument/2006/relationships/slideLayout" Target="../slideLayouts/slideLayout427.xml"/><Relationship Id="rId12" Type="http://schemas.openxmlformats.org/officeDocument/2006/relationships/slideLayout" Target="../slideLayouts/slideLayout432.xml"/><Relationship Id="rId17" Type="http://schemas.openxmlformats.org/officeDocument/2006/relationships/slideLayout" Target="../slideLayouts/slideLayout437.xml"/><Relationship Id="rId25" Type="http://schemas.openxmlformats.org/officeDocument/2006/relationships/slideLayout" Target="../slideLayouts/slideLayout445.xml"/><Relationship Id="rId2" Type="http://schemas.openxmlformats.org/officeDocument/2006/relationships/slideLayout" Target="../slideLayouts/slideLayout422.xml"/><Relationship Id="rId16" Type="http://schemas.openxmlformats.org/officeDocument/2006/relationships/slideLayout" Target="../slideLayouts/slideLayout436.xml"/><Relationship Id="rId20" Type="http://schemas.openxmlformats.org/officeDocument/2006/relationships/slideLayout" Target="../slideLayouts/slideLayout440.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24" Type="http://schemas.openxmlformats.org/officeDocument/2006/relationships/slideLayout" Target="../slideLayouts/slideLayout444.xml"/><Relationship Id="rId5" Type="http://schemas.openxmlformats.org/officeDocument/2006/relationships/slideLayout" Target="../slideLayouts/slideLayout425.xml"/><Relationship Id="rId15" Type="http://schemas.openxmlformats.org/officeDocument/2006/relationships/slideLayout" Target="../slideLayouts/slideLayout435.xml"/><Relationship Id="rId23" Type="http://schemas.openxmlformats.org/officeDocument/2006/relationships/slideLayout" Target="../slideLayouts/slideLayout443.xml"/><Relationship Id="rId10" Type="http://schemas.openxmlformats.org/officeDocument/2006/relationships/slideLayout" Target="../slideLayouts/slideLayout430.xml"/><Relationship Id="rId19" Type="http://schemas.openxmlformats.org/officeDocument/2006/relationships/slideLayout" Target="../slideLayouts/slideLayout439.xml"/><Relationship Id="rId4" Type="http://schemas.openxmlformats.org/officeDocument/2006/relationships/slideLayout" Target="../slideLayouts/slideLayout424.xml"/><Relationship Id="rId9" Type="http://schemas.openxmlformats.org/officeDocument/2006/relationships/slideLayout" Target="../slideLayouts/slideLayout429.xml"/><Relationship Id="rId14" Type="http://schemas.openxmlformats.org/officeDocument/2006/relationships/slideLayout" Target="../slideLayouts/slideLayout434.xml"/><Relationship Id="rId22" Type="http://schemas.openxmlformats.org/officeDocument/2006/relationships/slideLayout" Target="../slideLayouts/slideLayout442.xml"/><Relationship Id="rId27"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54.xml"/><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slideLayout" Target="../slideLayouts/slideLayout472.xml"/><Relationship Id="rId39" Type="http://schemas.openxmlformats.org/officeDocument/2006/relationships/slideLayout" Target="../slideLayouts/slideLayout485.xml"/><Relationship Id="rId3" Type="http://schemas.openxmlformats.org/officeDocument/2006/relationships/slideLayout" Target="../slideLayouts/slideLayout449.xml"/><Relationship Id="rId21" Type="http://schemas.openxmlformats.org/officeDocument/2006/relationships/slideLayout" Target="../slideLayouts/slideLayout467.xml"/><Relationship Id="rId34" Type="http://schemas.openxmlformats.org/officeDocument/2006/relationships/slideLayout" Target="../slideLayouts/slideLayout480.xml"/><Relationship Id="rId42" Type="http://schemas.openxmlformats.org/officeDocument/2006/relationships/theme" Target="../theme/theme23.xml"/><Relationship Id="rId7" Type="http://schemas.openxmlformats.org/officeDocument/2006/relationships/slideLayout" Target="../slideLayouts/slideLayout453.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33" Type="http://schemas.openxmlformats.org/officeDocument/2006/relationships/slideLayout" Target="../slideLayouts/slideLayout479.xml"/><Relationship Id="rId38" Type="http://schemas.openxmlformats.org/officeDocument/2006/relationships/slideLayout" Target="../slideLayouts/slideLayout484.xml"/><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0" Type="http://schemas.openxmlformats.org/officeDocument/2006/relationships/slideLayout" Target="../slideLayouts/slideLayout466.xml"/><Relationship Id="rId29" Type="http://schemas.openxmlformats.org/officeDocument/2006/relationships/slideLayout" Target="../slideLayouts/slideLayout475.xml"/><Relationship Id="rId41" Type="http://schemas.openxmlformats.org/officeDocument/2006/relationships/slideLayout" Target="../slideLayouts/slideLayout487.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32" Type="http://schemas.openxmlformats.org/officeDocument/2006/relationships/slideLayout" Target="../slideLayouts/slideLayout478.xml"/><Relationship Id="rId37" Type="http://schemas.openxmlformats.org/officeDocument/2006/relationships/slideLayout" Target="../slideLayouts/slideLayout483.xml"/><Relationship Id="rId40" Type="http://schemas.openxmlformats.org/officeDocument/2006/relationships/slideLayout" Target="../slideLayouts/slideLayout486.xml"/><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28" Type="http://schemas.openxmlformats.org/officeDocument/2006/relationships/slideLayout" Target="../slideLayouts/slideLayout474.xml"/><Relationship Id="rId36" Type="http://schemas.openxmlformats.org/officeDocument/2006/relationships/slideLayout" Target="../slideLayouts/slideLayout482.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31" Type="http://schemas.openxmlformats.org/officeDocument/2006/relationships/slideLayout" Target="../slideLayouts/slideLayout477.xml"/><Relationship Id="rId44" Type="http://schemas.openxmlformats.org/officeDocument/2006/relationships/image" Target="../media/image32.png"/><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 Id="rId27" Type="http://schemas.openxmlformats.org/officeDocument/2006/relationships/slideLayout" Target="../slideLayouts/slideLayout473.xml"/><Relationship Id="rId30" Type="http://schemas.openxmlformats.org/officeDocument/2006/relationships/slideLayout" Target="../slideLayouts/slideLayout476.xml"/><Relationship Id="rId35" Type="http://schemas.openxmlformats.org/officeDocument/2006/relationships/slideLayout" Target="../slideLayouts/slideLayout481.xml"/><Relationship Id="rId43" Type="http://schemas.openxmlformats.org/officeDocument/2006/relationships/image" Target="../media/image31.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26" Type="http://schemas.openxmlformats.org/officeDocument/2006/relationships/theme" Target="../theme/theme24.xml"/><Relationship Id="rId3" Type="http://schemas.openxmlformats.org/officeDocument/2006/relationships/slideLayout" Target="../slideLayouts/slideLayout490.xml"/><Relationship Id="rId21" Type="http://schemas.openxmlformats.org/officeDocument/2006/relationships/slideLayout" Target="../slideLayouts/slideLayout508.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5" Type="http://schemas.openxmlformats.org/officeDocument/2006/relationships/slideLayout" Target="../slideLayouts/slideLayout512.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20" Type="http://schemas.openxmlformats.org/officeDocument/2006/relationships/slideLayout" Target="../slideLayouts/slideLayout507.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24" Type="http://schemas.openxmlformats.org/officeDocument/2006/relationships/slideLayout" Target="../slideLayouts/slideLayout511.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23" Type="http://schemas.openxmlformats.org/officeDocument/2006/relationships/slideLayout" Target="../slideLayouts/slideLayout510.xml"/><Relationship Id="rId10" Type="http://schemas.openxmlformats.org/officeDocument/2006/relationships/slideLayout" Target="../slideLayouts/slideLayout497.xml"/><Relationship Id="rId19" Type="http://schemas.openxmlformats.org/officeDocument/2006/relationships/slideLayout" Target="../slideLayouts/slideLayout506.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 Id="rId22" Type="http://schemas.openxmlformats.org/officeDocument/2006/relationships/slideLayout" Target="../slideLayouts/slideLayout509.xml"/><Relationship Id="rId27" Type="http://schemas.openxmlformats.org/officeDocument/2006/relationships/image" Target="../media/image8.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20.xml"/><Relationship Id="rId13" Type="http://schemas.openxmlformats.org/officeDocument/2006/relationships/slideLayout" Target="../slideLayouts/slideLayout525.xml"/><Relationship Id="rId18" Type="http://schemas.openxmlformats.org/officeDocument/2006/relationships/slideLayout" Target="../slideLayouts/slideLayout530.xml"/><Relationship Id="rId26" Type="http://schemas.openxmlformats.org/officeDocument/2006/relationships/slideLayout" Target="../slideLayouts/slideLayout538.xml"/><Relationship Id="rId3" Type="http://schemas.openxmlformats.org/officeDocument/2006/relationships/slideLayout" Target="../slideLayouts/slideLayout515.xml"/><Relationship Id="rId21" Type="http://schemas.openxmlformats.org/officeDocument/2006/relationships/slideLayout" Target="../slideLayouts/slideLayout533.xml"/><Relationship Id="rId7" Type="http://schemas.openxmlformats.org/officeDocument/2006/relationships/slideLayout" Target="../slideLayouts/slideLayout519.xml"/><Relationship Id="rId12" Type="http://schemas.openxmlformats.org/officeDocument/2006/relationships/slideLayout" Target="../slideLayouts/slideLayout524.xml"/><Relationship Id="rId17" Type="http://schemas.openxmlformats.org/officeDocument/2006/relationships/slideLayout" Target="../slideLayouts/slideLayout529.xml"/><Relationship Id="rId25" Type="http://schemas.openxmlformats.org/officeDocument/2006/relationships/slideLayout" Target="../slideLayouts/slideLayout537.xml"/><Relationship Id="rId2" Type="http://schemas.openxmlformats.org/officeDocument/2006/relationships/slideLayout" Target="../slideLayouts/slideLayout514.xml"/><Relationship Id="rId16" Type="http://schemas.openxmlformats.org/officeDocument/2006/relationships/slideLayout" Target="../slideLayouts/slideLayout528.xml"/><Relationship Id="rId20" Type="http://schemas.openxmlformats.org/officeDocument/2006/relationships/slideLayout" Target="../slideLayouts/slideLayout532.xml"/><Relationship Id="rId29" Type="http://schemas.openxmlformats.org/officeDocument/2006/relationships/slideLayout" Target="../slideLayouts/slideLayout541.xml"/><Relationship Id="rId1" Type="http://schemas.openxmlformats.org/officeDocument/2006/relationships/slideLayout" Target="../slideLayouts/slideLayout513.xml"/><Relationship Id="rId6" Type="http://schemas.openxmlformats.org/officeDocument/2006/relationships/slideLayout" Target="../slideLayouts/slideLayout518.xml"/><Relationship Id="rId11" Type="http://schemas.openxmlformats.org/officeDocument/2006/relationships/slideLayout" Target="../slideLayouts/slideLayout523.xml"/><Relationship Id="rId24" Type="http://schemas.openxmlformats.org/officeDocument/2006/relationships/slideLayout" Target="../slideLayouts/slideLayout536.xml"/><Relationship Id="rId32" Type="http://schemas.openxmlformats.org/officeDocument/2006/relationships/image" Target="../media/image8.png"/><Relationship Id="rId5" Type="http://schemas.openxmlformats.org/officeDocument/2006/relationships/slideLayout" Target="../slideLayouts/slideLayout517.xml"/><Relationship Id="rId15" Type="http://schemas.openxmlformats.org/officeDocument/2006/relationships/slideLayout" Target="../slideLayouts/slideLayout527.xml"/><Relationship Id="rId23" Type="http://schemas.openxmlformats.org/officeDocument/2006/relationships/slideLayout" Target="../slideLayouts/slideLayout535.xml"/><Relationship Id="rId28" Type="http://schemas.openxmlformats.org/officeDocument/2006/relationships/slideLayout" Target="../slideLayouts/slideLayout540.xml"/><Relationship Id="rId10" Type="http://schemas.openxmlformats.org/officeDocument/2006/relationships/slideLayout" Target="../slideLayouts/slideLayout522.xml"/><Relationship Id="rId19" Type="http://schemas.openxmlformats.org/officeDocument/2006/relationships/slideLayout" Target="../slideLayouts/slideLayout531.xml"/><Relationship Id="rId31" Type="http://schemas.openxmlformats.org/officeDocument/2006/relationships/theme" Target="../theme/theme25.xml"/><Relationship Id="rId4" Type="http://schemas.openxmlformats.org/officeDocument/2006/relationships/slideLayout" Target="../slideLayouts/slideLayout516.xml"/><Relationship Id="rId9" Type="http://schemas.openxmlformats.org/officeDocument/2006/relationships/slideLayout" Target="../slideLayouts/slideLayout521.xml"/><Relationship Id="rId14" Type="http://schemas.openxmlformats.org/officeDocument/2006/relationships/slideLayout" Target="../slideLayouts/slideLayout526.xml"/><Relationship Id="rId22" Type="http://schemas.openxmlformats.org/officeDocument/2006/relationships/slideLayout" Target="../slideLayouts/slideLayout534.xml"/><Relationship Id="rId27" Type="http://schemas.openxmlformats.org/officeDocument/2006/relationships/slideLayout" Target="../slideLayouts/slideLayout539.xml"/><Relationship Id="rId30" Type="http://schemas.openxmlformats.org/officeDocument/2006/relationships/slideLayout" Target="../slideLayouts/slideLayout54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50.xml"/><Relationship Id="rId13" Type="http://schemas.openxmlformats.org/officeDocument/2006/relationships/slideLayout" Target="../slideLayouts/slideLayout555.xml"/><Relationship Id="rId18" Type="http://schemas.openxmlformats.org/officeDocument/2006/relationships/slideLayout" Target="../slideLayouts/slideLayout560.xml"/><Relationship Id="rId26" Type="http://schemas.openxmlformats.org/officeDocument/2006/relationships/image" Target="../media/image8.png"/><Relationship Id="rId3" Type="http://schemas.openxmlformats.org/officeDocument/2006/relationships/slideLayout" Target="../slideLayouts/slideLayout545.xml"/><Relationship Id="rId21" Type="http://schemas.openxmlformats.org/officeDocument/2006/relationships/slideLayout" Target="../slideLayouts/slideLayout563.xml"/><Relationship Id="rId7" Type="http://schemas.openxmlformats.org/officeDocument/2006/relationships/slideLayout" Target="../slideLayouts/slideLayout549.xml"/><Relationship Id="rId12" Type="http://schemas.openxmlformats.org/officeDocument/2006/relationships/slideLayout" Target="../slideLayouts/slideLayout554.xml"/><Relationship Id="rId17" Type="http://schemas.openxmlformats.org/officeDocument/2006/relationships/slideLayout" Target="../slideLayouts/slideLayout559.xml"/><Relationship Id="rId25" Type="http://schemas.openxmlformats.org/officeDocument/2006/relationships/theme" Target="../theme/theme26.xml"/><Relationship Id="rId2" Type="http://schemas.openxmlformats.org/officeDocument/2006/relationships/slideLayout" Target="../slideLayouts/slideLayout544.xml"/><Relationship Id="rId16" Type="http://schemas.openxmlformats.org/officeDocument/2006/relationships/slideLayout" Target="../slideLayouts/slideLayout558.xml"/><Relationship Id="rId20" Type="http://schemas.openxmlformats.org/officeDocument/2006/relationships/slideLayout" Target="../slideLayouts/slideLayout562.xml"/><Relationship Id="rId1" Type="http://schemas.openxmlformats.org/officeDocument/2006/relationships/slideLayout" Target="../slideLayouts/slideLayout543.xml"/><Relationship Id="rId6" Type="http://schemas.openxmlformats.org/officeDocument/2006/relationships/slideLayout" Target="../slideLayouts/slideLayout548.xml"/><Relationship Id="rId11" Type="http://schemas.openxmlformats.org/officeDocument/2006/relationships/slideLayout" Target="../slideLayouts/slideLayout553.xml"/><Relationship Id="rId24" Type="http://schemas.openxmlformats.org/officeDocument/2006/relationships/slideLayout" Target="../slideLayouts/slideLayout566.xml"/><Relationship Id="rId5" Type="http://schemas.openxmlformats.org/officeDocument/2006/relationships/slideLayout" Target="../slideLayouts/slideLayout547.xml"/><Relationship Id="rId15" Type="http://schemas.openxmlformats.org/officeDocument/2006/relationships/slideLayout" Target="../slideLayouts/slideLayout557.xml"/><Relationship Id="rId23" Type="http://schemas.openxmlformats.org/officeDocument/2006/relationships/slideLayout" Target="../slideLayouts/slideLayout565.xml"/><Relationship Id="rId10" Type="http://schemas.openxmlformats.org/officeDocument/2006/relationships/slideLayout" Target="../slideLayouts/slideLayout552.xml"/><Relationship Id="rId19" Type="http://schemas.openxmlformats.org/officeDocument/2006/relationships/slideLayout" Target="../slideLayouts/slideLayout561.xml"/><Relationship Id="rId4" Type="http://schemas.openxmlformats.org/officeDocument/2006/relationships/slideLayout" Target="../slideLayouts/slideLayout546.xml"/><Relationship Id="rId9" Type="http://schemas.openxmlformats.org/officeDocument/2006/relationships/slideLayout" Target="../slideLayouts/slideLayout551.xml"/><Relationship Id="rId14" Type="http://schemas.openxmlformats.org/officeDocument/2006/relationships/slideLayout" Target="../slideLayouts/slideLayout556.xml"/><Relationship Id="rId22" Type="http://schemas.openxmlformats.org/officeDocument/2006/relationships/slideLayout" Target="../slideLayouts/slideLayout56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74.xml"/><Relationship Id="rId13" Type="http://schemas.openxmlformats.org/officeDocument/2006/relationships/slideLayout" Target="../slideLayouts/slideLayout579.xml"/><Relationship Id="rId18" Type="http://schemas.openxmlformats.org/officeDocument/2006/relationships/slideLayout" Target="../slideLayouts/slideLayout584.xml"/><Relationship Id="rId26" Type="http://schemas.openxmlformats.org/officeDocument/2006/relationships/slideLayout" Target="../slideLayouts/slideLayout592.xml"/><Relationship Id="rId3" Type="http://schemas.openxmlformats.org/officeDocument/2006/relationships/slideLayout" Target="../slideLayouts/slideLayout569.xml"/><Relationship Id="rId21" Type="http://schemas.openxmlformats.org/officeDocument/2006/relationships/slideLayout" Target="../slideLayouts/slideLayout587.xml"/><Relationship Id="rId7" Type="http://schemas.openxmlformats.org/officeDocument/2006/relationships/slideLayout" Target="../slideLayouts/slideLayout573.xml"/><Relationship Id="rId12" Type="http://schemas.openxmlformats.org/officeDocument/2006/relationships/slideLayout" Target="../slideLayouts/slideLayout578.xml"/><Relationship Id="rId17" Type="http://schemas.openxmlformats.org/officeDocument/2006/relationships/slideLayout" Target="../slideLayouts/slideLayout583.xml"/><Relationship Id="rId25" Type="http://schemas.openxmlformats.org/officeDocument/2006/relationships/slideLayout" Target="../slideLayouts/slideLayout591.xml"/><Relationship Id="rId2" Type="http://schemas.openxmlformats.org/officeDocument/2006/relationships/slideLayout" Target="../slideLayouts/slideLayout568.xml"/><Relationship Id="rId16" Type="http://schemas.openxmlformats.org/officeDocument/2006/relationships/slideLayout" Target="../slideLayouts/slideLayout582.xml"/><Relationship Id="rId20" Type="http://schemas.openxmlformats.org/officeDocument/2006/relationships/slideLayout" Target="../slideLayouts/slideLayout586.xml"/><Relationship Id="rId29" Type="http://schemas.openxmlformats.org/officeDocument/2006/relationships/slideLayout" Target="../slideLayouts/slideLayout595.xml"/><Relationship Id="rId1" Type="http://schemas.openxmlformats.org/officeDocument/2006/relationships/slideLayout" Target="../slideLayouts/slideLayout567.xml"/><Relationship Id="rId6" Type="http://schemas.openxmlformats.org/officeDocument/2006/relationships/slideLayout" Target="../slideLayouts/slideLayout572.xml"/><Relationship Id="rId11" Type="http://schemas.openxmlformats.org/officeDocument/2006/relationships/slideLayout" Target="../slideLayouts/slideLayout577.xml"/><Relationship Id="rId24" Type="http://schemas.openxmlformats.org/officeDocument/2006/relationships/slideLayout" Target="../slideLayouts/slideLayout590.xml"/><Relationship Id="rId5" Type="http://schemas.openxmlformats.org/officeDocument/2006/relationships/slideLayout" Target="../slideLayouts/slideLayout571.xml"/><Relationship Id="rId15" Type="http://schemas.openxmlformats.org/officeDocument/2006/relationships/slideLayout" Target="../slideLayouts/slideLayout581.xml"/><Relationship Id="rId23" Type="http://schemas.openxmlformats.org/officeDocument/2006/relationships/slideLayout" Target="../slideLayouts/slideLayout589.xml"/><Relationship Id="rId28" Type="http://schemas.openxmlformats.org/officeDocument/2006/relationships/slideLayout" Target="../slideLayouts/slideLayout594.xml"/><Relationship Id="rId10" Type="http://schemas.openxmlformats.org/officeDocument/2006/relationships/slideLayout" Target="../slideLayouts/slideLayout576.xml"/><Relationship Id="rId19" Type="http://schemas.openxmlformats.org/officeDocument/2006/relationships/slideLayout" Target="../slideLayouts/slideLayout585.xml"/><Relationship Id="rId31" Type="http://schemas.openxmlformats.org/officeDocument/2006/relationships/theme" Target="../theme/theme27.xml"/><Relationship Id="rId4" Type="http://schemas.openxmlformats.org/officeDocument/2006/relationships/slideLayout" Target="../slideLayouts/slideLayout570.xml"/><Relationship Id="rId9" Type="http://schemas.openxmlformats.org/officeDocument/2006/relationships/slideLayout" Target="../slideLayouts/slideLayout575.xml"/><Relationship Id="rId14" Type="http://schemas.openxmlformats.org/officeDocument/2006/relationships/slideLayout" Target="../slideLayouts/slideLayout580.xml"/><Relationship Id="rId22" Type="http://schemas.openxmlformats.org/officeDocument/2006/relationships/slideLayout" Target="../slideLayouts/slideLayout588.xml"/><Relationship Id="rId27" Type="http://schemas.openxmlformats.org/officeDocument/2006/relationships/slideLayout" Target="../slideLayouts/slideLayout593.xml"/><Relationship Id="rId30" Type="http://schemas.openxmlformats.org/officeDocument/2006/relationships/slideLayout" Target="../slideLayouts/slideLayout59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04.xml"/><Relationship Id="rId13" Type="http://schemas.openxmlformats.org/officeDocument/2006/relationships/slideLayout" Target="../slideLayouts/slideLayout609.xml"/><Relationship Id="rId18" Type="http://schemas.openxmlformats.org/officeDocument/2006/relationships/slideLayout" Target="../slideLayouts/slideLayout614.xml"/><Relationship Id="rId3" Type="http://schemas.openxmlformats.org/officeDocument/2006/relationships/slideLayout" Target="../slideLayouts/slideLayout599.xml"/><Relationship Id="rId21" Type="http://schemas.openxmlformats.org/officeDocument/2006/relationships/slideLayout" Target="../slideLayouts/slideLayout617.xml"/><Relationship Id="rId7" Type="http://schemas.openxmlformats.org/officeDocument/2006/relationships/slideLayout" Target="../slideLayouts/slideLayout603.xml"/><Relationship Id="rId12" Type="http://schemas.openxmlformats.org/officeDocument/2006/relationships/slideLayout" Target="../slideLayouts/slideLayout608.xml"/><Relationship Id="rId17" Type="http://schemas.openxmlformats.org/officeDocument/2006/relationships/slideLayout" Target="../slideLayouts/slideLayout613.xml"/><Relationship Id="rId2" Type="http://schemas.openxmlformats.org/officeDocument/2006/relationships/slideLayout" Target="../slideLayouts/slideLayout598.xml"/><Relationship Id="rId16" Type="http://schemas.openxmlformats.org/officeDocument/2006/relationships/slideLayout" Target="../slideLayouts/slideLayout612.xml"/><Relationship Id="rId20" Type="http://schemas.openxmlformats.org/officeDocument/2006/relationships/slideLayout" Target="../slideLayouts/slideLayout616.xml"/><Relationship Id="rId1" Type="http://schemas.openxmlformats.org/officeDocument/2006/relationships/slideLayout" Target="../slideLayouts/slideLayout597.xml"/><Relationship Id="rId6" Type="http://schemas.openxmlformats.org/officeDocument/2006/relationships/slideLayout" Target="../slideLayouts/slideLayout602.xml"/><Relationship Id="rId11" Type="http://schemas.openxmlformats.org/officeDocument/2006/relationships/slideLayout" Target="../slideLayouts/slideLayout607.xml"/><Relationship Id="rId24" Type="http://schemas.openxmlformats.org/officeDocument/2006/relationships/image" Target="../media/image67.png"/><Relationship Id="rId5" Type="http://schemas.openxmlformats.org/officeDocument/2006/relationships/slideLayout" Target="../slideLayouts/slideLayout601.xml"/><Relationship Id="rId15" Type="http://schemas.openxmlformats.org/officeDocument/2006/relationships/slideLayout" Target="../slideLayouts/slideLayout611.xml"/><Relationship Id="rId23" Type="http://schemas.openxmlformats.org/officeDocument/2006/relationships/theme" Target="../theme/theme28.xml"/><Relationship Id="rId10" Type="http://schemas.openxmlformats.org/officeDocument/2006/relationships/slideLayout" Target="../slideLayouts/slideLayout606.xml"/><Relationship Id="rId19" Type="http://schemas.openxmlformats.org/officeDocument/2006/relationships/slideLayout" Target="../slideLayouts/slideLayout615.xml"/><Relationship Id="rId4" Type="http://schemas.openxmlformats.org/officeDocument/2006/relationships/slideLayout" Target="../slideLayouts/slideLayout600.xml"/><Relationship Id="rId9" Type="http://schemas.openxmlformats.org/officeDocument/2006/relationships/slideLayout" Target="../slideLayouts/slideLayout605.xml"/><Relationship Id="rId14" Type="http://schemas.openxmlformats.org/officeDocument/2006/relationships/slideLayout" Target="../slideLayouts/slideLayout610.xml"/><Relationship Id="rId22" Type="http://schemas.openxmlformats.org/officeDocument/2006/relationships/slideLayout" Target="../slideLayouts/slideLayout61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26.xml"/><Relationship Id="rId13" Type="http://schemas.openxmlformats.org/officeDocument/2006/relationships/slideLayout" Target="../slideLayouts/slideLayout631.xml"/><Relationship Id="rId3" Type="http://schemas.openxmlformats.org/officeDocument/2006/relationships/slideLayout" Target="../slideLayouts/slideLayout621.xml"/><Relationship Id="rId7" Type="http://schemas.openxmlformats.org/officeDocument/2006/relationships/slideLayout" Target="../slideLayouts/slideLayout625.xml"/><Relationship Id="rId12" Type="http://schemas.openxmlformats.org/officeDocument/2006/relationships/slideLayout" Target="../slideLayouts/slideLayout630.xml"/><Relationship Id="rId2" Type="http://schemas.openxmlformats.org/officeDocument/2006/relationships/slideLayout" Target="../slideLayouts/slideLayout620.xml"/><Relationship Id="rId16" Type="http://schemas.openxmlformats.org/officeDocument/2006/relationships/image" Target="../media/image14.png"/><Relationship Id="rId1" Type="http://schemas.openxmlformats.org/officeDocument/2006/relationships/slideLayout" Target="../slideLayouts/slideLayout619.xml"/><Relationship Id="rId6" Type="http://schemas.openxmlformats.org/officeDocument/2006/relationships/slideLayout" Target="../slideLayouts/slideLayout624.xml"/><Relationship Id="rId11" Type="http://schemas.openxmlformats.org/officeDocument/2006/relationships/slideLayout" Target="../slideLayouts/slideLayout629.xml"/><Relationship Id="rId5" Type="http://schemas.openxmlformats.org/officeDocument/2006/relationships/slideLayout" Target="../slideLayouts/slideLayout623.xml"/><Relationship Id="rId15" Type="http://schemas.openxmlformats.org/officeDocument/2006/relationships/theme" Target="../theme/theme29.xml"/><Relationship Id="rId10" Type="http://schemas.openxmlformats.org/officeDocument/2006/relationships/slideLayout" Target="../slideLayouts/slideLayout628.xml"/><Relationship Id="rId4" Type="http://schemas.openxmlformats.org/officeDocument/2006/relationships/slideLayout" Target="../slideLayouts/slideLayout622.xml"/><Relationship Id="rId9" Type="http://schemas.openxmlformats.org/officeDocument/2006/relationships/slideLayout" Target="../slideLayouts/slideLayout627.xml"/><Relationship Id="rId14" Type="http://schemas.openxmlformats.org/officeDocument/2006/relationships/slideLayout" Target="../slideLayouts/slideLayout6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6.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640.xml"/><Relationship Id="rId13" Type="http://schemas.openxmlformats.org/officeDocument/2006/relationships/slideLayout" Target="../slideLayouts/slideLayout645.xml"/><Relationship Id="rId18" Type="http://schemas.openxmlformats.org/officeDocument/2006/relationships/slideLayout" Target="../slideLayouts/slideLayout650.xml"/><Relationship Id="rId26" Type="http://schemas.openxmlformats.org/officeDocument/2006/relationships/slideLayout" Target="../slideLayouts/slideLayout658.xml"/><Relationship Id="rId3" Type="http://schemas.openxmlformats.org/officeDocument/2006/relationships/slideLayout" Target="../slideLayouts/slideLayout635.xml"/><Relationship Id="rId21" Type="http://schemas.openxmlformats.org/officeDocument/2006/relationships/slideLayout" Target="../slideLayouts/slideLayout653.xml"/><Relationship Id="rId34" Type="http://schemas.openxmlformats.org/officeDocument/2006/relationships/image" Target="../media/image31.png"/><Relationship Id="rId7" Type="http://schemas.openxmlformats.org/officeDocument/2006/relationships/slideLayout" Target="../slideLayouts/slideLayout639.xml"/><Relationship Id="rId12" Type="http://schemas.openxmlformats.org/officeDocument/2006/relationships/slideLayout" Target="../slideLayouts/slideLayout644.xml"/><Relationship Id="rId17" Type="http://schemas.openxmlformats.org/officeDocument/2006/relationships/slideLayout" Target="../slideLayouts/slideLayout649.xml"/><Relationship Id="rId25" Type="http://schemas.openxmlformats.org/officeDocument/2006/relationships/slideLayout" Target="../slideLayouts/slideLayout657.xml"/><Relationship Id="rId33" Type="http://schemas.openxmlformats.org/officeDocument/2006/relationships/theme" Target="../theme/theme30.xml"/><Relationship Id="rId2" Type="http://schemas.openxmlformats.org/officeDocument/2006/relationships/slideLayout" Target="../slideLayouts/slideLayout634.xml"/><Relationship Id="rId16" Type="http://schemas.openxmlformats.org/officeDocument/2006/relationships/slideLayout" Target="../slideLayouts/slideLayout648.xml"/><Relationship Id="rId20" Type="http://schemas.openxmlformats.org/officeDocument/2006/relationships/slideLayout" Target="../slideLayouts/slideLayout652.xml"/><Relationship Id="rId29" Type="http://schemas.openxmlformats.org/officeDocument/2006/relationships/slideLayout" Target="../slideLayouts/slideLayout661.xml"/><Relationship Id="rId1" Type="http://schemas.openxmlformats.org/officeDocument/2006/relationships/slideLayout" Target="../slideLayouts/slideLayout633.xml"/><Relationship Id="rId6" Type="http://schemas.openxmlformats.org/officeDocument/2006/relationships/slideLayout" Target="../slideLayouts/slideLayout638.xml"/><Relationship Id="rId11" Type="http://schemas.openxmlformats.org/officeDocument/2006/relationships/slideLayout" Target="../slideLayouts/slideLayout643.xml"/><Relationship Id="rId24" Type="http://schemas.openxmlformats.org/officeDocument/2006/relationships/slideLayout" Target="../slideLayouts/slideLayout656.xml"/><Relationship Id="rId32" Type="http://schemas.openxmlformats.org/officeDocument/2006/relationships/slideLayout" Target="../slideLayouts/slideLayout664.xml"/><Relationship Id="rId5" Type="http://schemas.openxmlformats.org/officeDocument/2006/relationships/slideLayout" Target="../slideLayouts/slideLayout637.xml"/><Relationship Id="rId15" Type="http://schemas.openxmlformats.org/officeDocument/2006/relationships/slideLayout" Target="../slideLayouts/slideLayout647.xml"/><Relationship Id="rId23" Type="http://schemas.openxmlformats.org/officeDocument/2006/relationships/slideLayout" Target="../slideLayouts/slideLayout655.xml"/><Relationship Id="rId28" Type="http://schemas.openxmlformats.org/officeDocument/2006/relationships/slideLayout" Target="../slideLayouts/slideLayout660.xml"/><Relationship Id="rId10" Type="http://schemas.openxmlformats.org/officeDocument/2006/relationships/slideLayout" Target="../slideLayouts/slideLayout642.xml"/><Relationship Id="rId19" Type="http://schemas.openxmlformats.org/officeDocument/2006/relationships/slideLayout" Target="../slideLayouts/slideLayout651.xml"/><Relationship Id="rId31" Type="http://schemas.openxmlformats.org/officeDocument/2006/relationships/slideLayout" Target="../slideLayouts/slideLayout663.xml"/><Relationship Id="rId4" Type="http://schemas.openxmlformats.org/officeDocument/2006/relationships/slideLayout" Target="../slideLayouts/slideLayout636.xml"/><Relationship Id="rId9" Type="http://schemas.openxmlformats.org/officeDocument/2006/relationships/slideLayout" Target="../slideLayouts/slideLayout641.xml"/><Relationship Id="rId14" Type="http://schemas.openxmlformats.org/officeDocument/2006/relationships/slideLayout" Target="../slideLayouts/slideLayout646.xml"/><Relationship Id="rId22" Type="http://schemas.openxmlformats.org/officeDocument/2006/relationships/slideLayout" Target="../slideLayouts/slideLayout654.xml"/><Relationship Id="rId27" Type="http://schemas.openxmlformats.org/officeDocument/2006/relationships/slideLayout" Target="../slideLayouts/slideLayout659.xml"/><Relationship Id="rId30" Type="http://schemas.openxmlformats.org/officeDocument/2006/relationships/slideLayout" Target="../slideLayouts/slideLayout662.xml"/><Relationship Id="rId35" Type="http://schemas.openxmlformats.org/officeDocument/2006/relationships/image" Target="../media/image32.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72.xml"/><Relationship Id="rId13" Type="http://schemas.openxmlformats.org/officeDocument/2006/relationships/slideLayout" Target="../slideLayouts/slideLayout677.xml"/><Relationship Id="rId3" Type="http://schemas.openxmlformats.org/officeDocument/2006/relationships/slideLayout" Target="../slideLayouts/slideLayout667.xml"/><Relationship Id="rId7" Type="http://schemas.openxmlformats.org/officeDocument/2006/relationships/slideLayout" Target="../slideLayouts/slideLayout671.xml"/><Relationship Id="rId12" Type="http://schemas.openxmlformats.org/officeDocument/2006/relationships/slideLayout" Target="../slideLayouts/slideLayout676.xml"/><Relationship Id="rId2" Type="http://schemas.openxmlformats.org/officeDocument/2006/relationships/slideLayout" Target="../slideLayouts/slideLayout666.xml"/><Relationship Id="rId1" Type="http://schemas.openxmlformats.org/officeDocument/2006/relationships/slideLayout" Target="../slideLayouts/slideLayout665.xml"/><Relationship Id="rId6" Type="http://schemas.openxmlformats.org/officeDocument/2006/relationships/slideLayout" Target="../slideLayouts/slideLayout670.xml"/><Relationship Id="rId11" Type="http://schemas.openxmlformats.org/officeDocument/2006/relationships/slideLayout" Target="../slideLayouts/slideLayout675.xml"/><Relationship Id="rId5" Type="http://schemas.openxmlformats.org/officeDocument/2006/relationships/slideLayout" Target="../slideLayouts/slideLayout669.xml"/><Relationship Id="rId15" Type="http://schemas.openxmlformats.org/officeDocument/2006/relationships/theme" Target="../theme/theme31.xml"/><Relationship Id="rId10" Type="http://schemas.openxmlformats.org/officeDocument/2006/relationships/slideLayout" Target="../slideLayouts/slideLayout674.xml"/><Relationship Id="rId4" Type="http://schemas.openxmlformats.org/officeDocument/2006/relationships/slideLayout" Target="../slideLayouts/slideLayout668.xml"/><Relationship Id="rId9" Type="http://schemas.openxmlformats.org/officeDocument/2006/relationships/slideLayout" Target="../slideLayouts/slideLayout673.xml"/><Relationship Id="rId14" Type="http://schemas.openxmlformats.org/officeDocument/2006/relationships/slideLayout" Target="../slideLayouts/slideLayout6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8.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image" Target="../media/image14.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theme" Target="../theme/theme5.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theme" Target="../theme/theme7.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theme" Target="../theme/theme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theme" Target="../theme/theme9.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018" y="387929"/>
            <a:ext cx="10993965" cy="835083"/>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99018" y="1223010"/>
            <a:ext cx="10993965" cy="4994908"/>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604" y="6443760"/>
            <a:ext cx="1178348"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3"/>
          </p:nvPr>
        </p:nvSpPr>
        <p:spPr>
          <a:xfrm>
            <a:off x="1943960" y="6443760"/>
            <a:ext cx="3860800"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6" name="Slide Number Placeholder 5"/>
          <p:cNvSpPr>
            <a:spLocks noGrp="1"/>
          </p:cNvSpPr>
          <p:nvPr>
            <p:ph type="sldNum" sz="quarter" idx="4"/>
          </p:nvPr>
        </p:nvSpPr>
        <p:spPr>
          <a:xfrm>
            <a:off x="599019" y="6443760"/>
            <a:ext cx="582481"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fld id="{C4D3BFBC-B080-4E5A-9FD3-5849808C7C48}" type="slidenum">
              <a:rPr lang="en-US" smtClean="0">
                <a:solidFill>
                  <a:srgbClr val="3D3D3D">
                    <a:lumMod val="40000"/>
                    <a:lumOff val="60000"/>
                  </a:srgbClr>
                </a:solidFill>
              </a:rPr>
              <a:pPr defTabSz="1097087"/>
              <a:t>‹#›</a:t>
            </a:fld>
            <a:endParaRPr lang="en-US" dirty="0">
              <a:solidFill>
                <a:srgbClr val="3D3D3D">
                  <a:lumMod val="40000"/>
                  <a:lumOff val="60000"/>
                </a:srgbClr>
              </a:solidFill>
            </a:endParaRPr>
          </a:p>
        </p:txBody>
      </p:sp>
    </p:spTree>
    <p:extLst>
      <p:ext uri="{BB962C8B-B14F-4D97-AF65-F5344CB8AC3E}">
        <p14:creationId xmlns:p14="http://schemas.microsoft.com/office/powerpoint/2010/main" val="3427216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097087" rtl="0" eaLnBrk="1" latinLnBrk="0" hangingPunct="1">
        <a:lnSpc>
          <a:spcPct val="90000"/>
        </a:lnSpc>
        <a:spcBef>
          <a:spcPct val="0"/>
        </a:spcBef>
        <a:buNone/>
        <a:defRPr sz="4800" kern="1200" spc="-240" baseline="0">
          <a:solidFill>
            <a:schemeClr val="tx2"/>
          </a:solidFill>
          <a:latin typeface="+mj-lt"/>
          <a:ea typeface="+mj-ea"/>
          <a:cs typeface="+mj-cs"/>
        </a:defRPr>
      </a:lvl1pPr>
    </p:titleStyle>
    <p:bodyStyle>
      <a:lvl1pPr marL="0" indent="0" algn="l" defTabSz="1097087" rtl="0" eaLnBrk="1" latinLnBrk="0" hangingPunct="1">
        <a:lnSpc>
          <a:spcPct val="90000"/>
        </a:lnSpc>
        <a:spcBef>
          <a:spcPts val="1440"/>
        </a:spcBef>
        <a:buFont typeface="Arial" pitchFamily="34" charset="0"/>
        <a:buNone/>
        <a:defRPr sz="2879" kern="1200">
          <a:solidFill>
            <a:schemeClr val="tx1"/>
          </a:solidFill>
          <a:latin typeface="+mn-lt"/>
          <a:ea typeface="+mn-ea"/>
          <a:cs typeface="+mn-cs"/>
        </a:defRPr>
      </a:lvl1pPr>
      <a:lvl2pPr marL="274272" indent="0" algn="l" defTabSz="1097087" rtl="0" eaLnBrk="1" latinLnBrk="0" hangingPunct="1">
        <a:lnSpc>
          <a:spcPct val="90000"/>
        </a:lnSpc>
        <a:spcBef>
          <a:spcPts val="1440"/>
        </a:spcBef>
        <a:buFont typeface="Arial" pitchFamily="34" charset="0"/>
        <a:buNone/>
        <a:defRPr sz="2400" kern="1200">
          <a:solidFill>
            <a:schemeClr val="tx2">
              <a:lumMod val="60000"/>
              <a:lumOff val="40000"/>
            </a:schemeClr>
          </a:solidFill>
          <a:latin typeface="+mn-lt"/>
          <a:ea typeface="+mn-ea"/>
          <a:cs typeface="+mn-cs"/>
        </a:defRPr>
      </a:lvl2pPr>
      <a:lvl3pPr marL="544734" indent="0" algn="l" defTabSz="1097087" rtl="0" eaLnBrk="1" latinLnBrk="0" hangingPunct="1">
        <a:lnSpc>
          <a:spcPct val="90000"/>
        </a:lnSpc>
        <a:spcBef>
          <a:spcPts val="1440"/>
        </a:spcBef>
        <a:buFont typeface="Arial" pitchFamily="34" charset="0"/>
        <a:buNone/>
        <a:defRPr sz="2160" kern="1200">
          <a:solidFill>
            <a:schemeClr val="tx2">
              <a:lumMod val="60000"/>
              <a:lumOff val="40000"/>
            </a:schemeClr>
          </a:solidFill>
          <a:latin typeface="+mn-lt"/>
          <a:ea typeface="+mn-ea"/>
          <a:cs typeface="+mn-cs"/>
        </a:defRPr>
      </a:lvl3pPr>
      <a:lvl4pPr marL="822816" indent="0" algn="l" defTabSz="1097087" rtl="0" eaLnBrk="1" latinLnBrk="0" hangingPunct="1">
        <a:lnSpc>
          <a:spcPct val="90000"/>
        </a:lnSpc>
        <a:spcBef>
          <a:spcPts val="1440"/>
        </a:spcBef>
        <a:buFont typeface="Arial" pitchFamily="34" charset="0"/>
        <a:buNone/>
        <a:defRPr sz="1919" kern="1200">
          <a:solidFill>
            <a:schemeClr val="tx2">
              <a:lumMod val="60000"/>
              <a:lumOff val="40000"/>
            </a:schemeClr>
          </a:solidFill>
          <a:latin typeface="+mn-lt"/>
          <a:ea typeface="+mn-ea"/>
          <a:cs typeface="+mn-cs"/>
        </a:defRPr>
      </a:lvl4pPr>
      <a:lvl5pPr marL="1098993" indent="0" algn="l" defTabSz="1097087" rtl="0" eaLnBrk="1" latinLnBrk="0" hangingPunct="1">
        <a:lnSpc>
          <a:spcPct val="90000"/>
        </a:lnSpc>
        <a:spcBef>
          <a:spcPts val="1440"/>
        </a:spcBef>
        <a:buFont typeface="Arial" pitchFamily="34" charset="0"/>
        <a:buNone/>
        <a:defRPr sz="1679" kern="1200">
          <a:solidFill>
            <a:schemeClr val="tx2">
              <a:lumMod val="60000"/>
              <a:lumOff val="40000"/>
            </a:schemeClr>
          </a:solidFill>
          <a:latin typeface="+mn-lt"/>
          <a:ea typeface="+mn-ea"/>
          <a:cs typeface="+mn-cs"/>
        </a:defRPr>
      </a:lvl5pPr>
      <a:lvl6pPr marL="301699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533"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077"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62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087" rtl="0" eaLnBrk="1" latinLnBrk="0" hangingPunct="1">
        <a:defRPr sz="2160" kern="1200">
          <a:solidFill>
            <a:schemeClr val="tx1"/>
          </a:solidFill>
          <a:latin typeface="+mn-lt"/>
          <a:ea typeface="+mn-ea"/>
          <a:cs typeface="+mn-cs"/>
        </a:defRPr>
      </a:lvl1pPr>
      <a:lvl2pPr marL="548544" algn="l" defTabSz="1097087" rtl="0" eaLnBrk="1" latinLnBrk="0" hangingPunct="1">
        <a:defRPr sz="2160" kern="1200">
          <a:solidFill>
            <a:schemeClr val="tx1"/>
          </a:solidFill>
          <a:latin typeface="+mn-lt"/>
          <a:ea typeface="+mn-ea"/>
          <a:cs typeface="+mn-cs"/>
        </a:defRPr>
      </a:lvl2pPr>
      <a:lvl3pPr marL="1097087" algn="l" defTabSz="1097087" rtl="0" eaLnBrk="1" latinLnBrk="0" hangingPunct="1">
        <a:defRPr sz="2160" kern="1200">
          <a:solidFill>
            <a:schemeClr val="tx1"/>
          </a:solidFill>
          <a:latin typeface="+mn-lt"/>
          <a:ea typeface="+mn-ea"/>
          <a:cs typeface="+mn-cs"/>
        </a:defRPr>
      </a:lvl3pPr>
      <a:lvl4pPr marL="1645631" algn="l" defTabSz="1097087" rtl="0" eaLnBrk="1" latinLnBrk="0" hangingPunct="1">
        <a:defRPr sz="2160" kern="1200">
          <a:solidFill>
            <a:schemeClr val="tx1"/>
          </a:solidFill>
          <a:latin typeface="+mn-lt"/>
          <a:ea typeface="+mn-ea"/>
          <a:cs typeface="+mn-cs"/>
        </a:defRPr>
      </a:lvl4pPr>
      <a:lvl5pPr marL="2194174" algn="l" defTabSz="1097087" rtl="0" eaLnBrk="1" latinLnBrk="0" hangingPunct="1">
        <a:defRPr sz="2160" kern="1200">
          <a:solidFill>
            <a:schemeClr val="tx1"/>
          </a:solidFill>
          <a:latin typeface="+mn-lt"/>
          <a:ea typeface="+mn-ea"/>
          <a:cs typeface="+mn-cs"/>
        </a:defRPr>
      </a:lvl5pPr>
      <a:lvl6pPr marL="2742718" algn="l" defTabSz="1097087" rtl="0" eaLnBrk="1" latinLnBrk="0" hangingPunct="1">
        <a:defRPr sz="2160" kern="1200">
          <a:solidFill>
            <a:schemeClr val="tx1"/>
          </a:solidFill>
          <a:latin typeface="+mn-lt"/>
          <a:ea typeface="+mn-ea"/>
          <a:cs typeface="+mn-cs"/>
        </a:defRPr>
      </a:lvl6pPr>
      <a:lvl7pPr marL="3291261" algn="l" defTabSz="1097087" rtl="0" eaLnBrk="1" latinLnBrk="0" hangingPunct="1">
        <a:defRPr sz="2160" kern="1200">
          <a:solidFill>
            <a:schemeClr val="tx1"/>
          </a:solidFill>
          <a:latin typeface="+mn-lt"/>
          <a:ea typeface="+mn-ea"/>
          <a:cs typeface="+mn-cs"/>
        </a:defRPr>
      </a:lvl7pPr>
      <a:lvl8pPr marL="3839806" algn="l" defTabSz="1097087" rtl="0" eaLnBrk="1" latinLnBrk="0" hangingPunct="1">
        <a:defRPr sz="2160" kern="1200">
          <a:solidFill>
            <a:schemeClr val="tx1"/>
          </a:solidFill>
          <a:latin typeface="+mn-lt"/>
          <a:ea typeface="+mn-ea"/>
          <a:cs typeface="+mn-cs"/>
        </a:defRPr>
      </a:lvl8pPr>
      <a:lvl9pPr marL="4388349" algn="l" defTabSz="1097087" rtl="0" eaLnBrk="1" latinLnBrk="0" hangingPunct="1">
        <a:defRPr sz="216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319951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428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30565407"/>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4" r:id="rId22"/>
    <p:sldLayoutId id="2147483895" r:id="rId23"/>
    <p:sldLayoutId id="2147483896"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10/27/2016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38732670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10/27/2016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91062595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451534538"/>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28846659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1253654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3"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20494041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710151615"/>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10/27/2016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4099721401"/>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5"/>
            <a:ext cx="11151918" cy="67295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447801"/>
            <a:ext cx="11151916" cy="18004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273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fade/>
  </p:transition>
  <p:txStyles>
    <p:titleStyle>
      <a:lvl1pPr algn="l" defTabSz="822718" rtl="0" eaLnBrk="1" latinLnBrk="0" hangingPunct="1">
        <a:lnSpc>
          <a:spcPct val="90000"/>
        </a:lnSpc>
        <a:spcBef>
          <a:spcPct val="0"/>
        </a:spcBef>
        <a:buNone/>
        <a:defRPr lang="en-US" sz="4858" b="0" kern="1200" cap="none" spc="-9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1388" indent="-311388" algn="l" defTabSz="822718" rtl="0" eaLnBrk="1" latinLnBrk="0" hangingPunct="1">
        <a:lnSpc>
          <a:spcPct val="90000"/>
        </a:lnSpc>
        <a:spcBef>
          <a:spcPct val="20000"/>
        </a:spcBef>
        <a:buSzPct val="90000"/>
        <a:buFont typeface="Arial" pitchFamily="34" charset="0"/>
        <a:buChar char="•"/>
        <a:defRPr sz="287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67071" indent="-255682" algn="l" defTabSz="822718" rtl="0" eaLnBrk="1" latinLnBrk="0" hangingPunct="1">
        <a:lnSpc>
          <a:spcPct val="90000"/>
        </a:lnSpc>
        <a:spcBef>
          <a:spcPct val="20000"/>
        </a:spcBef>
        <a:buSzPct val="90000"/>
        <a:buFont typeface="Arial" pitchFamily="34" charset="0"/>
        <a:buChar char="•"/>
        <a:tabLst>
          <a:tab pos="567071" algn="l"/>
        </a:tabLst>
        <a:defRPr sz="251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22752" indent="-255682" algn="l" defTabSz="822718" rtl="0" eaLnBrk="1" latinLnBrk="0" hangingPunct="1">
        <a:lnSpc>
          <a:spcPct val="90000"/>
        </a:lnSpc>
        <a:spcBef>
          <a:spcPct val="20000"/>
        </a:spcBef>
        <a:buSzPct val="90000"/>
        <a:buFont typeface="Arial" pitchFamily="34" charset="0"/>
        <a:buChar char="•"/>
        <a:defRPr sz="216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34114" indent="-201403" algn="l" defTabSz="822718" rtl="0" eaLnBrk="1" latinLnBrk="0" hangingPunct="1">
        <a:lnSpc>
          <a:spcPct val="90000"/>
        </a:lnSpc>
        <a:spcBef>
          <a:spcPct val="20000"/>
        </a:spcBef>
        <a:buSzPct val="90000"/>
        <a:buFont typeface="Arial" pitchFamily="34" charset="0"/>
        <a:buChar char="•"/>
        <a:tabLst>
          <a:tab pos="822752"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41232" indent="-207117" algn="l" defTabSz="82271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62476"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383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519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655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22718" rtl="0" eaLnBrk="1" latinLnBrk="0" hangingPunct="1">
        <a:defRPr sz="1619" kern="1200">
          <a:solidFill>
            <a:schemeClr val="tx1"/>
          </a:solidFill>
          <a:latin typeface="+mn-lt"/>
          <a:ea typeface="+mn-ea"/>
          <a:cs typeface="+mn-cs"/>
        </a:defRPr>
      </a:lvl1pPr>
      <a:lvl2pPr marL="411359" algn="l" defTabSz="822718" rtl="0" eaLnBrk="1" latinLnBrk="0" hangingPunct="1">
        <a:defRPr sz="1619" kern="1200">
          <a:solidFill>
            <a:schemeClr val="tx1"/>
          </a:solidFill>
          <a:latin typeface="+mn-lt"/>
          <a:ea typeface="+mn-ea"/>
          <a:cs typeface="+mn-cs"/>
        </a:defRPr>
      </a:lvl2pPr>
      <a:lvl3pPr marL="822718" algn="l" defTabSz="822718" rtl="0" eaLnBrk="1" latinLnBrk="0" hangingPunct="1">
        <a:defRPr sz="1619" kern="1200">
          <a:solidFill>
            <a:schemeClr val="tx1"/>
          </a:solidFill>
          <a:latin typeface="+mn-lt"/>
          <a:ea typeface="+mn-ea"/>
          <a:cs typeface="+mn-cs"/>
        </a:defRPr>
      </a:lvl3pPr>
      <a:lvl4pPr marL="1234078" algn="l" defTabSz="822718" rtl="0" eaLnBrk="1" latinLnBrk="0" hangingPunct="1">
        <a:defRPr sz="1619" kern="1200">
          <a:solidFill>
            <a:schemeClr val="tx1"/>
          </a:solidFill>
          <a:latin typeface="+mn-lt"/>
          <a:ea typeface="+mn-ea"/>
          <a:cs typeface="+mn-cs"/>
        </a:defRPr>
      </a:lvl4pPr>
      <a:lvl5pPr marL="1645436" algn="l" defTabSz="822718" rtl="0" eaLnBrk="1" latinLnBrk="0" hangingPunct="1">
        <a:defRPr sz="1619" kern="1200">
          <a:solidFill>
            <a:schemeClr val="tx1"/>
          </a:solidFill>
          <a:latin typeface="+mn-lt"/>
          <a:ea typeface="+mn-ea"/>
          <a:cs typeface="+mn-cs"/>
        </a:defRPr>
      </a:lvl5pPr>
      <a:lvl6pPr marL="2056796" algn="l" defTabSz="822718" rtl="0" eaLnBrk="1" latinLnBrk="0" hangingPunct="1">
        <a:defRPr sz="1619" kern="1200">
          <a:solidFill>
            <a:schemeClr val="tx1"/>
          </a:solidFill>
          <a:latin typeface="+mn-lt"/>
          <a:ea typeface="+mn-ea"/>
          <a:cs typeface="+mn-cs"/>
        </a:defRPr>
      </a:lvl6pPr>
      <a:lvl7pPr marL="2468153" algn="l" defTabSz="822718" rtl="0" eaLnBrk="1" latinLnBrk="0" hangingPunct="1">
        <a:defRPr sz="1619" kern="1200">
          <a:solidFill>
            <a:schemeClr val="tx1"/>
          </a:solidFill>
          <a:latin typeface="+mn-lt"/>
          <a:ea typeface="+mn-ea"/>
          <a:cs typeface="+mn-cs"/>
        </a:defRPr>
      </a:lvl7pPr>
      <a:lvl8pPr marL="2879514" algn="l" defTabSz="822718" rtl="0" eaLnBrk="1" latinLnBrk="0" hangingPunct="1">
        <a:defRPr sz="1619" kern="1200">
          <a:solidFill>
            <a:schemeClr val="tx1"/>
          </a:solidFill>
          <a:latin typeface="+mn-lt"/>
          <a:ea typeface="+mn-ea"/>
          <a:cs typeface="+mn-cs"/>
        </a:defRPr>
      </a:lvl8pPr>
      <a:lvl9pPr marL="3290873" algn="l" defTabSz="822718" rtl="0" eaLnBrk="1" latinLnBrk="0" hangingPunct="1">
        <a:defRPr sz="16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6106440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10/27/2016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108839385"/>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it-IT">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4095748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7078454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68488296"/>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274000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7421171"/>
      </p:ext>
    </p:extLst>
  </p:cSld>
  <p:clrMap bg1="dk1" tx1="lt1" bg2="dk2" tx2="lt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041736"/>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 id="2147484309" r:id="rId28"/>
    <p:sldLayoutId id="2147484310" r:id="rId29"/>
    <p:sldLayoutId id="2147484312"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46038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6"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1728018546"/>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585512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0271683"/>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AAA5E-23E9-43B6-877D-999700A7FDD1}" type="datetimeFigureOut">
              <a:rPr lang="en-US" smtClean="0"/>
              <a:t>10/27/2016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76956-A7D6-43A4-AAE0-781FBD29A2E3}" type="slidenum">
              <a:rPr lang="en-US" smtClean="0"/>
              <a:t>‹#›</a:t>
            </a:fld>
            <a:endParaRPr lang="en-US"/>
          </a:p>
        </p:txBody>
      </p:sp>
    </p:spTree>
    <p:extLst>
      <p:ext uri="{BB962C8B-B14F-4D97-AF65-F5344CB8AC3E}">
        <p14:creationId xmlns:p14="http://schemas.microsoft.com/office/powerpoint/2010/main" val="3285391810"/>
      </p:ext>
    </p:extLst>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 id="2147484418" r:id="rId12"/>
    <p:sldLayoutId id="2147484419" r:id="rId13"/>
    <p:sldLayoutId id="214748442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726228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4" r:id="rId27"/>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5"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398343666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4279" r:id="rId22"/>
    <p:sldLayoutId id="2147484405" r:id="rId23"/>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fld id="{92D92931-A43D-4F3F-9F71-FB00983329F6}" type="datetimeFigureOut">
              <a:rPr lang="en-US" smtClean="0"/>
              <a:t>10/27/2016</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fld id="{9BB63546-A837-45E7-8467-E12FC223D0AC}" type="slidenum">
              <a:rPr lang="en-US" smtClean="0"/>
              <a:t>‹#›</a:t>
            </a:fld>
            <a:endParaRPr lang="en-US" dirty="0"/>
          </a:p>
        </p:txBody>
      </p:sp>
    </p:spTree>
    <p:extLst>
      <p:ext uri="{BB962C8B-B14F-4D97-AF65-F5344CB8AC3E}">
        <p14:creationId xmlns:p14="http://schemas.microsoft.com/office/powerpoint/2010/main" val="211307286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877660572"/>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022577919"/>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1064866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xml"/><Relationship Id="rId1" Type="http://schemas.openxmlformats.org/officeDocument/2006/relationships/slideLayout" Target="../slideLayouts/slideLayout90.xml"/><Relationship Id="rId4" Type="http://schemas.openxmlformats.org/officeDocument/2006/relationships/image" Target="../media/image80.emf"/></Relationships>
</file>

<file path=ppt/slides/_rels/slide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1.xml"/><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5.xml"/></Relationships>
</file>

<file path=ppt/slides/_rels/slide16.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96.jpeg"/><Relationship Id="rId18" Type="http://schemas.openxmlformats.org/officeDocument/2006/relationships/image" Target="../media/image101.jpeg"/><Relationship Id="rId3" Type="http://schemas.openxmlformats.org/officeDocument/2006/relationships/image" Target="../media/image86.jpeg"/><Relationship Id="rId21" Type="http://schemas.openxmlformats.org/officeDocument/2006/relationships/image" Target="../media/image104.jpeg"/><Relationship Id="rId7" Type="http://schemas.openxmlformats.org/officeDocument/2006/relationships/image" Target="../media/image90.png"/><Relationship Id="rId12" Type="http://schemas.openxmlformats.org/officeDocument/2006/relationships/image" Target="../media/image95.jpeg"/><Relationship Id="rId17" Type="http://schemas.openxmlformats.org/officeDocument/2006/relationships/image" Target="../media/image100.png"/><Relationship Id="rId2" Type="http://schemas.openxmlformats.org/officeDocument/2006/relationships/notesSlide" Target="../notesSlides/notesSlide8.xml"/><Relationship Id="rId16" Type="http://schemas.openxmlformats.org/officeDocument/2006/relationships/image" Target="../media/image99.png"/><Relationship Id="rId20" Type="http://schemas.openxmlformats.org/officeDocument/2006/relationships/image" Target="../media/image103.gif"/><Relationship Id="rId1" Type="http://schemas.openxmlformats.org/officeDocument/2006/relationships/slideLayout" Target="../slideLayouts/slideLayout165.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jpeg"/><Relationship Id="rId19" Type="http://schemas.openxmlformats.org/officeDocument/2006/relationships/image" Target="../media/image102.jpeg"/><Relationship Id="rId4" Type="http://schemas.openxmlformats.org/officeDocument/2006/relationships/image" Target="../media/image87.png"/><Relationship Id="rId9" Type="http://schemas.openxmlformats.org/officeDocument/2006/relationships/image" Target="../media/image92.jpeg"/><Relationship Id="rId14" Type="http://schemas.openxmlformats.org/officeDocument/2006/relationships/image" Target="../media/image97.jpeg"/></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9.xml"/><Relationship Id="rId1" Type="http://schemas.openxmlformats.org/officeDocument/2006/relationships/slideLayout" Target="../slideLayouts/slideLayout12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07.xml"/><Relationship Id="rId5" Type="http://schemas.openxmlformats.org/officeDocument/2006/relationships/image" Target="../media/image113.png"/><Relationship Id="rId4" Type="http://schemas.openxmlformats.org/officeDocument/2006/relationships/image" Target="../media/image1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2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2.xml"/><Relationship Id="rId1" Type="http://schemas.openxmlformats.org/officeDocument/2006/relationships/slideLayout" Target="../slideLayouts/slideLayout10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11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xml"/><Relationship Id="rId1" Type="http://schemas.openxmlformats.org/officeDocument/2006/relationships/slideLayout" Target="../slideLayouts/slideLayout111.xml"/><Relationship Id="rId4" Type="http://schemas.openxmlformats.org/officeDocument/2006/relationships/image" Target="../media/image128.png"/></Relationships>
</file>

<file path=ppt/slides/_rels/slide23.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jpeg"/><Relationship Id="rId39" Type="http://schemas.openxmlformats.org/officeDocument/2006/relationships/image" Target="../media/image165.png"/><Relationship Id="rId3" Type="http://schemas.openxmlformats.org/officeDocument/2006/relationships/image" Target="../media/image129.png"/><Relationship Id="rId21" Type="http://schemas.openxmlformats.org/officeDocument/2006/relationships/image" Target="../media/image147.png"/><Relationship Id="rId34" Type="http://schemas.openxmlformats.org/officeDocument/2006/relationships/image" Target="../media/image160.png"/><Relationship Id="rId42" Type="http://schemas.openxmlformats.org/officeDocument/2006/relationships/image" Target="../media/image168.png"/><Relationship Id="rId47" Type="http://schemas.openxmlformats.org/officeDocument/2006/relationships/image" Target="../media/image173.jpg"/><Relationship Id="rId50" Type="http://schemas.openxmlformats.org/officeDocument/2006/relationships/image" Target="../media/image176.jp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png"/><Relationship Id="rId46" Type="http://schemas.openxmlformats.org/officeDocument/2006/relationships/image" Target="../media/image172.png"/><Relationship Id="rId2" Type="http://schemas.openxmlformats.org/officeDocument/2006/relationships/notesSlide" Target="../notesSlides/notesSlide15.xml"/><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image" Target="../media/image155.png"/><Relationship Id="rId41" Type="http://schemas.openxmlformats.org/officeDocument/2006/relationships/image" Target="../media/image167.png"/><Relationship Id="rId1" Type="http://schemas.openxmlformats.org/officeDocument/2006/relationships/slideLayout" Target="../slideLayouts/slideLayout136.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32" Type="http://schemas.openxmlformats.org/officeDocument/2006/relationships/image" Target="../media/image158.png"/><Relationship Id="rId37" Type="http://schemas.openxmlformats.org/officeDocument/2006/relationships/image" Target="../media/image163.png"/><Relationship Id="rId40" Type="http://schemas.openxmlformats.org/officeDocument/2006/relationships/image" Target="../media/image166.png"/><Relationship Id="rId45" Type="http://schemas.openxmlformats.org/officeDocument/2006/relationships/image" Target="../media/image171.png"/><Relationship Id="rId5" Type="http://schemas.openxmlformats.org/officeDocument/2006/relationships/image" Target="../media/image131.jpeg"/><Relationship Id="rId15" Type="http://schemas.openxmlformats.org/officeDocument/2006/relationships/image" Target="../media/image141.emf"/><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49" Type="http://schemas.openxmlformats.org/officeDocument/2006/relationships/image" Target="../media/image175.png"/><Relationship Id="rId10" Type="http://schemas.openxmlformats.org/officeDocument/2006/relationships/image" Target="../media/image136.png"/><Relationship Id="rId19" Type="http://schemas.openxmlformats.org/officeDocument/2006/relationships/image" Target="../media/image145.png"/><Relationship Id="rId31" Type="http://schemas.openxmlformats.org/officeDocument/2006/relationships/image" Target="../media/image157.png"/><Relationship Id="rId44" Type="http://schemas.openxmlformats.org/officeDocument/2006/relationships/image" Target="../media/image170.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jpeg"/><Relationship Id="rId35" Type="http://schemas.openxmlformats.org/officeDocument/2006/relationships/image" Target="../media/image161.png"/><Relationship Id="rId43" Type="http://schemas.openxmlformats.org/officeDocument/2006/relationships/image" Target="../media/image169.png"/><Relationship Id="rId48" Type="http://schemas.openxmlformats.org/officeDocument/2006/relationships/image" Target="../media/image174.emf"/><Relationship Id="rId8" Type="http://schemas.openxmlformats.org/officeDocument/2006/relationships/image" Target="../media/image134.png"/><Relationship Id="rId51" Type="http://schemas.openxmlformats.org/officeDocument/2006/relationships/image" Target="../media/image177.jpeg"/></Relationships>
</file>

<file path=ppt/slides/_rels/slide24.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16.xml"/><Relationship Id="rId1" Type="http://schemas.openxmlformats.org/officeDocument/2006/relationships/slideLayout" Target="../slideLayouts/slideLayout197.xml"/><Relationship Id="rId4" Type="http://schemas.openxmlformats.org/officeDocument/2006/relationships/image" Target="../media/image179.png"/></Relationships>
</file>

<file path=ppt/slides/_rels/slide25.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17.xml"/><Relationship Id="rId1" Type="http://schemas.openxmlformats.org/officeDocument/2006/relationships/slideLayout" Target="../slideLayouts/slideLayout626.xml"/><Relationship Id="rId5" Type="http://schemas.openxmlformats.org/officeDocument/2006/relationships/image" Target="../media/image182.emf"/><Relationship Id="rId4" Type="http://schemas.openxmlformats.org/officeDocument/2006/relationships/image" Target="../media/image181.emf"/></Relationships>
</file>

<file path=ppt/slides/_rels/slide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41.xml"/></Relationships>
</file>

<file path=ppt/slides/_rels/slide27.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18.xml"/><Relationship Id="rId1" Type="http://schemas.openxmlformats.org/officeDocument/2006/relationships/slideLayout" Target="../slideLayouts/slideLayout201.xml"/></Relationships>
</file>

<file path=ppt/slides/_rels/slide2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26.xml"/></Relationships>
</file>

<file path=ppt/slides/_rels/slide2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9.xml"/><Relationship Id="rId1" Type="http://schemas.openxmlformats.org/officeDocument/2006/relationships/slideLayout" Target="../slideLayouts/slideLayout279.xml"/><Relationship Id="rId5" Type="http://schemas.openxmlformats.org/officeDocument/2006/relationships/image" Target="../media/image183.png"/><Relationship Id="rId4" Type="http://schemas.openxmlformats.org/officeDocument/2006/relationships/image" Target="../media/image18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7.xml"/></Relationships>
</file>

<file path=ppt/slides/_rels/slide3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8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21.xml"/><Relationship Id="rId5" Type="http://schemas.openxmlformats.org/officeDocument/2006/relationships/slideLayout" Target="../slideLayouts/slideLayout331.xml"/><Relationship Id="rId4" Type="http://schemas.openxmlformats.org/officeDocument/2006/relationships/tags" Target="../tags/tag6.xml"/></Relationships>
</file>

<file path=ppt/slides/_rels/slide3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notesSlide" Target="../notesSlides/notesSlide2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slideLayout" Target="../slideLayouts/slideLayout320.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3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3.xml"/><Relationship Id="rId1" Type="http://schemas.openxmlformats.org/officeDocument/2006/relationships/slideLayout" Target="../slideLayouts/slideLayout297.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8" Type="http://schemas.openxmlformats.org/officeDocument/2006/relationships/image" Target="../media/image195.emf"/><Relationship Id="rId3" Type="http://schemas.openxmlformats.org/officeDocument/2006/relationships/image" Target="../media/image190.emf"/><Relationship Id="rId7" Type="http://schemas.openxmlformats.org/officeDocument/2006/relationships/image" Target="../media/image194.emf"/><Relationship Id="rId2" Type="http://schemas.openxmlformats.org/officeDocument/2006/relationships/notesSlide" Target="../notesSlides/notesSlide24.xml"/><Relationship Id="rId1" Type="http://schemas.openxmlformats.org/officeDocument/2006/relationships/slideLayout" Target="../slideLayouts/slideLayout349.xml"/><Relationship Id="rId6" Type="http://schemas.openxmlformats.org/officeDocument/2006/relationships/image" Target="../media/image193.emf"/><Relationship Id="rId5" Type="http://schemas.openxmlformats.org/officeDocument/2006/relationships/image" Target="../media/image192.emf"/><Relationship Id="rId4" Type="http://schemas.openxmlformats.org/officeDocument/2006/relationships/image" Target="../media/image191.emf"/><Relationship Id="rId9" Type="http://schemas.openxmlformats.org/officeDocument/2006/relationships/image" Target="../media/image196.emf"/></Relationships>
</file>

<file path=ppt/slides/_rels/slide36.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25.xml"/><Relationship Id="rId1" Type="http://schemas.openxmlformats.org/officeDocument/2006/relationships/slideLayout" Target="../slideLayouts/slideLayout435.xml"/><Relationship Id="rId4" Type="http://schemas.openxmlformats.org/officeDocument/2006/relationships/image" Target="../media/image198.emf"/></Relationships>
</file>

<file path=ppt/slides/_rels/slide37.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26.xml"/><Relationship Id="rId1" Type="http://schemas.openxmlformats.org/officeDocument/2006/relationships/slideLayout" Target="../slideLayouts/slideLayout435.xml"/><Relationship Id="rId4" Type="http://schemas.openxmlformats.org/officeDocument/2006/relationships/image" Target="../media/image199.emf"/></Relationships>
</file>

<file path=ppt/slides/_rels/slide3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emf"/><Relationship Id="rId1" Type="http://schemas.openxmlformats.org/officeDocument/2006/relationships/slideLayout" Target="../slideLayouts/slideLayout241.xml"/></Relationships>
</file>

<file path=ppt/slides/_rels/slide39.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6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4.xml"/></Relationships>
</file>

<file path=ppt/slides/_rels/slide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7.xml"/><Relationship Id="rId1" Type="http://schemas.openxmlformats.org/officeDocument/2006/relationships/slideLayout" Target="../slideLayouts/slideLayout548.xml"/><Relationship Id="rId6" Type="http://schemas.openxmlformats.org/officeDocument/2006/relationships/image" Target="../media/image206.emf"/><Relationship Id="rId5" Type="http://schemas.openxmlformats.org/officeDocument/2006/relationships/image" Target="../media/image205.png"/><Relationship Id="rId4" Type="http://schemas.openxmlformats.org/officeDocument/2006/relationships/image" Target="../media/image204.png"/></Relationships>
</file>

<file path=ppt/slides/_rels/slide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8.xml"/><Relationship Id="rId1" Type="http://schemas.openxmlformats.org/officeDocument/2006/relationships/slideLayout" Target="../slideLayouts/slideLayout548.xml"/><Relationship Id="rId6" Type="http://schemas.openxmlformats.org/officeDocument/2006/relationships/image" Target="../media/image206.emf"/><Relationship Id="rId5" Type="http://schemas.openxmlformats.org/officeDocument/2006/relationships/image" Target="../media/image205.png"/><Relationship Id="rId4" Type="http://schemas.openxmlformats.org/officeDocument/2006/relationships/image" Target="../media/image204.png"/></Relationships>
</file>

<file path=ppt/slides/_rels/slide4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9.xml"/><Relationship Id="rId1" Type="http://schemas.openxmlformats.org/officeDocument/2006/relationships/slideLayout" Target="../slideLayouts/slideLayout548.xml"/><Relationship Id="rId6" Type="http://schemas.openxmlformats.org/officeDocument/2006/relationships/image" Target="../media/image205.png"/><Relationship Id="rId5" Type="http://schemas.openxmlformats.org/officeDocument/2006/relationships/image" Target="../media/image203.png"/><Relationship Id="rId4" Type="http://schemas.openxmlformats.org/officeDocument/2006/relationships/image" Target="../media/image20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44.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18" Type="http://schemas.openxmlformats.org/officeDocument/2006/relationships/image" Target="../media/image128.png"/><Relationship Id="rId26" Type="http://schemas.openxmlformats.org/officeDocument/2006/relationships/image" Target="../media/image116.png"/><Relationship Id="rId3" Type="http://schemas.openxmlformats.org/officeDocument/2006/relationships/image" Target="../media/image207.emf"/><Relationship Id="rId21" Type="http://schemas.openxmlformats.org/officeDocument/2006/relationships/image" Target="../media/image123.pn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1.png"/><Relationship Id="rId25" Type="http://schemas.openxmlformats.org/officeDocument/2006/relationships/image" Target="../media/image109.png"/><Relationship Id="rId2" Type="http://schemas.openxmlformats.org/officeDocument/2006/relationships/notesSlide" Target="../notesSlides/notesSlide30.xml"/><Relationship Id="rId16" Type="http://schemas.openxmlformats.org/officeDocument/2006/relationships/image" Target="../media/image220.png"/><Relationship Id="rId20" Type="http://schemas.openxmlformats.org/officeDocument/2006/relationships/image" Target="../media/image115.png"/><Relationship Id="rId1" Type="http://schemas.openxmlformats.org/officeDocument/2006/relationships/slideLayout" Target="../slideLayouts/slideLayout231.xml"/><Relationship Id="rId6" Type="http://schemas.openxmlformats.org/officeDocument/2006/relationships/image" Target="../media/image210.png"/><Relationship Id="rId11" Type="http://schemas.openxmlformats.org/officeDocument/2006/relationships/image" Target="../media/image215.png"/><Relationship Id="rId24" Type="http://schemas.openxmlformats.org/officeDocument/2006/relationships/image" Target="../media/image223.png"/><Relationship Id="rId5" Type="http://schemas.openxmlformats.org/officeDocument/2006/relationships/image" Target="../media/image209.png"/><Relationship Id="rId15" Type="http://schemas.openxmlformats.org/officeDocument/2006/relationships/image" Target="../media/image219.png"/><Relationship Id="rId23" Type="http://schemas.openxmlformats.org/officeDocument/2006/relationships/image" Target="../media/image105.png"/><Relationship Id="rId10" Type="http://schemas.openxmlformats.org/officeDocument/2006/relationships/image" Target="../media/image214.png"/><Relationship Id="rId19" Type="http://schemas.openxmlformats.org/officeDocument/2006/relationships/image" Target="../media/image125.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png"/><Relationship Id="rId22" Type="http://schemas.openxmlformats.org/officeDocument/2006/relationships/image" Target="../media/image222.png"/><Relationship Id="rId27" Type="http://schemas.openxmlformats.org/officeDocument/2006/relationships/image" Target="../media/image117.png"/></Relationships>
</file>

<file path=ppt/slides/_rels/slide45.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08.png"/><Relationship Id="rId7" Type="http://schemas.openxmlformats.org/officeDocument/2006/relationships/image" Target="../media/image215.png"/><Relationship Id="rId2" Type="http://schemas.openxmlformats.org/officeDocument/2006/relationships/image" Target="../media/image207.emf"/><Relationship Id="rId1" Type="http://schemas.openxmlformats.org/officeDocument/2006/relationships/slideLayout" Target="../slideLayouts/slideLayout231.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09.png"/></Relationships>
</file>

<file path=ppt/slides/_rels/slide46.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1.png"/><Relationship Id="rId7" Type="http://schemas.openxmlformats.org/officeDocument/2006/relationships/image" Target="../media/image219.png"/><Relationship Id="rId2" Type="http://schemas.openxmlformats.org/officeDocument/2006/relationships/image" Target="../media/image210.png"/><Relationship Id="rId1" Type="http://schemas.openxmlformats.org/officeDocument/2006/relationships/slideLayout" Target="../slideLayouts/slideLayout231.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2.png"/><Relationship Id="rId9" Type="http://schemas.openxmlformats.org/officeDocument/2006/relationships/image" Target="../media/image221.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22.png"/><Relationship Id="rId1" Type="http://schemas.openxmlformats.org/officeDocument/2006/relationships/slideLayout" Target="../slideLayouts/slideLayout231.xml"/><Relationship Id="rId5" Type="http://schemas.openxmlformats.org/officeDocument/2006/relationships/image" Target="../media/image109.png"/><Relationship Id="rId4" Type="http://schemas.openxmlformats.org/officeDocument/2006/relationships/image" Target="../media/image223.png"/></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231.xml"/><Relationship Id="rId5" Type="http://schemas.openxmlformats.org/officeDocument/2006/relationships/image" Target="../media/image123.png"/><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36.xml"/></Relationships>
</file>

<file path=ppt/slides/_rels/slide5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31.xml"/><Relationship Id="rId1" Type="http://schemas.openxmlformats.org/officeDocument/2006/relationships/slideLayout" Target="../slideLayouts/slideLayout646.xml"/><Relationship Id="rId6" Type="http://schemas.openxmlformats.org/officeDocument/2006/relationships/image" Target="../media/image227.jpeg"/><Relationship Id="rId5" Type="http://schemas.openxmlformats.org/officeDocument/2006/relationships/image" Target="../media/image226.png"/><Relationship Id="rId10" Type="http://schemas.openxmlformats.org/officeDocument/2006/relationships/image" Target="../media/image230.png"/><Relationship Id="rId4" Type="http://schemas.openxmlformats.org/officeDocument/2006/relationships/image" Target="../media/image225.png"/><Relationship Id="rId9" Type="http://schemas.openxmlformats.org/officeDocument/2006/relationships/image" Target="../media/image229.png"/></Relationships>
</file>

<file path=ppt/slides/_rels/slide52.xml.rels><?xml version="1.0" encoding="UTF-8" standalone="yes"?>
<Relationships xmlns="http://schemas.openxmlformats.org/package/2006/relationships"><Relationship Id="rId8" Type="http://schemas.openxmlformats.org/officeDocument/2006/relationships/image" Target="../media/image237.emf"/><Relationship Id="rId13" Type="http://schemas.openxmlformats.org/officeDocument/2006/relationships/image" Target="../media/image242.emf"/><Relationship Id="rId18" Type="http://schemas.openxmlformats.org/officeDocument/2006/relationships/image" Target="../media/image247.emf"/><Relationship Id="rId3" Type="http://schemas.openxmlformats.org/officeDocument/2006/relationships/image" Target="../media/image232.emf"/><Relationship Id="rId21" Type="http://schemas.openxmlformats.org/officeDocument/2006/relationships/image" Target="../media/image250.emf"/><Relationship Id="rId7" Type="http://schemas.openxmlformats.org/officeDocument/2006/relationships/image" Target="../media/image236.emf"/><Relationship Id="rId12" Type="http://schemas.openxmlformats.org/officeDocument/2006/relationships/image" Target="../media/image241.png"/><Relationship Id="rId17" Type="http://schemas.openxmlformats.org/officeDocument/2006/relationships/image" Target="../media/image246.emf"/><Relationship Id="rId2" Type="http://schemas.openxmlformats.org/officeDocument/2006/relationships/image" Target="../media/image231.emf"/><Relationship Id="rId16" Type="http://schemas.openxmlformats.org/officeDocument/2006/relationships/image" Target="../media/image245.emf"/><Relationship Id="rId20" Type="http://schemas.openxmlformats.org/officeDocument/2006/relationships/image" Target="../media/image249.emf"/><Relationship Id="rId1" Type="http://schemas.openxmlformats.org/officeDocument/2006/relationships/slideLayout" Target="../slideLayouts/slideLayout637.xml"/><Relationship Id="rId6" Type="http://schemas.openxmlformats.org/officeDocument/2006/relationships/image" Target="../media/image235.emf"/><Relationship Id="rId11" Type="http://schemas.openxmlformats.org/officeDocument/2006/relationships/image" Target="../media/image240.emf"/><Relationship Id="rId5" Type="http://schemas.openxmlformats.org/officeDocument/2006/relationships/image" Target="../media/image234.emf"/><Relationship Id="rId15" Type="http://schemas.openxmlformats.org/officeDocument/2006/relationships/image" Target="../media/image244.emf"/><Relationship Id="rId23" Type="http://schemas.openxmlformats.org/officeDocument/2006/relationships/image" Target="../media/image252.emf"/><Relationship Id="rId10" Type="http://schemas.openxmlformats.org/officeDocument/2006/relationships/image" Target="../media/image239.emf"/><Relationship Id="rId19" Type="http://schemas.openxmlformats.org/officeDocument/2006/relationships/image" Target="../media/image248.emf"/><Relationship Id="rId4" Type="http://schemas.openxmlformats.org/officeDocument/2006/relationships/image" Target="../media/image233.emf"/><Relationship Id="rId9" Type="http://schemas.openxmlformats.org/officeDocument/2006/relationships/image" Target="../media/image238.emf"/><Relationship Id="rId14" Type="http://schemas.openxmlformats.org/officeDocument/2006/relationships/image" Target="../media/image243.emf"/><Relationship Id="rId22" Type="http://schemas.openxmlformats.org/officeDocument/2006/relationships/image" Target="../media/image251.emf"/></Relationships>
</file>

<file path=ppt/slides/_rels/slide53.x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image" Target="../media/image241.png"/><Relationship Id="rId18" Type="http://schemas.openxmlformats.org/officeDocument/2006/relationships/image" Target="../media/image248.emf"/><Relationship Id="rId26" Type="http://schemas.openxmlformats.org/officeDocument/2006/relationships/image" Target="../media/image252.emf"/><Relationship Id="rId3" Type="http://schemas.openxmlformats.org/officeDocument/2006/relationships/image" Target="../media/image253.emf"/><Relationship Id="rId21" Type="http://schemas.openxmlformats.org/officeDocument/2006/relationships/image" Target="../media/image250.emf"/><Relationship Id="rId7" Type="http://schemas.openxmlformats.org/officeDocument/2006/relationships/image" Target="../media/image246.emf"/><Relationship Id="rId12" Type="http://schemas.openxmlformats.org/officeDocument/2006/relationships/image" Target="../media/image240.emf"/><Relationship Id="rId17" Type="http://schemas.openxmlformats.org/officeDocument/2006/relationships/image" Target="../media/image247.emf"/><Relationship Id="rId25" Type="http://schemas.openxmlformats.org/officeDocument/2006/relationships/image" Target="../media/image257.emf"/><Relationship Id="rId2" Type="http://schemas.openxmlformats.org/officeDocument/2006/relationships/image" Target="../media/image232.emf"/><Relationship Id="rId16" Type="http://schemas.openxmlformats.org/officeDocument/2006/relationships/image" Target="../media/image245.emf"/><Relationship Id="rId20" Type="http://schemas.openxmlformats.org/officeDocument/2006/relationships/image" Target="../media/image249.emf"/><Relationship Id="rId1" Type="http://schemas.openxmlformats.org/officeDocument/2006/relationships/slideLayout" Target="../slideLayouts/slideLayout637.xml"/><Relationship Id="rId6" Type="http://schemas.openxmlformats.org/officeDocument/2006/relationships/image" Target="../media/image236.emf"/><Relationship Id="rId11" Type="http://schemas.openxmlformats.org/officeDocument/2006/relationships/image" Target="../media/image239.emf"/><Relationship Id="rId24" Type="http://schemas.openxmlformats.org/officeDocument/2006/relationships/image" Target="../media/image256.emf"/><Relationship Id="rId5" Type="http://schemas.openxmlformats.org/officeDocument/2006/relationships/image" Target="../media/image238.emf"/><Relationship Id="rId15" Type="http://schemas.openxmlformats.org/officeDocument/2006/relationships/image" Target="../media/image244.emf"/><Relationship Id="rId23" Type="http://schemas.openxmlformats.org/officeDocument/2006/relationships/image" Target="../media/image255.emf"/><Relationship Id="rId10" Type="http://schemas.openxmlformats.org/officeDocument/2006/relationships/image" Target="../media/image237.emf"/><Relationship Id="rId19" Type="http://schemas.openxmlformats.org/officeDocument/2006/relationships/image" Target="../media/image254.emf"/><Relationship Id="rId4" Type="http://schemas.openxmlformats.org/officeDocument/2006/relationships/image" Target="../media/image231.emf"/><Relationship Id="rId9" Type="http://schemas.openxmlformats.org/officeDocument/2006/relationships/image" Target="../media/image234.emf"/><Relationship Id="rId14" Type="http://schemas.openxmlformats.org/officeDocument/2006/relationships/image" Target="../media/image243.emf"/><Relationship Id="rId22" Type="http://schemas.openxmlformats.org/officeDocument/2006/relationships/image" Target="../media/image25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6.xml"/></Relationships>
</file>

<file path=ppt/slides/_rels/slide56.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33.xml"/><Relationship Id="rId1" Type="http://schemas.openxmlformats.org/officeDocument/2006/relationships/slideLayout" Target="../slideLayouts/slideLayout668.xml"/></Relationships>
</file>

<file path=ppt/slides/_rels/slide57.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34.xml"/><Relationship Id="rId1" Type="http://schemas.openxmlformats.org/officeDocument/2006/relationships/slideLayout" Target="../slideLayouts/slideLayout668.xml"/></Relationships>
</file>

<file path=ppt/slides/_rels/slide58.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35.xml"/><Relationship Id="rId1" Type="http://schemas.openxmlformats.org/officeDocument/2006/relationships/slideLayout" Target="../slideLayouts/slideLayout66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4.xml"/></Relationships>
</file>

<file path=ppt/slides/_rels/slide6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36.xml"/><Relationship Id="rId1" Type="http://schemas.openxmlformats.org/officeDocument/2006/relationships/slideLayout" Target="../slideLayouts/slideLayout273.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61.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09.xml"/></Relationships>
</file>

<file path=ppt/slides/_rels/slide64.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notesSlide" Target="../notesSlides/notesSlide39.xml"/><Relationship Id="rId1" Type="http://schemas.openxmlformats.org/officeDocument/2006/relationships/slideLayout" Target="../slideLayouts/slideLayout38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8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67.xml.rels><?xml version="1.0" encoding="UTF-8" standalone="yes"?>
<Relationships xmlns="http://schemas.openxmlformats.org/package/2006/relationships"><Relationship Id="rId8" Type="http://schemas.openxmlformats.org/officeDocument/2006/relationships/image" Target="../media/image270.jpeg"/><Relationship Id="rId13" Type="http://schemas.openxmlformats.org/officeDocument/2006/relationships/image" Target="../media/image109.png"/><Relationship Id="rId18" Type="http://schemas.openxmlformats.org/officeDocument/2006/relationships/image" Target="../media/image115.png"/><Relationship Id="rId3" Type="http://schemas.openxmlformats.org/officeDocument/2006/relationships/image" Target="../media/image207.emf"/><Relationship Id="rId7" Type="http://schemas.openxmlformats.org/officeDocument/2006/relationships/image" Target="../media/image269.jpeg"/><Relationship Id="rId12" Type="http://schemas.openxmlformats.org/officeDocument/2006/relationships/image" Target="../media/image274.jpeg"/><Relationship Id="rId17" Type="http://schemas.openxmlformats.org/officeDocument/2006/relationships/image" Target="../media/image117.png"/><Relationship Id="rId2" Type="http://schemas.openxmlformats.org/officeDocument/2006/relationships/notesSlide" Target="../notesSlides/notesSlide41.xml"/><Relationship Id="rId16" Type="http://schemas.openxmlformats.org/officeDocument/2006/relationships/image" Target="../media/image116.png"/><Relationship Id="rId1" Type="http://schemas.openxmlformats.org/officeDocument/2006/relationships/slideLayout" Target="../slideLayouts/slideLayout413.xml"/><Relationship Id="rId6" Type="http://schemas.openxmlformats.org/officeDocument/2006/relationships/image" Target="../media/image268.jpeg"/><Relationship Id="rId11" Type="http://schemas.openxmlformats.org/officeDocument/2006/relationships/image" Target="../media/image273.jpeg"/><Relationship Id="rId5" Type="http://schemas.openxmlformats.org/officeDocument/2006/relationships/image" Target="../media/image267.jpeg"/><Relationship Id="rId15" Type="http://schemas.openxmlformats.org/officeDocument/2006/relationships/image" Target="../media/image105.png"/><Relationship Id="rId10" Type="http://schemas.openxmlformats.org/officeDocument/2006/relationships/image" Target="../media/image272.jpeg"/><Relationship Id="rId19" Type="http://schemas.openxmlformats.org/officeDocument/2006/relationships/image" Target="../media/image275.png"/><Relationship Id="rId4" Type="http://schemas.openxmlformats.org/officeDocument/2006/relationships/image" Target="../media/image208.png"/><Relationship Id="rId9" Type="http://schemas.openxmlformats.org/officeDocument/2006/relationships/image" Target="../media/image271.jpeg"/><Relationship Id="rId14" Type="http://schemas.openxmlformats.org/officeDocument/2006/relationships/image" Target="../media/image223.png"/></Relationships>
</file>

<file path=ppt/slides/_rels/slide68.xml.rels><?xml version="1.0" encoding="UTF-8" standalone="yes"?>
<Relationships xmlns="http://schemas.openxmlformats.org/package/2006/relationships"><Relationship Id="rId8" Type="http://schemas.openxmlformats.org/officeDocument/2006/relationships/image" Target="../media/image271.jpeg"/><Relationship Id="rId3" Type="http://schemas.openxmlformats.org/officeDocument/2006/relationships/image" Target="../media/image208.png"/><Relationship Id="rId7" Type="http://schemas.openxmlformats.org/officeDocument/2006/relationships/image" Target="../media/image270.jpeg"/><Relationship Id="rId2" Type="http://schemas.openxmlformats.org/officeDocument/2006/relationships/image" Target="../media/image207.emf"/><Relationship Id="rId1" Type="http://schemas.openxmlformats.org/officeDocument/2006/relationships/slideLayout" Target="../slideLayouts/slideLayout413.xml"/><Relationship Id="rId6" Type="http://schemas.openxmlformats.org/officeDocument/2006/relationships/image" Target="../media/image269.jpeg"/><Relationship Id="rId11" Type="http://schemas.openxmlformats.org/officeDocument/2006/relationships/image" Target="../media/image274.jpeg"/><Relationship Id="rId5" Type="http://schemas.openxmlformats.org/officeDocument/2006/relationships/image" Target="../media/image268.jpeg"/><Relationship Id="rId10" Type="http://schemas.openxmlformats.org/officeDocument/2006/relationships/image" Target="../media/image273.jpeg"/><Relationship Id="rId4" Type="http://schemas.openxmlformats.org/officeDocument/2006/relationships/image" Target="../media/image267.jpeg"/><Relationship Id="rId9" Type="http://schemas.openxmlformats.org/officeDocument/2006/relationships/image" Target="../media/image272.jpeg"/></Relationships>
</file>

<file path=ppt/slides/_rels/slide6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9.png"/><Relationship Id="rId1" Type="http://schemas.openxmlformats.org/officeDocument/2006/relationships/slideLayout" Target="../slideLayouts/slideLayout413.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4.xml"/></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13.xml"/><Relationship Id="rId5" Type="http://schemas.openxmlformats.org/officeDocument/2006/relationships/image" Target="../media/image275.png"/><Relationship Id="rId4" Type="http://schemas.openxmlformats.org/officeDocument/2006/relationships/image" Target="../media/image1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3329339" cy="8879390"/>
          </a:xfrm>
          <a:prstGeom prst="rect">
            <a:avLst/>
          </a:prstGeom>
        </p:spPr>
      </p:pic>
      <p:sp>
        <p:nvSpPr>
          <p:cNvPr id="7" name="Rectangle 6"/>
          <p:cNvSpPr/>
          <p:nvPr/>
        </p:nvSpPr>
        <p:spPr bwMode="gray">
          <a:xfrm>
            <a:off x="456289" y="2767656"/>
            <a:ext cx="7446591" cy="3115537"/>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lnSpc>
                <a:spcPct val="90000"/>
              </a:lnSpc>
              <a:spcBef>
                <a:spcPct val="0"/>
              </a:spcBef>
              <a:spcAft>
                <a:spcPct val="0"/>
              </a:spcAft>
            </a:pPr>
            <a:endParaRPr lang="en-US" sz="287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721887" y="3054568"/>
            <a:ext cx="6915396" cy="1270857"/>
          </a:xfrm>
        </p:spPr>
        <p:txBody>
          <a:bodyPr>
            <a:normAutofit fontScale="90000"/>
          </a:bodyPr>
          <a:lstStyle/>
          <a:p>
            <a:r>
              <a:rPr lang="en-US" dirty="0">
                <a:solidFill>
                  <a:schemeClr val="bg1"/>
                </a:solidFill>
              </a:rPr>
              <a:t>Basic Azure Camp for BizSpark</a:t>
            </a:r>
            <a:br>
              <a:rPr lang="en-US" sz="2353" kern="0" spc="0" dirty="0">
                <a:solidFill>
                  <a:schemeClr val="bg1"/>
                </a:solidFill>
              </a:rPr>
            </a:br>
            <a:endParaRPr lang="en-US" sz="2400" spc="0" dirty="0">
              <a:solidFill>
                <a:schemeClr val="bg1"/>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60586" y="210966"/>
            <a:ext cx="2249715" cy="827569"/>
          </a:xfrm>
          <a:prstGeom prst="rect">
            <a:avLst/>
          </a:prstGeom>
        </p:spPr>
      </p:pic>
      <p:sp>
        <p:nvSpPr>
          <p:cNvPr id="3" name="TextBox 2"/>
          <p:cNvSpPr txBox="1"/>
          <p:nvPr/>
        </p:nvSpPr>
        <p:spPr>
          <a:xfrm>
            <a:off x="721887" y="4325424"/>
            <a:ext cx="3632399" cy="1144929"/>
          </a:xfrm>
          <a:prstGeom prst="rect">
            <a:avLst/>
          </a:prstGeom>
          <a:noFill/>
        </p:spPr>
        <p:txBody>
          <a:bodyPr wrap="square" rtlCol="0">
            <a:spAutoFit/>
          </a:bodyPr>
          <a:lstStyle/>
          <a:p>
            <a:pPr defTabSz="1097087">
              <a:lnSpc>
                <a:spcPct val="90000"/>
              </a:lnSpc>
              <a:spcBef>
                <a:spcPct val="0"/>
              </a:spcBef>
            </a:pPr>
            <a:r>
              <a:rPr lang="en-US" sz="2000" dirty="0">
                <a:solidFill>
                  <a:schemeClr val="bg1"/>
                </a:solidFill>
                <a:latin typeface="+mj-lt"/>
                <a:ea typeface="+mj-ea"/>
                <a:cs typeface="+mj-cs"/>
              </a:rPr>
              <a:t>Guenda Sciancalepore</a:t>
            </a:r>
          </a:p>
          <a:p>
            <a:pPr defTabSz="1097087">
              <a:lnSpc>
                <a:spcPct val="90000"/>
              </a:lnSpc>
              <a:spcBef>
                <a:spcPct val="0"/>
              </a:spcBef>
            </a:pPr>
            <a:r>
              <a:rPr lang="en-US" sz="2000" dirty="0">
                <a:solidFill>
                  <a:schemeClr val="bg1"/>
                </a:solidFill>
                <a:latin typeface="+mj-lt"/>
                <a:ea typeface="+mj-ea"/>
                <a:cs typeface="+mj-cs"/>
              </a:rPr>
              <a:t>Microsoft</a:t>
            </a:r>
          </a:p>
          <a:p>
            <a:pPr defTabSz="1097087">
              <a:lnSpc>
                <a:spcPct val="90000"/>
              </a:lnSpc>
              <a:spcBef>
                <a:spcPct val="0"/>
              </a:spcBef>
            </a:pPr>
            <a:r>
              <a:rPr lang="en-US" dirty="0">
                <a:solidFill>
                  <a:schemeClr val="bg1"/>
                </a:solidFill>
                <a:latin typeface="+mj-lt"/>
                <a:ea typeface="+mj-ea"/>
                <a:cs typeface="+mj-cs"/>
              </a:rPr>
              <a:t>guscianc@microsoft.com</a:t>
            </a:r>
          </a:p>
          <a:p>
            <a:pPr defTabSz="1097087">
              <a:lnSpc>
                <a:spcPct val="90000"/>
              </a:lnSpc>
              <a:spcBef>
                <a:spcPct val="0"/>
              </a:spcBef>
            </a:pPr>
            <a:r>
              <a:rPr lang="en-US" dirty="0">
                <a:solidFill>
                  <a:schemeClr val="bg1"/>
                </a:solidFill>
                <a:latin typeface="+mj-lt"/>
                <a:ea typeface="+mj-ea"/>
                <a:cs typeface="+mj-cs"/>
              </a:rPr>
              <a:t>@</a:t>
            </a:r>
            <a:r>
              <a:rPr lang="en-US" dirty="0" err="1">
                <a:solidFill>
                  <a:schemeClr val="bg1"/>
                </a:solidFill>
                <a:latin typeface="+mj-lt"/>
                <a:ea typeface="+mj-ea"/>
                <a:cs typeface="+mj-cs"/>
              </a:rPr>
              <a:t>guenda_s</a:t>
            </a:r>
            <a:endParaRPr lang="it-IT" dirty="0">
              <a:solidFill>
                <a:schemeClr val="bg1"/>
              </a:solidFill>
              <a:latin typeface="+mj-lt"/>
              <a:ea typeface="+mj-ea"/>
              <a:cs typeface="+mj-cs"/>
            </a:endParaRPr>
          </a:p>
        </p:txBody>
      </p:sp>
      <p:sp>
        <p:nvSpPr>
          <p:cNvPr id="5" name="TextBox 4"/>
          <p:cNvSpPr txBox="1"/>
          <p:nvPr/>
        </p:nvSpPr>
        <p:spPr>
          <a:xfrm>
            <a:off x="4354286" y="4325423"/>
            <a:ext cx="3172343" cy="923330"/>
          </a:xfrm>
          <a:prstGeom prst="rect">
            <a:avLst/>
          </a:prstGeom>
          <a:noFill/>
        </p:spPr>
        <p:txBody>
          <a:bodyPr wrap="none" rtlCol="0">
            <a:spAutoFit/>
          </a:bodyPr>
          <a:lstStyle/>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Francesco Scullino</a:t>
            </a:r>
          </a:p>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Microsoft Innovation Center</a:t>
            </a:r>
          </a:p>
          <a:p>
            <a:pPr algn="r" defTabSz="1097087">
              <a:lnSpc>
                <a:spcPct val="90000"/>
              </a:lnSpc>
              <a:spcBef>
                <a:spcPct val="0"/>
              </a:spcBef>
            </a:pPr>
            <a:r>
              <a:rPr lang="it-IT" dirty="0">
                <a:solidFill>
                  <a:schemeClr val="bg1"/>
                </a:solidFill>
                <a:latin typeface="Segoe UI Light" panose="020B0502040204020203" pitchFamily="34" charset="0"/>
                <a:ea typeface="+mj-ea"/>
                <a:cs typeface="Segoe UI Light" panose="020B0502040204020203" pitchFamily="34" charset="0"/>
              </a:rPr>
              <a:t>v-frscul@microsoft.com</a:t>
            </a:r>
          </a:p>
        </p:txBody>
      </p:sp>
    </p:spTree>
    <p:extLst>
      <p:ext uri="{BB962C8B-B14F-4D97-AF65-F5344CB8AC3E}">
        <p14:creationId xmlns:p14="http://schemas.microsoft.com/office/powerpoint/2010/main" val="142343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909" y="5127634"/>
            <a:ext cx="2116260" cy="1833272"/>
          </a:xfrm>
          <a:prstGeom prst="rect">
            <a:avLst/>
          </a:prstGeom>
        </p:spPr>
      </p:pic>
      <p:pic>
        <p:nvPicPr>
          <p:cNvPr id="88" name="Picture 87"/>
          <p:cNvPicPr>
            <a:picLocks noChangeAspect="1"/>
          </p:cNvPicPr>
          <p:nvPr/>
        </p:nvPicPr>
        <p:blipFill>
          <a:blip r:embed="rId3"/>
          <a:stretch>
            <a:fillRect/>
          </a:stretch>
        </p:blipFill>
        <p:spPr>
          <a:xfrm>
            <a:off x="830294" y="-283367"/>
            <a:ext cx="2101809" cy="1820754"/>
          </a:xfrm>
          <a:prstGeom prst="rect">
            <a:avLst/>
          </a:prstGeom>
        </p:spPr>
      </p:pic>
      <p:pic>
        <p:nvPicPr>
          <p:cNvPr id="89" name="Picture 88"/>
          <p:cNvPicPr>
            <a:picLocks noChangeAspect="1"/>
          </p:cNvPicPr>
          <p:nvPr/>
        </p:nvPicPr>
        <p:blipFill>
          <a:blip r:embed="rId3"/>
          <a:stretch>
            <a:fillRect/>
          </a:stretch>
        </p:blipFill>
        <p:spPr>
          <a:xfrm>
            <a:off x="2399276" y="585013"/>
            <a:ext cx="2140301" cy="1854098"/>
          </a:xfrm>
          <a:prstGeom prst="rect">
            <a:avLst/>
          </a:prstGeom>
        </p:spPr>
      </p:pic>
      <p:pic>
        <p:nvPicPr>
          <p:cNvPr id="90" name="Picture 89"/>
          <p:cNvPicPr>
            <a:picLocks noChangeAspect="1"/>
          </p:cNvPicPr>
          <p:nvPr/>
        </p:nvPicPr>
        <p:blipFill>
          <a:blip r:embed="rId3"/>
          <a:stretch>
            <a:fillRect/>
          </a:stretch>
        </p:blipFill>
        <p:spPr>
          <a:xfrm>
            <a:off x="3968018" y="1492110"/>
            <a:ext cx="2140301" cy="1854098"/>
          </a:xfrm>
          <a:prstGeom prst="rect">
            <a:avLst/>
          </a:prstGeom>
        </p:spPr>
      </p:pic>
      <p:pic>
        <p:nvPicPr>
          <p:cNvPr id="91" name="Picture 90"/>
          <p:cNvPicPr>
            <a:picLocks noChangeAspect="1"/>
          </p:cNvPicPr>
          <p:nvPr/>
        </p:nvPicPr>
        <p:blipFill>
          <a:blip r:embed="rId3"/>
          <a:stretch>
            <a:fillRect/>
          </a:stretch>
        </p:blipFill>
        <p:spPr>
          <a:xfrm>
            <a:off x="3968018" y="3327647"/>
            <a:ext cx="2140301" cy="1854098"/>
          </a:xfrm>
          <a:prstGeom prst="rect">
            <a:avLst/>
          </a:prstGeom>
        </p:spPr>
      </p:pic>
      <p:pic>
        <p:nvPicPr>
          <p:cNvPr id="92" name="Picture 91"/>
          <p:cNvPicPr>
            <a:picLocks noChangeAspect="1"/>
          </p:cNvPicPr>
          <p:nvPr/>
        </p:nvPicPr>
        <p:blipFill>
          <a:blip r:embed="rId3"/>
          <a:stretch>
            <a:fillRect/>
          </a:stretch>
        </p:blipFill>
        <p:spPr>
          <a:xfrm>
            <a:off x="2399276" y="4224071"/>
            <a:ext cx="2140301" cy="1854098"/>
          </a:xfrm>
          <a:prstGeom prst="rect">
            <a:avLst/>
          </a:prstGeom>
        </p:spPr>
      </p:pic>
      <p:sp>
        <p:nvSpPr>
          <p:cNvPr id="45" name="Hexagon 44"/>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41" eaLnBrk="0" fontAlgn="base" hangingPunct="0">
              <a:lnSpc>
                <a:spcPct val="90000"/>
              </a:lnSpc>
              <a:spcBef>
                <a:spcPct val="0"/>
              </a:spcBef>
              <a:spcAft>
                <a:spcPct val="0"/>
              </a:spcAft>
              <a:defRPr/>
            </a:pPr>
            <a:endParaRPr lang="en-US" sz="146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8184" y="607087"/>
            <a:ext cx="2101809" cy="1820754"/>
          </a:xfrm>
          <a:prstGeom prst="rect">
            <a:avLst/>
          </a:prstGeom>
        </p:spPr>
      </p:pic>
      <p:pic>
        <p:nvPicPr>
          <p:cNvPr id="73" name="Picture 72"/>
          <p:cNvPicPr>
            <a:picLocks noChangeAspect="1"/>
          </p:cNvPicPr>
          <p:nvPr/>
        </p:nvPicPr>
        <p:blipFill>
          <a:blip r:embed="rId3"/>
          <a:stretch>
            <a:fillRect/>
          </a:stretch>
        </p:blipFill>
        <p:spPr>
          <a:xfrm>
            <a:off x="-738183" y="-1185762"/>
            <a:ext cx="2101809" cy="1820754"/>
          </a:xfrm>
          <a:prstGeom prst="rect">
            <a:avLst/>
          </a:prstGeom>
        </p:spPr>
      </p:pic>
      <p:pic>
        <p:nvPicPr>
          <p:cNvPr id="74" name="Picture 73"/>
          <p:cNvPicPr>
            <a:picLocks noChangeAspect="1"/>
          </p:cNvPicPr>
          <p:nvPr/>
        </p:nvPicPr>
        <p:blipFill>
          <a:blip r:embed="rId3"/>
          <a:stretch>
            <a:fillRect/>
          </a:stretch>
        </p:blipFill>
        <p:spPr>
          <a:xfrm>
            <a:off x="-732125" y="4236143"/>
            <a:ext cx="2101809" cy="1820754"/>
          </a:xfrm>
          <a:prstGeom prst="rect">
            <a:avLst/>
          </a:prstGeom>
        </p:spPr>
      </p:pic>
      <p:pic>
        <p:nvPicPr>
          <p:cNvPr id="75" name="Picture 74"/>
          <p:cNvPicPr>
            <a:picLocks noChangeAspect="1"/>
          </p:cNvPicPr>
          <p:nvPr/>
        </p:nvPicPr>
        <p:blipFill>
          <a:blip r:embed="rId3"/>
          <a:stretch>
            <a:fillRect/>
          </a:stretch>
        </p:blipFill>
        <p:spPr>
          <a:xfrm>
            <a:off x="-732125" y="2414061"/>
            <a:ext cx="2101809" cy="1830166"/>
          </a:xfrm>
          <a:prstGeom prst="rect">
            <a:avLst/>
          </a:prstGeom>
        </p:spPr>
      </p:pic>
      <p:sp>
        <p:nvSpPr>
          <p:cNvPr id="76" name="Rectangle 75"/>
          <p:cNvSpPr/>
          <p:nvPr/>
        </p:nvSpPr>
        <p:spPr bwMode="auto">
          <a:xfrm>
            <a:off x="0" y="487"/>
            <a:ext cx="7612497" cy="6857027"/>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2582" y="2408090"/>
            <a:ext cx="2114661" cy="1828662"/>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303"/>
            </a:xfrm>
            <a:prstGeom prst="rect">
              <a:avLst/>
            </a:prstGeom>
          </p:spPr>
          <p:txBody>
            <a:bodyPr wrap="square">
              <a:spAutoFit/>
            </a:bodyPr>
            <a:lstStyle/>
            <a:p>
              <a:pPr algn="ctr" defTabSz="914004">
                <a:spcAft>
                  <a:spcPts val="1175"/>
                </a:spcAft>
                <a:defRPr/>
              </a:pPr>
              <a:r>
                <a:rPr lang="en-US" sz="1765"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339" y="3322661"/>
            <a:ext cx="2114661" cy="1828662"/>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741">
                <a:lnSpc>
                  <a:spcPct val="90000"/>
                </a:lnSpc>
                <a:defRPr/>
              </a:pPr>
              <a:r>
                <a:rPr lang="en-US" sz="1765"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663" y="1517292"/>
            <a:ext cx="2114661" cy="1828662"/>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741">
                <a:lnSpc>
                  <a:spcPct val="90000"/>
                </a:lnSpc>
                <a:defRPr/>
              </a:pPr>
              <a:r>
                <a:rPr lang="en-US" sz="1765"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4123" y="6034259"/>
            <a:ext cx="2101809" cy="1820754"/>
          </a:xfrm>
          <a:prstGeom prst="rect">
            <a:avLst/>
          </a:prstGeom>
        </p:spPr>
      </p:pic>
      <p:sp>
        <p:nvSpPr>
          <p:cNvPr id="32" name="TextBox 31"/>
          <p:cNvSpPr txBox="1"/>
          <p:nvPr/>
        </p:nvSpPr>
        <p:spPr>
          <a:xfrm>
            <a:off x="6742887" y="2264165"/>
            <a:ext cx="5190114" cy="2163378"/>
          </a:xfrm>
          <a:prstGeom prst="rect">
            <a:avLst/>
          </a:prstGeom>
          <a:noFill/>
        </p:spPr>
        <p:txBody>
          <a:bodyPr wrap="square" lIns="179285" tIns="143428" rIns="179285" bIns="143428" rtlCol="0">
            <a:spAutoFit/>
          </a:bodyPr>
          <a:lstStyle/>
          <a:p>
            <a:pPr defTabSz="914004" eaLnBrk="0" fontAlgn="base" hangingPunct="0">
              <a:lnSpc>
                <a:spcPct val="90000"/>
              </a:lnSpc>
              <a:spcBef>
                <a:spcPct val="0"/>
              </a:spcBef>
              <a:spcAft>
                <a:spcPts val="588"/>
              </a:spcAft>
              <a:defRPr/>
            </a:pPr>
            <a:r>
              <a:rPr lang="en-US" sz="13528" dirty="0">
                <a:latin typeface="Segoe UI Light"/>
                <a:ea typeface="MS PGothic" panose="020B0600070205080204" pitchFamily="34" charset="-128"/>
              </a:rPr>
              <a:t>Azure</a:t>
            </a:r>
          </a:p>
        </p:txBody>
      </p:sp>
    </p:spTree>
    <p:extLst>
      <p:ext uri="{BB962C8B-B14F-4D97-AF65-F5344CB8AC3E}">
        <p14:creationId xmlns:p14="http://schemas.microsoft.com/office/powerpoint/2010/main" val="525958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6598" dirty="0">
                <a:solidFill>
                  <a:srgbClr val="FFFFFF"/>
                </a:solidFill>
              </a:rPr>
              <a:t>Microsoft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8" y="1636150"/>
            <a:ext cx="4774090" cy="3884508"/>
          </a:xfrm>
          <a:prstGeom prst="rect">
            <a:avLst/>
          </a:prstGeom>
        </p:spPr>
      </p:pic>
      <p:sp>
        <p:nvSpPr>
          <p:cNvPr id="4" name="Text Placeholder 2"/>
          <p:cNvSpPr txBox="1">
            <a:spLocks/>
          </p:cNvSpPr>
          <p:nvPr/>
        </p:nvSpPr>
        <p:spPr>
          <a:xfrm>
            <a:off x="5573086" y="2532575"/>
            <a:ext cx="6207113" cy="2763977"/>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37" dirty="0">
                <a:solidFill>
                  <a:schemeClr val="bg1">
                    <a:lumMod val="95000"/>
                  </a:schemeClr>
                </a:solidFill>
              </a:rPr>
              <a:t>Comprehensive set of services that enable you to quickly </a:t>
            </a:r>
            <a:r>
              <a:rPr lang="en-US" b="1" dirty="0">
                <a:solidFill>
                  <a:srgbClr val="FFC000"/>
                </a:solidFill>
              </a:rPr>
              <a:t>build</a:t>
            </a:r>
            <a:r>
              <a:rPr lang="en-US" sz="3137" dirty="0">
                <a:solidFill>
                  <a:schemeClr val="bg1">
                    <a:lumMod val="95000"/>
                  </a:schemeClr>
                </a:solidFill>
              </a:rPr>
              <a:t>, </a:t>
            </a:r>
            <a:r>
              <a:rPr lang="en-US" b="1" dirty="0">
                <a:solidFill>
                  <a:srgbClr val="FFC000"/>
                </a:solidFill>
              </a:rPr>
              <a:t>deploy</a:t>
            </a:r>
            <a:r>
              <a:rPr lang="en-US" sz="3137" dirty="0">
                <a:solidFill>
                  <a:schemeClr val="bg1">
                    <a:lumMod val="95000"/>
                  </a:schemeClr>
                </a:solidFill>
              </a:rPr>
              <a:t> and </a:t>
            </a:r>
            <a:r>
              <a:rPr lang="en-US" b="1" dirty="0">
                <a:solidFill>
                  <a:srgbClr val="FFC000"/>
                </a:solidFill>
              </a:rPr>
              <a:t>manage</a:t>
            </a:r>
            <a:r>
              <a:rPr lang="en-US" sz="3137" dirty="0">
                <a:solidFill>
                  <a:schemeClr val="bg1">
                    <a:lumMod val="95000"/>
                  </a:schemeClr>
                </a:solidFill>
              </a:rPr>
              <a:t> applications across a global network of Microsoft-managed datacenters.</a:t>
            </a:r>
          </a:p>
        </p:txBody>
      </p:sp>
    </p:spTree>
    <p:extLst>
      <p:ext uri="{BB962C8B-B14F-4D97-AF65-F5344CB8AC3E}">
        <p14:creationId xmlns:p14="http://schemas.microsoft.com/office/powerpoint/2010/main" val="31890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GB" sz="6598" dirty="0">
                <a:solidFill>
                  <a:srgbClr val="FFFFFF"/>
                </a:solidFill>
              </a:rPr>
              <a:t>Microsoft Azure</a:t>
            </a:r>
            <a:endParaRPr sz="6598" dirty="0">
              <a:solidFill>
                <a:srgbClr val="FFFFFF"/>
              </a:solidFill>
            </a:endParaRPr>
          </a:p>
        </p:txBody>
      </p:sp>
      <p:sp>
        <p:nvSpPr>
          <p:cNvPr id="6" name="Rectangle 5"/>
          <p:cNvSpPr/>
          <p:nvPr/>
        </p:nvSpPr>
        <p:spPr bwMode="auto">
          <a:xfrm>
            <a:off x="1195604" y="2174018"/>
            <a:ext cx="3252753" cy="3012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flexible</a:t>
            </a:r>
          </a:p>
        </p:txBody>
      </p:sp>
      <p:sp>
        <p:nvSpPr>
          <p:cNvPr id="7" name="Rectangle 6"/>
          <p:cNvSpPr/>
          <p:nvPr/>
        </p:nvSpPr>
        <p:spPr bwMode="auto">
          <a:xfrm>
            <a:off x="4661736" y="2174018"/>
            <a:ext cx="3252753" cy="301226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open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685" y="2343791"/>
            <a:ext cx="1832264" cy="2146367"/>
          </a:xfrm>
          <a:prstGeom prst="rect">
            <a:avLst/>
          </a:prstGeom>
        </p:spPr>
      </p:pic>
      <p:sp>
        <p:nvSpPr>
          <p:cNvPr id="9" name="Rectangle 8"/>
          <p:cNvSpPr/>
          <p:nvPr/>
        </p:nvSpPr>
        <p:spPr bwMode="auto">
          <a:xfrm>
            <a:off x="8133826" y="2174018"/>
            <a:ext cx="3252753" cy="3012263"/>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solid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887" y="2503305"/>
            <a:ext cx="1682990" cy="19715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932" y="2637358"/>
            <a:ext cx="1581659" cy="1852800"/>
          </a:xfrm>
          <a:prstGeom prst="rect">
            <a:avLst/>
          </a:prstGeom>
        </p:spPr>
      </p:pic>
    </p:spTree>
    <p:extLst>
      <p:ext uri="{BB962C8B-B14F-4D97-AF65-F5344CB8AC3E}">
        <p14:creationId xmlns:p14="http://schemas.microsoft.com/office/powerpoint/2010/main" val="8010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in Microsoft Azure</a:t>
            </a:r>
          </a:p>
        </p:txBody>
      </p:sp>
      <p:sp>
        <p:nvSpPr>
          <p:cNvPr id="3" name="Content Placeholder 2"/>
          <p:cNvSpPr>
            <a:spLocks noGrp="1"/>
          </p:cNvSpPr>
          <p:nvPr>
            <p:ph sz="quarter" idx="4294967295"/>
          </p:nvPr>
        </p:nvSpPr>
        <p:spPr>
          <a:xfrm>
            <a:off x="269239" y="1191052"/>
            <a:ext cx="11922761" cy="4332790"/>
          </a:xfrm>
          <a:prstGeom prst="rect">
            <a:avLst/>
          </a:prstGeom>
          <a:ln>
            <a:noFill/>
          </a:ln>
        </p:spPr>
        <p:txBody>
          <a:bodyPr/>
          <a:lstStyle/>
          <a:p>
            <a:r>
              <a:rPr lang="en-US" sz="3137" dirty="0">
                <a:solidFill>
                  <a:srgbClr val="FFC000"/>
                </a:solidFill>
              </a:rPr>
              <a:t>Scale up </a:t>
            </a:r>
            <a:r>
              <a:rPr lang="en-US" sz="3137" dirty="0"/>
              <a:t>by choosing different VM sizes</a:t>
            </a:r>
          </a:p>
          <a:p>
            <a:r>
              <a:rPr lang="en-US" sz="3137" dirty="0">
                <a:solidFill>
                  <a:srgbClr val="FFC000"/>
                </a:solidFill>
              </a:rPr>
              <a:t>Scale out </a:t>
            </a:r>
            <a:r>
              <a:rPr lang="en-US" sz="3137" dirty="0"/>
              <a:t>by adding more instances</a:t>
            </a:r>
          </a:p>
          <a:p>
            <a:r>
              <a:rPr lang="en-US" sz="3137" dirty="0">
                <a:solidFill>
                  <a:srgbClr val="FFC000"/>
                </a:solidFill>
              </a:rPr>
              <a:t>Auto-scale</a:t>
            </a:r>
            <a:r>
              <a:rPr lang="en-US" sz="3137" dirty="0">
                <a:solidFill>
                  <a:schemeClr val="tx1"/>
                </a:solidFill>
              </a:rPr>
              <a:t> </a:t>
            </a:r>
            <a:r>
              <a:rPr lang="en-US" sz="3137" dirty="0"/>
              <a:t>with </a:t>
            </a:r>
            <a:r>
              <a:rPr lang="en-US" sz="3137" dirty="0" err="1"/>
              <a:t>Autoscaling</a:t>
            </a:r>
            <a:r>
              <a:rPr lang="en-US" sz="3137" dirty="0"/>
              <a:t> Application Block</a:t>
            </a:r>
          </a:p>
        </p:txBody>
      </p:sp>
    </p:spTree>
    <p:extLst>
      <p:ext uri="{BB962C8B-B14F-4D97-AF65-F5344CB8AC3E}">
        <p14:creationId xmlns:p14="http://schemas.microsoft.com/office/powerpoint/2010/main" val="975835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DEDEDE"/>
        </a:solidFill>
        <a:effectLst/>
      </p:bgPr>
    </p:bg>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3"/>
          <a:srcRect t="2512"/>
          <a:stretch/>
        </p:blipFill>
        <p:spPr>
          <a:xfrm>
            <a:off x="0" y="630194"/>
            <a:ext cx="12192000" cy="5727633"/>
          </a:xfrm>
          <a:prstGeom prst="rect">
            <a:avLst/>
          </a:prstGeom>
        </p:spPr>
      </p:pic>
      <p:sp>
        <p:nvSpPr>
          <p:cNvPr id="5" name="TextBox 26"/>
          <p:cNvSpPr txBox="1"/>
          <p:nvPr/>
        </p:nvSpPr>
        <p:spPr>
          <a:xfrm>
            <a:off x="215884" y="6123562"/>
            <a:ext cx="11562524" cy="468532"/>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1358" tIns="45681" rIns="91358" bIns="45681" rtlCol="0">
            <a:spAutoFit/>
          </a:bodyPr>
          <a:lstStyle/>
          <a:p>
            <a:pPr defTabSz="1217858">
              <a:defRPr/>
            </a:pPr>
            <a:r>
              <a:rPr lang="en-US" sz="2398" kern="0" spc="-100" dirty="0">
                <a:solidFill>
                  <a:schemeClr val="tx1">
                    <a:lumMod val="65000"/>
                    <a:lumOff val="35000"/>
                  </a:schemeClr>
                </a:solidFill>
                <a:latin typeface="Segoe UI Light"/>
              </a:rPr>
              <a:t>34 Regions Worldwide, 30 online… More than AWS and Google combined</a:t>
            </a:r>
          </a:p>
        </p:txBody>
      </p:sp>
    </p:spTree>
    <p:extLst>
      <p:ext uri="{BB962C8B-B14F-4D97-AF65-F5344CB8AC3E}">
        <p14:creationId xmlns:p14="http://schemas.microsoft.com/office/powerpoint/2010/main" val="1854610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bwMode="auto">
          <a:xfrm>
            <a:off x="6244976"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You are in control </a:t>
            </a:r>
            <a:br>
              <a:rPr lang="en-US" sz="2000" kern="0" dirty="0">
                <a:gradFill>
                  <a:gsLst>
                    <a:gs pos="1250">
                      <a:srgbClr val="FFFFFF"/>
                    </a:gs>
                    <a:gs pos="100000">
                      <a:srgbClr val="FFFFFF"/>
                    </a:gs>
                  </a:gsLst>
                  <a:lin ang="5400000" scaled="0"/>
                </a:gradFill>
                <a:latin typeface="Segoe UI" panose="020B0502040204020203" pitchFamily="34" charset="0"/>
              </a:rPr>
            </a:br>
            <a:r>
              <a:rPr lang="en-US" sz="2000" kern="0" dirty="0">
                <a:gradFill>
                  <a:gsLst>
                    <a:gs pos="1250">
                      <a:srgbClr val="FFFFFF"/>
                    </a:gs>
                    <a:gs pos="100000">
                      <a:srgbClr val="FFFFFF"/>
                    </a:gs>
                  </a:gsLst>
                  <a:lin ang="5400000" scaled="0"/>
                </a:gradFill>
                <a:latin typeface="Segoe UI" panose="020B0502040204020203" pitchFamily="34" charset="0"/>
              </a:rPr>
              <a:t>of your data</a:t>
            </a:r>
          </a:p>
        </p:txBody>
      </p:sp>
      <p:sp>
        <p:nvSpPr>
          <p:cNvPr id="30" name="Rectangle 29"/>
          <p:cNvSpPr/>
          <p:nvPr/>
        </p:nvSpPr>
        <p:spPr bwMode="auto">
          <a:xfrm>
            <a:off x="9209531"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Stringent Privacy Standards</a:t>
            </a:r>
          </a:p>
        </p:txBody>
      </p:sp>
      <p:sp>
        <p:nvSpPr>
          <p:cNvPr id="29" name="Rectangle 28"/>
          <p:cNvSpPr/>
          <p:nvPr/>
        </p:nvSpPr>
        <p:spPr bwMode="auto">
          <a:xfrm>
            <a:off x="3280421"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Government &amp; Legal Data Access</a:t>
            </a:r>
          </a:p>
        </p:txBody>
      </p:sp>
      <p:sp>
        <p:nvSpPr>
          <p:cNvPr id="26" name="Rectangle 25"/>
          <p:cNvSpPr/>
          <p:nvPr/>
        </p:nvSpPr>
        <p:spPr bwMode="auto">
          <a:xfrm>
            <a:off x="315867" y="1326445"/>
            <a:ext cx="2742811" cy="2720823"/>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You own your </a:t>
            </a:r>
            <a:br>
              <a:rPr lang="en-US" sz="2000" kern="0" dirty="0">
                <a:gradFill>
                  <a:gsLst>
                    <a:gs pos="1250">
                      <a:srgbClr val="FFFFFF"/>
                    </a:gs>
                    <a:gs pos="100000">
                      <a:srgbClr val="FFFFFF"/>
                    </a:gs>
                  </a:gsLst>
                  <a:lin ang="5400000" scaled="0"/>
                </a:gradFill>
                <a:latin typeface="Segoe UI" panose="020B0502040204020203" pitchFamily="34" charset="0"/>
              </a:rPr>
            </a:br>
            <a:r>
              <a:rPr lang="en-US" sz="2000" kern="0" dirty="0">
                <a:gradFill>
                  <a:gsLst>
                    <a:gs pos="1250">
                      <a:srgbClr val="FFFFFF"/>
                    </a:gs>
                    <a:gs pos="100000">
                      <a:srgbClr val="FFFFFF"/>
                    </a:gs>
                  </a:gsLst>
                  <a:lin ang="5400000" scaled="0"/>
                </a:gradFill>
                <a:latin typeface="Segoe UI" panose="020B0502040204020203" pitchFamily="34" charset="0"/>
              </a:rPr>
              <a:t>own data</a:t>
            </a:r>
          </a:p>
        </p:txBody>
      </p:sp>
      <p:sp>
        <p:nvSpPr>
          <p:cNvPr id="16" name="Rectangle 15"/>
          <p:cNvSpPr/>
          <p:nvPr/>
        </p:nvSpPr>
        <p:spPr bwMode="auto">
          <a:xfrm>
            <a:off x="295396" y="4895194"/>
            <a:ext cx="11656947" cy="639989"/>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07" tIns="89630" rIns="89630" bIns="89630" numCol="1" spcCol="0" rtlCol="0" fromWordArt="0" anchor="t" anchorCtr="0" forceAA="0" compatLnSpc="1">
            <a:prstTxWarp prst="textNoShape">
              <a:avLst/>
            </a:prstTxWarp>
            <a:noAutofit/>
          </a:bodyPr>
          <a:lstStyle/>
          <a:p>
            <a:pPr defTabSz="914225">
              <a:lnSpc>
                <a:spcPct val="90000"/>
              </a:lnSpc>
              <a:spcBef>
                <a:spcPts val="588"/>
              </a:spcBef>
            </a:pPr>
            <a:r>
              <a:rPr lang="en-US" sz="1765" kern="0" dirty="0">
                <a:solidFill>
                  <a:srgbClr val="FFFFFF"/>
                </a:solidFill>
                <a:latin typeface="Segoe UI" panose="020B0502040204020203" pitchFamily="34" charset="0"/>
              </a:rPr>
              <a:t>ISO 27001 Cloud Security Alliance (STAR)</a:t>
            </a:r>
          </a:p>
          <a:p>
            <a:pPr defTabSz="914225">
              <a:lnSpc>
                <a:spcPct val="90000"/>
              </a:lnSpc>
              <a:spcBef>
                <a:spcPts val="588"/>
              </a:spcBef>
            </a:pPr>
            <a:r>
              <a:rPr lang="en-US" sz="1175" kern="0" dirty="0">
                <a:solidFill>
                  <a:srgbClr val="FFFFFF"/>
                </a:solidFill>
                <a:latin typeface="Segoe UI" panose="020B0502040204020203" pitchFamily="34" charset="0"/>
              </a:rPr>
              <a:t>Microsoft Azure Compliances</a:t>
            </a:r>
          </a:p>
        </p:txBody>
      </p:sp>
      <p:sp>
        <p:nvSpPr>
          <p:cNvPr id="17" name="Rectangle 16"/>
          <p:cNvSpPr/>
          <p:nvPr/>
        </p:nvSpPr>
        <p:spPr bwMode="auto">
          <a:xfrm>
            <a:off x="295396" y="5628157"/>
            <a:ext cx="11656947" cy="63998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07" tIns="89630" rIns="89630" bIns="89630" numCol="1" spcCol="0" rtlCol="0" fromWordArt="0" anchor="t" anchorCtr="0" forceAA="0" compatLnSpc="1">
            <a:prstTxWarp prst="textNoShape">
              <a:avLst/>
            </a:prstTxWarp>
            <a:noAutofit/>
          </a:bodyPr>
          <a:lstStyle/>
          <a:p>
            <a:pPr defTabSz="914192">
              <a:spcBef>
                <a:spcPts val="588"/>
              </a:spcBef>
              <a:defRPr/>
            </a:pPr>
            <a:r>
              <a:rPr lang="en-US" sz="1765" kern="0" dirty="0">
                <a:solidFill>
                  <a:srgbClr val="FFFFFF"/>
                </a:solidFill>
                <a:latin typeface="Segoe UI" panose="020B0502040204020203" pitchFamily="34" charset="0"/>
              </a:rPr>
              <a:t>Regulatory compliance</a:t>
            </a:r>
          </a:p>
        </p:txBody>
      </p:sp>
      <p:sp>
        <p:nvSpPr>
          <p:cNvPr id="18" name="Rectangle 17"/>
          <p:cNvSpPr/>
          <p:nvPr/>
        </p:nvSpPr>
        <p:spPr bwMode="auto">
          <a:xfrm>
            <a:off x="295396" y="4162230"/>
            <a:ext cx="11656947" cy="6399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353"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Security &amp; Compliance</a:t>
            </a:r>
          </a:p>
        </p:txBody>
      </p:sp>
      <p:sp>
        <p:nvSpPr>
          <p:cNvPr id="2" name="Title 1"/>
          <p:cNvSpPr>
            <a:spLocks noGrp="1"/>
          </p:cNvSpPr>
          <p:nvPr>
            <p:ph type="title"/>
          </p:nvPr>
        </p:nvSpPr>
        <p:spPr/>
        <p:txBody>
          <a:bodyPr/>
          <a:lstStyle/>
          <a:p>
            <a:r>
              <a:rPr lang="en-US" dirty="0"/>
              <a:t>Microsoft respects and complements partner IP</a:t>
            </a:r>
          </a:p>
        </p:txBody>
      </p:sp>
      <p:sp>
        <p:nvSpPr>
          <p:cNvPr id="25" name="Freeform 24"/>
          <p:cNvSpPr>
            <a:spLocks noChangeAspect="1"/>
          </p:cNvSpPr>
          <p:nvPr/>
        </p:nvSpPr>
        <p:spPr bwMode="black">
          <a:xfrm>
            <a:off x="10115980" y="1910624"/>
            <a:ext cx="928308" cy="105409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26"/>
          <p:cNvSpPr>
            <a:spLocks noChangeAspect="1"/>
          </p:cNvSpPr>
          <p:nvPr/>
        </p:nvSpPr>
        <p:spPr bwMode="black">
          <a:xfrm>
            <a:off x="7304924" y="1910624"/>
            <a:ext cx="635657" cy="110769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p>
            <a:pPr defTabSz="914225"/>
            <a:endParaRPr lang="en-US" kern="0" dirty="0">
              <a:solidFill>
                <a:sysClr val="windowText" lastClr="000000"/>
              </a:solidFill>
              <a:latin typeface="Segoe UI"/>
            </a:endParaRPr>
          </a:p>
        </p:txBody>
      </p:sp>
      <p:sp>
        <p:nvSpPr>
          <p:cNvPr id="28" name="Freeform 144"/>
          <p:cNvSpPr>
            <a:spLocks noChangeAspect="1" noEditPoints="1"/>
          </p:cNvSpPr>
          <p:nvPr/>
        </p:nvSpPr>
        <p:spPr bwMode="black">
          <a:xfrm>
            <a:off x="806570" y="1910624"/>
            <a:ext cx="618106" cy="1160693"/>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chemeClr val="bg1"/>
          </a:solidFill>
          <a:ln>
            <a:noFill/>
          </a:ln>
          <a:extLst/>
        </p:spPr>
        <p:txBody>
          <a:bodyPr vert="horz" wrap="square" lIns="93265" tIns="46632" rIns="93265" bIns="46632" numCol="1" anchor="t" anchorCtr="0" compatLnSpc="1">
            <a:prstTxWarp prst="textNoShape">
              <a:avLst/>
            </a:prstTxWarp>
          </a:bodyPr>
          <a:lstStyle/>
          <a:p>
            <a:pPr defTabSz="914225"/>
            <a:endParaRPr lang="en-US" kern="0" dirty="0">
              <a:solidFill>
                <a:srgbClr val="000000"/>
              </a:solidFill>
              <a:latin typeface="Segoe UI"/>
            </a:endParaRPr>
          </a:p>
        </p:txBody>
      </p:sp>
      <p:sp>
        <p:nvSpPr>
          <p:cNvPr id="33" name="Freeform 21"/>
          <p:cNvSpPr>
            <a:spLocks noChangeAspect="1" noEditPoints="1"/>
          </p:cNvSpPr>
          <p:nvPr/>
        </p:nvSpPr>
        <p:spPr bwMode="black">
          <a:xfrm>
            <a:off x="1697645" y="1665552"/>
            <a:ext cx="786977" cy="49014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latin typeface="Segoe UI"/>
            </a:endParaRPr>
          </a:p>
        </p:txBody>
      </p:sp>
      <p:cxnSp>
        <p:nvCxnSpPr>
          <p:cNvPr id="5" name="Straight Connector 4"/>
          <p:cNvCxnSpPr>
            <a:stCxn id="33" idx="12"/>
            <a:endCxn id="28" idx="24"/>
          </p:cNvCxnSpPr>
          <p:nvPr/>
        </p:nvCxnSpPr>
        <p:spPr>
          <a:xfrm flipH="1">
            <a:off x="1424675" y="2107438"/>
            <a:ext cx="320595" cy="286808"/>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Freeform 37"/>
          <p:cNvSpPr>
            <a:spLocks noChangeAspect="1" noEditPoints="1"/>
          </p:cNvSpPr>
          <p:nvPr/>
        </p:nvSpPr>
        <p:spPr bwMode="black">
          <a:xfrm flipH="1">
            <a:off x="4158611" y="2107437"/>
            <a:ext cx="986433" cy="715402"/>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latin typeface="Segoe UI"/>
            </a:endParaRPr>
          </a:p>
        </p:txBody>
      </p:sp>
    </p:spTree>
    <p:extLst>
      <p:ext uri="{BB962C8B-B14F-4D97-AF65-F5344CB8AC3E}">
        <p14:creationId xmlns:p14="http://schemas.microsoft.com/office/powerpoint/2010/main" val="5394955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Group 43"/>
          <p:cNvGrpSpPr/>
          <p:nvPr/>
        </p:nvGrpSpPr>
        <p:grpSpPr>
          <a:xfrm>
            <a:off x="1653632" y="1256356"/>
            <a:ext cx="1066017" cy="934189"/>
            <a:chOff x="1578955" y="1255427"/>
            <a:chExt cx="1066470" cy="934586"/>
          </a:xfrm>
        </p:grpSpPr>
        <p:pic>
          <p:nvPicPr>
            <p:cNvPr id="4" name="Picture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802220" y="1255427"/>
              <a:ext cx="589788" cy="584524"/>
            </a:xfrm>
            <a:prstGeom prst="rect">
              <a:avLst/>
            </a:prstGeom>
          </p:spPr>
        </p:pic>
        <p:sp>
          <p:nvSpPr>
            <p:cNvPr id="5" name="Rectangle 4"/>
            <p:cNvSpPr/>
            <p:nvPr/>
          </p:nvSpPr>
          <p:spPr>
            <a:xfrm>
              <a:off x="1578955" y="1928494"/>
              <a:ext cx="1066470"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ISO/IEC 27001</a:t>
              </a:r>
            </a:p>
          </p:txBody>
        </p:sp>
      </p:grpSp>
      <p:grpSp>
        <p:nvGrpSpPr>
          <p:cNvPr id="15" name="Group 14"/>
          <p:cNvGrpSpPr/>
          <p:nvPr/>
        </p:nvGrpSpPr>
        <p:grpSpPr>
          <a:xfrm>
            <a:off x="3296246" y="1251081"/>
            <a:ext cx="1148959" cy="1143362"/>
            <a:chOff x="3303088" y="1250153"/>
            <a:chExt cx="1149448" cy="1143848"/>
          </a:xfrm>
        </p:grpSpPr>
        <p:pic>
          <p:nvPicPr>
            <p:cNvPr id="7"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03088" y="1250153"/>
              <a:ext cx="1149448" cy="1143848"/>
            </a:xfrm>
            <a:prstGeom prst="rect">
              <a:avLst/>
            </a:prstGeom>
          </p:spPr>
        </p:pic>
        <p:sp>
          <p:nvSpPr>
            <p:cNvPr id="8" name="Rectangle 7"/>
            <p:cNvSpPr/>
            <p:nvPr/>
          </p:nvSpPr>
          <p:spPr>
            <a:xfrm>
              <a:off x="3594682" y="1928493"/>
              <a:ext cx="56626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SOC 1</a:t>
              </a:r>
            </a:p>
          </p:txBody>
        </p:sp>
      </p:grpSp>
      <p:grpSp>
        <p:nvGrpSpPr>
          <p:cNvPr id="14" name="Group 13"/>
          <p:cNvGrpSpPr/>
          <p:nvPr/>
        </p:nvGrpSpPr>
        <p:grpSpPr>
          <a:xfrm>
            <a:off x="5102100" y="1251728"/>
            <a:ext cx="1148959" cy="1143362"/>
            <a:chOff x="5195591" y="1250800"/>
            <a:chExt cx="1149448" cy="1143848"/>
          </a:xfrm>
        </p:grpSpPr>
        <p:pic>
          <p:nvPicPr>
            <p:cNvPr id="9"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195591" y="1250800"/>
              <a:ext cx="1149448" cy="1143848"/>
            </a:xfrm>
            <a:prstGeom prst="rect">
              <a:avLst/>
            </a:prstGeom>
          </p:spPr>
        </p:pic>
        <p:sp>
          <p:nvSpPr>
            <p:cNvPr id="10" name="Rectangle 9"/>
            <p:cNvSpPr/>
            <p:nvPr/>
          </p:nvSpPr>
          <p:spPr>
            <a:xfrm>
              <a:off x="5487185" y="1928492"/>
              <a:ext cx="56626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SOC 2</a:t>
              </a:r>
            </a:p>
          </p:txBody>
        </p:sp>
      </p:grpSp>
      <p:grpSp>
        <p:nvGrpSpPr>
          <p:cNvPr id="16" name="Group 15"/>
          <p:cNvGrpSpPr/>
          <p:nvPr/>
        </p:nvGrpSpPr>
        <p:grpSpPr>
          <a:xfrm>
            <a:off x="6769774" y="1186359"/>
            <a:ext cx="1575222" cy="1004184"/>
            <a:chOff x="6702983" y="1185398"/>
            <a:chExt cx="1575892" cy="1004612"/>
          </a:xfrm>
        </p:grpSpPr>
        <p:sp>
          <p:nvSpPr>
            <p:cNvPr id="6" name="Rectangle 5"/>
            <p:cNvSpPr/>
            <p:nvPr/>
          </p:nvSpPr>
          <p:spPr>
            <a:xfrm>
              <a:off x="6763704" y="1928491"/>
              <a:ext cx="145445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PCI DSS L1 version 3</a:t>
              </a:r>
            </a:p>
          </p:txBody>
        </p:sp>
        <p:pic>
          <p:nvPicPr>
            <p:cNvPr id="11" name="Picture 1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02983" y="1185398"/>
              <a:ext cx="1575892" cy="824716"/>
            </a:xfrm>
            <a:prstGeom prst="rect">
              <a:avLst/>
            </a:prstGeom>
          </p:spPr>
        </p:pic>
      </p:grpSp>
      <p:grpSp>
        <p:nvGrpSpPr>
          <p:cNvPr id="17" name="Group 16"/>
          <p:cNvGrpSpPr/>
          <p:nvPr/>
        </p:nvGrpSpPr>
        <p:grpSpPr>
          <a:xfrm>
            <a:off x="8683511" y="1216461"/>
            <a:ext cx="1635962" cy="1143183"/>
            <a:chOff x="8824013" y="1215514"/>
            <a:chExt cx="1636659" cy="1143669"/>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4013" y="1215514"/>
              <a:ext cx="1488752" cy="611451"/>
            </a:xfrm>
            <a:prstGeom prst="rect">
              <a:avLst/>
            </a:prstGeom>
          </p:spPr>
        </p:pic>
        <p:sp>
          <p:nvSpPr>
            <p:cNvPr id="13" name="Rectangle 12"/>
            <p:cNvSpPr/>
            <p:nvPr/>
          </p:nvSpPr>
          <p:spPr>
            <a:xfrm>
              <a:off x="8852309" y="1928491"/>
              <a:ext cx="1608363"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Cloud Security Alliance</a:t>
              </a:r>
            </a:p>
            <a:p>
              <a:pPr algn="ctr" defTabSz="609083" fontAlgn="ctr"/>
              <a:r>
                <a:rPr lang="en-US" sz="1076" kern="0" dirty="0">
                  <a:solidFill>
                    <a:srgbClr val="000000"/>
                  </a:solidFill>
                  <a:latin typeface="Segoe UI"/>
                  <a:ea typeface="ＭＳ Ｐゴシック" charset="0"/>
                </a:rPr>
                <a:t>Cloud Security Matrix</a:t>
              </a:r>
            </a:p>
          </p:txBody>
        </p:sp>
      </p:grpSp>
      <p:grpSp>
        <p:nvGrpSpPr>
          <p:cNvPr id="40" name="Group 39"/>
          <p:cNvGrpSpPr/>
          <p:nvPr/>
        </p:nvGrpSpPr>
        <p:grpSpPr>
          <a:xfrm>
            <a:off x="3201822" y="2580683"/>
            <a:ext cx="1337807" cy="1161501"/>
            <a:chOff x="3208626" y="2513408"/>
            <a:chExt cx="1338376" cy="1161995"/>
          </a:xfrm>
        </p:grpSpPr>
        <p:pic>
          <p:nvPicPr>
            <p:cNvPr id="26" name="Picture 28"/>
            <p:cNvPicPr>
              <a:picLocks noChangeAspect="1"/>
            </p:cNvPicPr>
            <p:nvPr/>
          </p:nvPicPr>
          <p:blipFill rotWithShape="1">
            <a:blip r:embed="rId7" cstate="screen">
              <a:extLst>
                <a:ext uri="{28A0092B-C50C-407E-A947-70E740481C1C}">
                  <a14:useLocalDpi xmlns:a14="http://schemas.microsoft.com/office/drawing/2010/main" val="0"/>
                </a:ext>
              </a:extLst>
            </a:blip>
            <a:srcRect b="43417"/>
            <a:stretch/>
          </p:blipFill>
          <p:spPr>
            <a:xfrm>
              <a:off x="3208626" y="2513408"/>
              <a:ext cx="1338376" cy="753605"/>
            </a:xfrm>
            <a:prstGeom prst="rect">
              <a:avLst/>
            </a:prstGeom>
          </p:spPr>
        </p:pic>
        <p:sp>
          <p:nvSpPr>
            <p:cNvPr id="27" name="Rectangle 26"/>
            <p:cNvSpPr/>
            <p:nvPr/>
          </p:nvSpPr>
          <p:spPr>
            <a:xfrm>
              <a:off x="3385605" y="3244711"/>
              <a:ext cx="939814" cy="430692"/>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HIPAA</a:t>
              </a:r>
            </a:p>
            <a:p>
              <a:pPr algn="ctr" defTabSz="609083"/>
              <a:r>
                <a:rPr lang="en-US" sz="1076" kern="0" dirty="0">
                  <a:solidFill>
                    <a:srgbClr val="000000"/>
                  </a:solidFill>
                  <a:latin typeface="Segoe UI"/>
                  <a:ea typeface="ＭＳ Ｐゴシック" charset="0"/>
                </a:rPr>
                <a:t>(Healthcare)</a:t>
              </a:r>
            </a:p>
          </p:txBody>
        </p:sp>
      </p:grpSp>
      <p:grpSp>
        <p:nvGrpSpPr>
          <p:cNvPr id="39" name="Group 38"/>
          <p:cNvGrpSpPr/>
          <p:nvPr/>
        </p:nvGrpSpPr>
        <p:grpSpPr>
          <a:xfrm>
            <a:off x="1686867" y="2623358"/>
            <a:ext cx="999549" cy="949716"/>
            <a:chOff x="1591035" y="2556108"/>
            <a:chExt cx="999975" cy="950122"/>
          </a:xfrm>
        </p:grpSpPr>
        <p:pic>
          <p:nvPicPr>
            <p:cNvPr id="28" name="Pictur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591035" y="2556108"/>
              <a:ext cx="999975" cy="623601"/>
            </a:xfrm>
            <a:prstGeom prst="rect">
              <a:avLst/>
            </a:prstGeom>
          </p:spPr>
        </p:pic>
        <p:sp>
          <p:nvSpPr>
            <p:cNvPr id="29" name="Rectangle 28"/>
            <p:cNvSpPr/>
            <p:nvPr/>
          </p:nvSpPr>
          <p:spPr>
            <a:xfrm>
              <a:off x="1694864" y="3244711"/>
              <a:ext cx="792318" cy="261519"/>
            </a:xfrm>
            <a:prstGeom prst="rect">
              <a:avLst/>
            </a:prstGeom>
          </p:spPr>
          <p:txBody>
            <a:bodyPr wrap="none">
              <a:spAutoFit/>
            </a:bodyPr>
            <a:lstStyle/>
            <a:p>
              <a:pPr algn="ctr" defTabSz="609083"/>
              <a:r>
                <a:rPr lang="en-US" sz="1076" kern="0" dirty="0" err="1">
                  <a:solidFill>
                    <a:srgbClr val="000000"/>
                  </a:solidFill>
                  <a:latin typeface="Segoe UI"/>
                  <a:ea typeface="ＭＳ Ｐゴシック" charset="0"/>
                </a:rPr>
                <a:t>FedRAMP</a:t>
              </a:r>
              <a:endParaRPr lang="en-US" sz="1076" kern="0" dirty="0">
                <a:solidFill>
                  <a:srgbClr val="000000"/>
                </a:solidFill>
                <a:latin typeface="Segoe UI"/>
                <a:ea typeface="ＭＳ Ｐゴシック" charset="0"/>
              </a:endParaRPr>
            </a:p>
          </p:txBody>
        </p:sp>
      </p:grpSp>
      <p:grpSp>
        <p:nvGrpSpPr>
          <p:cNvPr id="41" name="Group 40"/>
          <p:cNvGrpSpPr/>
          <p:nvPr/>
        </p:nvGrpSpPr>
        <p:grpSpPr>
          <a:xfrm>
            <a:off x="5151365" y="2669201"/>
            <a:ext cx="1050424" cy="903873"/>
            <a:chOff x="5227581" y="2601971"/>
            <a:chExt cx="1050871" cy="904259"/>
          </a:xfrm>
        </p:grpSpPr>
        <p:pic>
          <p:nvPicPr>
            <p:cNvPr id="30" name="Picture 2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227581" y="2601971"/>
              <a:ext cx="1050871" cy="583233"/>
            </a:xfrm>
            <a:prstGeom prst="rect">
              <a:avLst/>
            </a:prstGeom>
          </p:spPr>
        </p:pic>
        <p:sp>
          <p:nvSpPr>
            <p:cNvPr id="31" name="Rectangle 30"/>
            <p:cNvSpPr/>
            <p:nvPr/>
          </p:nvSpPr>
          <p:spPr>
            <a:xfrm>
              <a:off x="5332810" y="3244711"/>
              <a:ext cx="840414"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FIPS 140-2</a:t>
              </a:r>
            </a:p>
          </p:txBody>
        </p:sp>
      </p:grpSp>
      <p:grpSp>
        <p:nvGrpSpPr>
          <p:cNvPr id="42" name="Group 41"/>
          <p:cNvGrpSpPr/>
          <p:nvPr/>
        </p:nvGrpSpPr>
        <p:grpSpPr>
          <a:xfrm>
            <a:off x="6934632" y="2717151"/>
            <a:ext cx="1245501" cy="855930"/>
            <a:chOff x="6747423" y="2649935"/>
            <a:chExt cx="1246030" cy="856295"/>
          </a:xfrm>
        </p:grpSpPr>
        <p:sp>
          <p:nvSpPr>
            <p:cNvPr id="32" name="Rectangle 31"/>
            <p:cNvSpPr/>
            <p:nvPr/>
          </p:nvSpPr>
          <p:spPr>
            <a:xfrm>
              <a:off x="6747423" y="3244711"/>
              <a:ext cx="1246030" cy="261519"/>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Life Sciences </a:t>
              </a:r>
              <a:r>
                <a:rPr lang="en-US" sz="1076" kern="0" dirty="0" err="1">
                  <a:solidFill>
                    <a:srgbClr val="000000"/>
                  </a:solidFill>
                  <a:latin typeface="Segoe UI"/>
                  <a:ea typeface="ＭＳ Ｐゴシック" charset="0"/>
                </a:rPr>
                <a:t>GxP</a:t>
              </a:r>
              <a:endParaRPr lang="en-US" sz="1076" kern="0" dirty="0">
                <a:solidFill>
                  <a:srgbClr val="000000"/>
                </a:solidFill>
                <a:latin typeface="Segoe UI"/>
                <a:ea typeface="ＭＳ Ｐゴシック" charset="0"/>
              </a:endParaRPr>
            </a:p>
          </p:txBody>
        </p:sp>
        <p:pic>
          <p:nvPicPr>
            <p:cNvPr id="33" name="Picture 32"/>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873446" y="2649935"/>
              <a:ext cx="965744" cy="389517"/>
            </a:xfrm>
            <a:prstGeom prst="rect">
              <a:avLst/>
            </a:prstGeom>
          </p:spPr>
        </p:pic>
      </p:grpSp>
      <p:grpSp>
        <p:nvGrpSpPr>
          <p:cNvPr id="43" name="Group 42"/>
          <p:cNvGrpSpPr/>
          <p:nvPr/>
        </p:nvGrpSpPr>
        <p:grpSpPr>
          <a:xfrm>
            <a:off x="8608022" y="2635763"/>
            <a:ext cx="1815232" cy="1106414"/>
            <a:chOff x="8602722" y="2568518"/>
            <a:chExt cx="1816004" cy="1106885"/>
          </a:xfrm>
        </p:grpSpPr>
        <p:sp>
          <p:nvSpPr>
            <p:cNvPr id="34" name="Rectangle 33"/>
            <p:cNvSpPr/>
            <p:nvPr/>
          </p:nvSpPr>
          <p:spPr>
            <a:xfrm>
              <a:off x="8602722" y="3244711"/>
              <a:ext cx="1816004" cy="430692"/>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Family Educational Rights &amp; Privacy Act </a:t>
              </a:r>
            </a:p>
          </p:txBody>
        </p:sp>
        <p:pic>
          <p:nvPicPr>
            <p:cNvPr id="35" name="Picture 3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9219108" y="2568518"/>
              <a:ext cx="583233" cy="583233"/>
            </a:xfrm>
            <a:prstGeom prst="rect">
              <a:avLst/>
            </a:prstGeom>
          </p:spPr>
        </p:pic>
      </p:grpSp>
      <p:grpSp>
        <p:nvGrpSpPr>
          <p:cNvPr id="76" name="Group 75"/>
          <p:cNvGrpSpPr/>
          <p:nvPr/>
        </p:nvGrpSpPr>
        <p:grpSpPr>
          <a:xfrm>
            <a:off x="1538036" y="3972314"/>
            <a:ext cx="1297200" cy="1015331"/>
            <a:chOff x="1534146" y="3972541"/>
            <a:chExt cx="1297752" cy="1015764"/>
          </a:xfrm>
        </p:grpSpPr>
        <p:pic>
          <p:nvPicPr>
            <p:cNvPr id="58" name="Picture 57"/>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534146" y="3972541"/>
              <a:ext cx="1297752" cy="527753"/>
            </a:xfrm>
            <a:prstGeom prst="rect">
              <a:avLst/>
            </a:prstGeom>
          </p:spPr>
        </p:pic>
        <p:sp>
          <p:nvSpPr>
            <p:cNvPr id="59" name="Rectangle 58"/>
            <p:cNvSpPr/>
            <p:nvPr/>
          </p:nvSpPr>
          <p:spPr>
            <a:xfrm>
              <a:off x="1588063" y="4557613"/>
              <a:ext cx="1189918"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European Union</a:t>
              </a:r>
            </a:p>
            <a:p>
              <a:pPr algn="ctr" defTabSz="609083" fontAlgn="ctr"/>
              <a:r>
                <a:rPr lang="en-US" sz="1076" kern="0" dirty="0">
                  <a:solidFill>
                    <a:srgbClr val="000000"/>
                  </a:solidFill>
                  <a:latin typeface="Segoe UI"/>
                  <a:ea typeface="ＭＳ Ｐゴシック" charset="0"/>
                </a:rPr>
                <a:t> Model Clause</a:t>
              </a:r>
            </a:p>
          </p:txBody>
        </p:sp>
      </p:grpSp>
      <p:grpSp>
        <p:nvGrpSpPr>
          <p:cNvPr id="74" name="Group 73"/>
          <p:cNvGrpSpPr/>
          <p:nvPr/>
        </p:nvGrpSpPr>
        <p:grpSpPr>
          <a:xfrm>
            <a:off x="4694160" y="3972315"/>
            <a:ext cx="1964843" cy="1184433"/>
            <a:chOff x="4875628" y="3972541"/>
            <a:chExt cx="1965679" cy="1184937"/>
          </a:xfrm>
        </p:grpSpPr>
        <p:pic>
          <p:nvPicPr>
            <p:cNvPr id="60" name="Picture 59"/>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5472131" y="3972541"/>
              <a:ext cx="772672" cy="501471"/>
            </a:xfrm>
            <a:prstGeom prst="rect">
              <a:avLst/>
            </a:prstGeom>
          </p:spPr>
        </p:pic>
        <p:sp>
          <p:nvSpPr>
            <p:cNvPr id="61" name="Rectangle 60"/>
            <p:cNvSpPr/>
            <p:nvPr/>
          </p:nvSpPr>
          <p:spPr>
            <a:xfrm>
              <a:off x="4875628" y="4557613"/>
              <a:ext cx="1965679" cy="599865"/>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China </a:t>
              </a:r>
            </a:p>
            <a:p>
              <a:pPr algn="ctr" defTabSz="609083"/>
              <a:r>
                <a:rPr lang="en-US" sz="1076" kern="0" dirty="0">
                  <a:solidFill>
                    <a:srgbClr val="000000"/>
                  </a:solidFill>
                  <a:latin typeface="Segoe UI"/>
                  <a:ea typeface="ＭＳ Ｐゴシック" charset="0"/>
                </a:rPr>
                <a:t>Multi Layer Protection Scheme</a:t>
              </a:r>
            </a:p>
          </p:txBody>
        </p:sp>
      </p:grpSp>
      <p:grpSp>
        <p:nvGrpSpPr>
          <p:cNvPr id="75" name="Group 74"/>
          <p:cNvGrpSpPr/>
          <p:nvPr/>
        </p:nvGrpSpPr>
        <p:grpSpPr>
          <a:xfrm>
            <a:off x="3248777" y="3972314"/>
            <a:ext cx="1243898" cy="1015331"/>
            <a:chOff x="3343753" y="3972541"/>
            <a:chExt cx="1244427" cy="1015764"/>
          </a:xfrm>
        </p:grpSpPr>
        <p:pic>
          <p:nvPicPr>
            <p:cNvPr id="63" name="Picture 62"/>
            <p:cNvPicPr>
              <a:picLocks noChangeAspect="1"/>
            </p:cNvPicPr>
            <p:nvPr/>
          </p:nvPicPr>
          <p:blipFill rotWithShape="1">
            <a:blip r:embed="rId14" cstate="screen">
              <a:extLst>
                <a:ext uri="{28A0092B-C50C-407E-A947-70E740481C1C}">
                  <a14:useLocalDpi xmlns:a14="http://schemas.microsoft.com/office/drawing/2010/main" val="0"/>
                </a:ext>
              </a:extLst>
            </a:blip>
            <a:srcRect/>
            <a:stretch/>
          </p:blipFill>
          <p:spPr>
            <a:xfrm>
              <a:off x="3688131" y="3972541"/>
              <a:ext cx="555671" cy="501471"/>
            </a:xfrm>
            <a:prstGeom prst="rect">
              <a:avLst/>
            </a:prstGeom>
          </p:spPr>
        </p:pic>
        <p:sp>
          <p:nvSpPr>
            <p:cNvPr id="64" name="Rectangle 63"/>
            <p:cNvSpPr/>
            <p:nvPr/>
          </p:nvSpPr>
          <p:spPr>
            <a:xfrm>
              <a:off x="3343753" y="4557613"/>
              <a:ext cx="1244427"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United Kingdom </a:t>
              </a:r>
            </a:p>
            <a:p>
              <a:pPr algn="ctr" defTabSz="609083" fontAlgn="ctr"/>
              <a:r>
                <a:rPr lang="en-US" sz="1076" kern="0" dirty="0">
                  <a:solidFill>
                    <a:srgbClr val="000000"/>
                  </a:solidFill>
                  <a:latin typeface="Segoe UI"/>
                  <a:ea typeface="ＭＳ Ｐゴシック" charset="0"/>
                </a:rPr>
                <a:t>G-Cloud</a:t>
              </a:r>
            </a:p>
          </p:txBody>
        </p:sp>
      </p:grpSp>
      <p:grpSp>
        <p:nvGrpSpPr>
          <p:cNvPr id="72" name="Group 71"/>
          <p:cNvGrpSpPr/>
          <p:nvPr/>
        </p:nvGrpSpPr>
        <p:grpSpPr>
          <a:xfrm>
            <a:off x="8749828" y="3972317"/>
            <a:ext cx="1531623" cy="1184433"/>
            <a:chOff x="8935003" y="3972541"/>
            <a:chExt cx="1532275" cy="1184937"/>
          </a:xfrm>
        </p:grpSpPr>
        <p:pic>
          <p:nvPicPr>
            <p:cNvPr id="65" name="Picture 6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35003" y="3972541"/>
              <a:ext cx="1532275" cy="501471"/>
            </a:xfrm>
            <a:prstGeom prst="rect">
              <a:avLst/>
            </a:prstGeom>
          </p:spPr>
        </p:pic>
        <p:sp>
          <p:nvSpPr>
            <p:cNvPr id="66" name="Rectangle 65"/>
            <p:cNvSpPr/>
            <p:nvPr/>
          </p:nvSpPr>
          <p:spPr>
            <a:xfrm>
              <a:off x="9082133" y="4557613"/>
              <a:ext cx="1238014" cy="599865"/>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Singapore</a:t>
              </a:r>
            </a:p>
            <a:p>
              <a:pPr algn="ctr" defTabSz="609083"/>
              <a:r>
                <a:rPr lang="en-US" sz="1076" kern="0" dirty="0">
                  <a:solidFill>
                    <a:srgbClr val="000000"/>
                  </a:solidFill>
                  <a:latin typeface="Segoe UI"/>
                  <a:ea typeface="ＭＳ Ｐゴシック" charset="0"/>
                </a:rPr>
                <a:t>Multi-Tier Cloud </a:t>
              </a:r>
            </a:p>
            <a:p>
              <a:pPr algn="ctr" defTabSz="609083"/>
              <a:r>
                <a:rPr lang="en-US" sz="1076" kern="0" dirty="0">
                  <a:solidFill>
                    <a:srgbClr val="000000"/>
                  </a:solidFill>
                  <a:latin typeface="Segoe UI"/>
                  <a:ea typeface="ＭＳ Ｐゴシック" charset="0"/>
                </a:rPr>
                <a:t>Security </a:t>
              </a:r>
            </a:p>
          </p:txBody>
        </p:sp>
      </p:grpSp>
      <p:grpSp>
        <p:nvGrpSpPr>
          <p:cNvPr id="73" name="Group 72"/>
          <p:cNvGrpSpPr/>
          <p:nvPr/>
        </p:nvGrpSpPr>
        <p:grpSpPr>
          <a:xfrm>
            <a:off x="6816803" y="3972314"/>
            <a:ext cx="1481150" cy="1015331"/>
            <a:chOff x="6932614" y="3972541"/>
            <a:chExt cx="1481781" cy="1015764"/>
          </a:xfrm>
        </p:grpSpPr>
        <p:sp>
          <p:nvSpPr>
            <p:cNvPr id="62" name="Rectangle 61"/>
            <p:cNvSpPr/>
            <p:nvPr/>
          </p:nvSpPr>
          <p:spPr>
            <a:xfrm>
              <a:off x="6932614" y="4557613"/>
              <a:ext cx="1481781" cy="430692"/>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China</a:t>
              </a:r>
            </a:p>
            <a:p>
              <a:pPr algn="ctr" defTabSz="609083"/>
              <a:r>
                <a:rPr lang="en-US" sz="1076" kern="0" dirty="0">
                  <a:solidFill>
                    <a:srgbClr val="000000"/>
                  </a:solidFill>
                  <a:latin typeface="Segoe UI"/>
                  <a:ea typeface="ＭＳ Ｐゴシック" charset="0"/>
                </a:rPr>
                <a:t>CCCPPF</a:t>
              </a:r>
            </a:p>
          </p:txBody>
        </p:sp>
        <p:pic>
          <p:nvPicPr>
            <p:cNvPr id="68" name="Picture 4" descr="image002"/>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269541" y="3972541"/>
              <a:ext cx="807927" cy="50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 name="Group 70"/>
          <p:cNvGrpSpPr/>
          <p:nvPr/>
        </p:nvGrpSpPr>
        <p:grpSpPr>
          <a:xfrm>
            <a:off x="10543775" y="3920110"/>
            <a:ext cx="1416352" cy="1236638"/>
            <a:chOff x="10734681" y="3920314"/>
            <a:chExt cx="1416955" cy="1237164"/>
          </a:xfrm>
        </p:grpSpPr>
        <p:sp>
          <p:nvSpPr>
            <p:cNvPr id="67" name="Rectangle 66"/>
            <p:cNvSpPr/>
            <p:nvPr/>
          </p:nvSpPr>
          <p:spPr>
            <a:xfrm>
              <a:off x="10734681" y="4557613"/>
              <a:ext cx="1416955" cy="599865"/>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Australian Signals </a:t>
              </a:r>
            </a:p>
            <a:p>
              <a:pPr algn="ctr" defTabSz="609083"/>
              <a:r>
                <a:rPr lang="en-US" sz="1076" kern="0" dirty="0">
                  <a:solidFill>
                    <a:srgbClr val="000000"/>
                  </a:solidFill>
                  <a:latin typeface="Segoe UI"/>
                  <a:ea typeface="ＭＳ Ｐゴシック" charset="0"/>
                </a:rPr>
                <a:t>Directorate I-RAP  Assessment</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9815" y="3920314"/>
              <a:ext cx="926687" cy="582310"/>
            </a:xfrm>
            <a:prstGeom prst="rect">
              <a:avLst/>
            </a:prstGeom>
          </p:spPr>
        </p:pic>
      </p:grpSp>
      <p:grpSp>
        <p:nvGrpSpPr>
          <p:cNvPr id="3" name="Group 2"/>
          <p:cNvGrpSpPr/>
          <p:nvPr/>
        </p:nvGrpSpPr>
        <p:grpSpPr>
          <a:xfrm>
            <a:off x="161438" y="2443613"/>
            <a:ext cx="11798696" cy="2704612"/>
            <a:chOff x="1384023" y="2491828"/>
            <a:chExt cx="11051570" cy="2759629"/>
          </a:xfrm>
        </p:grpSpPr>
        <p:cxnSp>
          <p:nvCxnSpPr>
            <p:cNvPr id="24" name="Straight Connector 23"/>
            <p:cNvCxnSpPr/>
            <p:nvPr/>
          </p:nvCxnSpPr>
          <p:spPr>
            <a:xfrm>
              <a:off x="1384023" y="2491828"/>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384023" y="3863327"/>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384023" y="5251457"/>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3170946" y="5381854"/>
            <a:ext cx="1399544" cy="1047765"/>
            <a:chOff x="3067143" y="5323775"/>
            <a:chExt cx="1400141" cy="1048211"/>
          </a:xfrm>
        </p:grpSpPr>
        <p:pic>
          <p:nvPicPr>
            <p:cNvPr id="78" name="Picture 3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3470032" y="5323775"/>
              <a:ext cx="594360" cy="588415"/>
            </a:xfrm>
            <a:prstGeom prst="rect">
              <a:avLst/>
            </a:prstGeom>
          </p:spPr>
        </p:pic>
        <p:sp>
          <p:nvSpPr>
            <p:cNvPr id="79" name="Rectangle 78"/>
            <p:cNvSpPr/>
            <p:nvPr/>
          </p:nvSpPr>
          <p:spPr>
            <a:xfrm>
              <a:off x="3067143" y="5941618"/>
              <a:ext cx="1400141" cy="430368"/>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Criminal Justice </a:t>
              </a:r>
            </a:p>
            <a:p>
              <a:pPr algn="ctr" defTabSz="609083"/>
              <a:r>
                <a:rPr lang="en-US" sz="1076" kern="0" dirty="0">
                  <a:solidFill>
                    <a:srgbClr val="000000"/>
                  </a:solidFill>
                  <a:latin typeface="Segoe UI"/>
                  <a:ea typeface="ＭＳ Ｐゴシック" charset="0"/>
                </a:rPr>
                <a:t>Information System</a:t>
              </a:r>
            </a:p>
          </p:txBody>
        </p:sp>
      </p:grpSp>
      <p:grpSp>
        <p:nvGrpSpPr>
          <p:cNvPr id="92" name="Group 91"/>
          <p:cNvGrpSpPr/>
          <p:nvPr/>
        </p:nvGrpSpPr>
        <p:grpSpPr>
          <a:xfrm>
            <a:off x="4929525" y="5381857"/>
            <a:ext cx="1494108" cy="1045437"/>
            <a:chOff x="4912344" y="5323773"/>
            <a:chExt cx="1494744" cy="1045881"/>
          </a:xfrm>
        </p:grpSpPr>
        <p:pic>
          <p:nvPicPr>
            <p:cNvPr id="80" name="Picture 79"/>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5362535" y="5323773"/>
              <a:ext cx="594360" cy="594361"/>
            </a:xfrm>
            <a:prstGeom prst="rect">
              <a:avLst/>
            </a:prstGeom>
          </p:spPr>
        </p:pic>
        <p:sp>
          <p:nvSpPr>
            <p:cNvPr id="81" name="Rectangle 80"/>
            <p:cNvSpPr/>
            <p:nvPr/>
          </p:nvSpPr>
          <p:spPr>
            <a:xfrm>
              <a:off x="4912344" y="5939286"/>
              <a:ext cx="1494744" cy="430368"/>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Defense Information </a:t>
              </a:r>
            </a:p>
            <a:p>
              <a:pPr algn="ctr" defTabSz="609083" fontAlgn="ctr"/>
              <a:r>
                <a:rPr lang="en-US" sz="1076" kern="0" dirty="0">
                  <a:solidFill>
                    <a:srgbClr val="000000"/>
                  </a:solidFill>
                  <a:latin typeface="Segoe UI"/>
                  <a:ea typeface="ＭＳ Ｐゴシック" charset="0"/>
                </a:rPr>
                <a:t>Systems Agency L2</a:t>
              </a:r>
            </a:p>
          </p:txBody>
        </p:sp>
      </p:grpSp>
      <p:grpSp>
        <p:nvGrpSpPr>
          <p:cNvPr id="90" name="Group 89"/>
          <p:cNvGrpSpPr/>
          <p:nvPr/>
        </p:nvGrpSpPr>
        <p:grpSpPr>
          <a:xfrm>
            <a:off x="1411062" y="5561933"/>
            <a:ext cx="1551150" cy="712971"/>
            <a:chOff x="1409066" y="5503929"/>
            <a:chExt cx="1551810" cy="713277"/>
          </a:xfrm>
        </p:grpSpPr>
        <p:pic>
          <p:nvPicPr>
            <p:cNvPr id="82" name="Picture 81"/>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1409066" y="5503929"/>
              <a:ext cx="1551810" cy="370739"/>
            </a:xfrm>
            <a:prstGeom prst="rect">
              <a:avLst/>
            </a:prstGeom>
          </p:spPr>
        </p:pic>
        <p:sp>
          <p:nvSpPr>
            <p:cNvPr id="83" name="Rectangle 82"/>
            <p:cNvSpPr/>
            <p:nvPr/>
          </p:nvSpPr>
          <p:spPr>
            <a:xfrm>
              <a:off x="1577497" y="5955687"/>
              <a:ext cx="1135408" cy="261519"/>
            </a:xfrm>
            <a:prstGeom prst="rect">
              <a:avLst/>
            </a:prstGeom>
          </p:spPr>
          <p:txBody>
            <a:bodyPr wrap="none">
              <a:spAutoFit/>
            </a:bodyPr>
            <a:lstStyle/>
            <a:p>
              <a:pPr defTabSz="609083" fontAlgn="b"/>
              <a:r>
                <a:rPr lang="en-US" sz="1076" kern="0" dirty="0">
                  <a:solidFill>
                    <a:srgbClr val="000000"/>
                  </a:solidFill>
                  <a:latin typeface="Segoe UI"/>
                  <a:ea typeface="ＭＳ Ｐゴシック" charset="0"/>
                </a:rPr>
                <a:t>Sarbanes Oxley</a:t>
              </a:r>
            </a:p>
          </p:txBody>
        </p:sp>
      </p:grpSp>
      <p:grpSp>
        <p:nvGrpSpPr>
          <p:cNvPr id="93" name="Group 92"/>
          <p:cNvGrpSpPr/>
          <p:nvPr/>
        </p:nvGrpSpPr>
        <p:grpSpPr>
          <a:xfrm>
            <a:off x="7260324" y="5381855"/>
            <a:ext cx="594107" cy="902153"/>
            <a:chOff x="7161819" y="5323774"/>
            <a:chExt cx="594360" cy="902538"/>
          </a:xfrm>
        </p:grpSpPr>
        <p:pic>
          <p:nvPicPr>
            <p:cNvPr id="84" name="Picture 83"/>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7161819" y="5323774"/>
              <a:ext cx="594360" cy="594360"/>
            </a:xfrm>
            <a:prstGeom prst="rect">
              <a:avLst/>
            </a:prstGeom>
          </p:spPr>
        </p:pic>
        <p:sp>
          <p:nvSpPr>
            <p:cNvPr id="85" name="Rectangle 84"/>
            <p:cNvSpPr/>
            <p:nvPr/>
          </p:nvSpPr>
          <p:spPr>
            <a:xfrm>
              <a:off x="7216144" y="5964793"/>
              <a:ext cx="471671" cy="261519"/>
            </a:xfrm>
            <a:prstGeom prst="rect">
              <a:avLst/>
            </a:prstGeom>
          </p:spPr>
          <p:txBody>
            <a:bodyPr wrap="none">
              <a:spAutoFit/>
            </a:bodyPr>
            <a:lstStyle/>
            <a:p>
              <a:pPr defTabSz="609083"/>
              <a:r>
                <a:rPr lang="en-US" sz="1076" kern="0" dirty="0">
                  <a:solidFill>
                    <a:srgbClr val="000000"/>
                  </a:solidFill>
                  <a:latin typeface="Segoe UI"/>
                  <a:ea typeface="ＭＳ Ｐゴシック" charset="0"/>
                </a:rPr>
                <a:t>ITAR</a:t>
              </a:r>
            </a:p>
          </p:txBody>
        </p:sp>
      </p:grpSp>
      <p:grpSp>
        <p:nvGrpSpPr>
          <p:cNvPr id="94" name="Group 93"/>
          <p:cNvGrpSpPr/>
          <p:nvPr/>
        </p:nvGrpSpPr>
        <p:grpSpPr>
          <a:xfrm>
            <a:off x="8763884" y="5381852"/>
            <a:ext cx="1503511" cy="1037746"/>
            <a:chOff x="8723390" y="5323773"/>
            <a:chExt cx="1504151" cy="1038187"/>
          </a:xfrm>
        </p:grpSpPr>
        <p:pic>
          <p:nvPicPr>
            <p:cNvPr id="86" name="Picture 85"/>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9178284" y="5323773"/>
              <a:ext cx="594360" cy="594361"/>
            </a:xfrm>
            <a:prstGeom prst="rect">
              <a:avLst/>
            </a:prstGeom>
          </p:spPr>
        </p:pic>
        <p:sp>
          <p:nvSpPr>
            <p:cNvPr id="87" name="Rectangle 86"/>
            <p:cNvSpPr/>
            <p:nvPr/>
          </p:nvSpPr>
          <p:spPr>
            <a:xfrm>
              <a:off x="8723390" y="5931268"/>
              <a:ext cx="1504151"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Defense Information </a:t>
              </a:r>
            </a:p>
            <a:p>
              <a:pPr algn="ctr" defTabSz="609083" fontAlgn="ctr"/>
              <a:r>
                <a:rPr lang="en-US" sz="1076" kern="0" dirty="0">
                  <a:solidFill>
                    <a:srgbClr val="000000"/>
                  </a:solidFill>
                  <a:latin typeface="Segoe UI"/>
                  <a:ea typeface="ＭＳ Ｐゴシック" charset="0"/>
                </a:rPr>
                <a:t>Systems Agency L3-5</a:t>
              </a:r>
            </a:p>
          </p:txBody>
        </p:sp>
      </p:grpSp>
      <p:grpSp>
        <p:nvGrpSpPr>
          <p:cNvPr id="95" name="Group 94"/>
          <p:cNvGrpSpPr/>
          <p:nvPr/>
        </p:nvGrpSpPr>
        <p:grpSpPr>
          <a:xfrm>
            <a:off x="10632501" y="1302164"/>
            <a:ext cx="1142937" cy="878986"/>
            <a:chOff x="10685510" y="5323775"/>
            <a:chExt cx="1143424" cy="879361"/>
          </a:xfrm>
        </p:grpSpPr>
        <p:pic>
          <p:nvPicPr>
            <p:cNvPr id="88" name="Picture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008051" y="5323775"/>
              <a:ext cx="594360" cy="589055"/>
            </a:xfrm>
            <a:prstGeom prst="rect">
              <a:avLst/>
            </a:prstGeom>
          </p:spPr>
        </p:pic>
        <p:sp>
          <p:nvSpPr>
            <p:cNvPr id="89" name="Rectangle 88"/>
            <p:cNvSpPr/>
            <p:nvPr/>
          </p:nvSpPr>
          <p:spPr>
            <a:xfrm>
              <a:off x="10685510" y="5941617"/>
              <a:ext cx="1143424" cy="261519"/>
            </a:xfrm>
            <a:prstGeom prst="rect">
              <a:avLst/>
            </a:prstGeom>
          </p:spPr>
          <p:txBody>
            <a:bodyPr wrap="none">
              <a:spAutoFit/>
            </a:bodyPr>
            <a:lstStyle/>
            <a:p>
              <a:pPr defTabSz="609083" fontAlgn="ctr"/>
              <a:r>
                <a:rPr lang="en-US" sz="1076" kern="0" dirty="0">
                  <a:solidFill>
                    <a:srgbClr val="000000"/>
                  </a:solidFill>
                  <a:latin typeface="Segoe UI"/>
                  <a:ea typeface="ＭＳ Ｐゴシック" charset="0"/>
                </a:rPr>
                <a:t>ISO / IEC 27018</a:t>
              </a:r>
            </a:p>
          </p:txBody>
        </p:sp>
      </p:grpSp>
      <p:sp>
        <p:nvSpPr>
          <p:cNvPr id="2" name="Title 1"/>
          <p:cNvSpPr>
            <a:spLocks noGrp="1"/>
          </p:cNvSpPr>
          <p:nvPr>
            <p:ph type="title"/>
          </p:nvPr>
        </p:nvSpPr>
        <p:spPr/>
        <p:txBody>
          <a:bodyPr/>
          <a:lstStyle/>
          <a:p>
            <a:r>
              <a:rPr lang="en-US" sz="4801" dirty="0"/>
              <a:t>Azure compliance audits and certifications</a:t>
            </a:r>
          </a:p>
        </p:txBody>
      </p:sp>
      <p:sp>
        <p:nvSpPr>
          <p:cNvPr id="18" name="Rectangle 17"/>
          <p:cNvSpPr/>
          <p:nvPr/>
        </p:nvSpPr>
        <p:spPr bwMode="auto">
          <a:xfrm>
            <a:off x="161436" y="1116772"/>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Global</a:t>
            </a:r>
          </a:p>
        </p:txBody>
      </p:sp>
      <p:sp>
        <p:nvSpPr>
          <p:cNvPr id="19" name="Rectangle 18"/>
          <p:cNvSpPr/>
          <p:nvPr/>
        </p:nvSpPr>
        <p:spPr bwMode="auto">
          <a:xfrm>
            <a:off x="161436" y="2477185"/>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United States</a:t>
            </a:r>
          </a:p>
        </p:txBody>
      </p:sp>
      <p:sp>
        <p:nvSpPr>
          <p:cNvPr id="20" name="Rectangle 19"/>
          <p:cNvSpPr/>
          <p:nvPr/>
        </p:nvSpPr>
        <p:spPr bwMode="auto">
          <a:xfrm>
            <a:off x="161436" y="3832752"/>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Regional</a:t>
            </a:r>
          </a:p>
        </p:txBody>
      </p:sp>
      <p:sp>
        <p:nvSpPr>
          <p:cNvPr id="21" name="Rectangle 20"/>
          <p:cNvSpPr/>
          <p:nvPr/>
        </p:nvSpPr>
        <p:spPr bwMode="auto">
          <a:xfrm>
            <a:off x="161436" y="5178128"/>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Coming soon</a:t>
            </a:r>
          </a:p>
        </p:txBody>
      </p:sp>
      <p:sp>
        <p:nvSpPr>
          <p:cNvPr id="22" name="Rectangle 21"/>
          <p:cNvSpPr/>
          <p:nvPr/>
        </p:nvSpPr>
        <p:spPr>
          <a:xfrm>
            <a:off x="3962216" y="6517202"/>
            <a:ext cx="4647426" cy="307777"/>
          </a:xfrm>
          <a:prstGeom prst="rect">
            <a:avLst/>
          </a:prstGeom>
        </p:spPr>
        <p:txBody>
          <a:bodyPr wrap="none">
            <a:spAutoFit/>
          </a:bodyPr>
          <a:lstStyle/>
          <a:p>
            <a:pPr defTabSz="914225"/>
            <a:r>
              <a:rPr lang="en-US" sz="1400" kern="0" dirty="0">
                <a:solidFill>
                  <a:sysClr val="windowText" lastClr="000000"/>
                </a:solidFill>
                <a:latin typeface="Segoe UI"/>
              </a:rPr>
              <a:t>https://azure.microsoft.com/en-us/support/trust-center/</a:t>
            </a:r>
          </a:p>
        </p:txBody>
      </p:sp>
    </p:spTree>
    <p:extLst>
      <p:ext uri="{BB962C8B-B14F-4D97-AF65-F5344CB8AC3E}">
        <p14:creationId xmlns:p14="http://schemas.microsoft.com/office/powerpoint/2010/main" val="9317253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dirty="0"/>
              <a:t>Data services</a:t>
            </a:r>
          </a:p>
        </p:txBody>
      </p:sp>
      <p:grpSp>
        <p:nvGrpSpPr>
          <p:cNvPr id="86" name="Group 85"/>
          <p:cNvGrpSpPr/>
          <p:nvPr/>
        </p:nvGrpSpPr>
        <p:grpSpPr>
          <a:xfrm>
            <a:off x="2401789" y="1195908"/>
            <a:ext cx="5884153" cy="5370580"/>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1543"/>
                <a:ext cx="871634"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3" name="Group 22"/>
          <p:cNvGrpSpPr/>
          <p:nvPr/>
        </p:nvGrpSpPr>
        <p:grpSpPr>
          <a:xfrm>
            <a:off x="269239" y="1195907"/>
            <a:ext cx="2071427" cy="845655"/>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SQL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69239" y="2100892"/>
            <a:ext cx="2071427" cy="845655"/>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DocumentDB</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3" name="Picture 62"/>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69239" y="5720832"/>
            <a:ext cx="2071427" cy="845655"/>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Redis</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Cache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1" name="Picture 6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69239" y="4815849"/>
            <a:ext cx="2071427" cy="845655"/>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Search</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59" name="Picture 58"/>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69239" y="3910864"/>
            <a:ext cx="2071427" cy="845655"/>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Storage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Tables</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8" name="Picture 37" descr="Storage table.png"/>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69239" y="3005877"/>
            <a:ext cx="2071427" cy="845655"/>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Warehouse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Big Data capabilities</a:t>
              </a:r>
            </a:p>
          </p:txBody>
        </p:sp>
        <p:sp>
          <p:nvSpPr>
            <p:cNvPr id="81" name="Rectangle 80"/>
            <p:cNvSpPr/>
            <p:nvPr/>
          </p:nvSpPr>
          <p:spPr bwMode="auto">
            <a:xfrm>
              <a:off x="9097352" y="316333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Caching</a:t>
              </a:r>
            </a:p>
          </p:txBody>
        </p:sp>
      </p:grpSp>
    </p:spTree>
    <p:extLst>
      <p:ext uri="{BB962C8B-B14F-4D97-AF65-F5344CB8AC3E}">
        <p14:creationId xmlns:p14="http://schemas.microsoft.com/office/powerpoint/2010/main" val="19419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69241" y="289958"/>
            <a:ext cx="11655840" cy="899537"/>
          </a:xfrm>
        </p:spPr>
        <p:txBody>
          <a:bodyPr/>
          <a:lstStyle/>
          <a:p>
            <a:r>
              <a:rPr lang="en-US" sz="4705" dirty="0"/>
              <a:t>Developer services</a:t>
            </a:r>
          </a:p>
        </p:txBody>
      </p:sp>
      <p:grpSp>
        <p:nvGrpSpPr>
          <p:cNvPr id="19" name="Group 18"/>
          <p:cNvGrpSpPr/>
          <p:nvPr/>
        </p:nvGrpSpPr>
        <p:grpSpPr>
          <a:xfrm>
            <a:off x="8347065" y="1195908"/>
            <a:ext cx="3586009" cy="5370580"/>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8" name="Group 17"/>
            <p:cNvGrpSpPr/>
            <p:nvPr/>
          </p:nvGrpSpPr>
          <p:grpSpPr>
            <a:xfrm>
              <a:off x="8727978" y="2193489"/>
              <a:ext cx="3444379" cy="3530077"/>
              <a:chOff x="8727978" y="2465568"/>
              <a:chExt cx="3444379" cy="3530077"/>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Team collaboration</a:t>
                </a:r>
              </a:p>
            </p:txBody>
          </p:sp>
          <p:sp>
            <p:nvSpPr>
              <p:cNvPr id="79" name="Rectangle 78"/>
              <p:cNvSpPr/>
              <p:nvPr/>
            </p:nvSpPr>
            <p:spPr bwMode="auto">
              <a:xfrm>
                <a:off x="9097352" y="3813523"/>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Dev-Test environments</a:t>
                </a:r>
              </a:p>
            </p:txBody>
          </p:sp>
          <p:sp>
            <p:nvSpPr>
              <p:cNvPr id="82" name="Rectangle 81"/>
              <p:cNvSpPr/>
              <p:nvPr/>
            </p:nvSpPr>
            <p:spPr bwMode="auto">
              <a:xfrm>
                <a:off x="9097352" y="51461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Application monitoring and diagnostics</a:t>
                </a:r>
              </a:p>
            </p:txBody>
          </p:sp>
        </p:grpSp>
      </p:grpSp>
      <p:grpSp>
        <p:nvGrpSpPr>
          <p:cNvPr id="28" name="Group 27"/>
          <p:cNvGrpSpPr/>
          <p:nvPr/>
        </p:nvGrpSpPr>
        <p:grpSpPr>
          <a:xfrm>
            <a:off x="269239" y="1195909"/>
            <a:ext cx="2071427" cy="1035762"/>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69239" y="2280117"/>
            <a:ext cx="2071427" cy="1035762"/>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401789" y="1195908"/>
            <a:ext cx="5884153" cy="5370580"/>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31" name="Group 30"/>
          <p:cNvGrpSpPr/>
          <p:nvPr/>
        </p:nvGrpSpPr>
        <p:grpSpPr>
          <a:xfrm>
            <a:off x="269239" y="5530727"/>
            <a:ext cx="2071427" cy="1035762"/>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69239" y="4448533"/>
            <a:ext cx="2071427" cy="1035762"/>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HockeyApp</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5" name="Group 24"/>
          <p:cNvGrpSpPr/>
          <p:nvPr/>
        </p:nvGrpSpPr>
        <p:grpSpPr>
          <a:xfrm>
            <a:off x="269239" y="3364323"/>
            <a:ext cx="2071427" cy="1035762"/>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Dev-Test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spTree>
    <p:extLst>
      <p:ext uri="{BB962C8B-B14F-4D97-AF65-F5344CB8AC3E}">
        <p14:creationId xmlns:p14="http://schemas.microsoft.com/office/powerpoint/2010/main" val="61062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69241" y="289958"/>
            <a:ext cx="11655840" cy="899537"/>
          </a:xfrm>
        </p:spPr>
        <p:txBody>
          <a:bodyPr/>
          <a:lstStyle/>
          <a:p>
            <a:pPr>
              <a:spcAft>
                <a:spcPts val="600"/>
              </a:spcAft>
            </a:pPr>
            <a:r>
              <a:rPr lang="en-US" dirty="0"/>
              <a:t>Identity &amp; security</a:t>
            </a:r>
          </a:p>
        </p:txBody>
      </p:sp>
      <p:grpSp>
        <p:nvGrpSpPr>
          <p:cNvPr id="19" name="Group 18"/>
          <p:cNvGrpSpPr/>
          <p:nvPr/>
        </p:nvGrpSpPr>
        <p:grpSpPr>
          <a:xfrm>
            <a:off x="2401789" y="1195908"/>
            <a:ext cx="5884153" cy="5370580"/>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3" name="Group 12"/>
          <p:cNvGrpSpPr/>
          <p:nvPr/>
        </p:nvGrpSpPr>
        <p:grpSpPr>
          <a:xfrm>
            <a:off x="269239" y="1195907"/>
            <a:ext cx="2071427" cy="2577784"/>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69239" y="3835462"/>
            <a:ext cx="2071427" cy="2731026"/>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Microsoft</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6" name="Group 15"/>
          <p:cNvGrpSpPr/>
          <p:nvPr/>
        </p:nvGrpSpPr>
        <p:grpSpPr>
          <a:xfrm>
            <a:off x="8347065" y="1195908"/>
            <a:ext cx="3586009" cy="5370580"/>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Access Control</a:t>
              </a:r>
            </a:p>
          </p:txBody>
        </p:sp>
        <p:sp>
          <p:nvSpPr>
            <p:cNvPr id="75" name="Rectangle 74"/>
            <p:cNvSpPr/>
            <p:nvPr/>
          </p:nvSpPr>
          <p:spPr bwMode="auto">
            <a:xfrm>
              <a:off x="9097352" y="352504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Groups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distribution lists</a:t>
              </a:r>
            </a:p>
          </p:txBody>
        </p:sp>
        <p:sp>
          <p:nvSpPr>
            <p:cNvPr id="76" name="Rectangle 75"/>
            <p:cNvSpPr/>
            <p:nvPr/>
          </p:nvSpPr>
          <p:spPr bwMode="auto">
            <a:xfrm>
              <a:off x="9097352" y="433853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Multi-Factor Authentication</a:t>
              </a:r>
            </a:p>
          </p:txBody>
        </p:sp>
        <p:sp>
          <p:nvSpPr>
            <p:cNvPr id="80" name="Rectangle 79"/>
            <p:cNvSpPr/>
            <p:nvPr/>
          </p:nvSpPr>
          <p:spPr bwMode="auto">
            <a:xfrm>
              <a:off x="9097352" y="515202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Anomalous sign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91610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4045466"/>
          </a:xfrm>
        </p:spPr>
        <p:txBody>
          <a:bodyPr/>
          <a:lstStyle/>
          <a:p>
            <a:pPr marL="0" indent="0">
              <a:buNone/>
            </a:pPr>
            <a:endParaRPr lang="it-IT" dirty="0"/>
          </a:p>
          <a:p>
            <a:pPr marL="0" indent="0">
              <a:buNone/>
            </a:pPr>
            <a:r>
              <a:rPr lang="it-IT" dirty="0"/>
              <a:t>BizSpark overview</a:t>
            </a:r>
          </a:p>
          <a:p>
            <a:pPr marL="0" indent="0">
              <a:buNone/>
            </a:pPr>
            <a:r>
              <a:rPr lang="it-IT" dirty="0"/>
              <a:t>Microsoft Azure cloud platform – part I</a:t>
            </a:r>
          </a:p>
          <a:p>
            <a:pPr marL="0" indent="0">
              <a:buNone/>
            </a:pPr>
            <a:r>
              <a:rPr lang="it-IT" dirty="0"/>
              <a:t>Launch</a:t>
            </a:r>
          </a:p>
          <a:p>
            <a:pPr marL="0" indent="0">
              <a:buNone/>
            </a:pPr>
            <a:r>
              <a:rPr lang="it-IT" dirty="0"/>
              <a:t>Microsoft Azure cloud platform – part II</a:t>
            </a:r>
          </a:p>
          <a:p>
            <a:pPr marL="0" indent="0">
              <a:buNone/>
            </a:pPr>
            <a:r>
              <a:rPr lang="it-IT" dirty="0"/>
              <a:t>Architectural review</a:t>
            </a:r>
          </a:p>
        </p:txBody>
      </p:sp>
      <p:sp>
        <p:nvSpPr>
          <p:cNvPr id="2" name="Title 1"/>
          <p:cNvSpPr>
            <a:spLocks noGrp="1"/>
          </p:cNvSpPr>
          <p:nvPr>
            <p:ph type="title"/>
          </p:nvPr>
        </p:nvSpPr>
        <p:spPr>
          <a:xfrm>
            <a:off x="269240" y="228552"/>
            <a:ext cx="11655840" cy="899665"/>
          </a:xfrm>
        </p:spPr>
        <p:txBody>
          <a:bodyPr/>
          <a:lstStyle/>
          <a:p>
            <a:r>
              <a:rPr lang="it-IT" dirty="0"/>
              <a:t>Agenda</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defRPr/>
            </a:pPr>
            <a:fld id="{0A164282-434E-41D4-9582-783D542A7B68}" type="slidenum">
              <a:rPr lang="en-US" smtClean="0"/>
              <a:pPr defTabSz="914225">
                <a:defRPr/>
              </a:pPr>
              <a:t>2</a:t>
            </a:fld>
            <a:endParaRPr lang="en-US"/>
          </a:p>
        </p:txBody>
      </p:sp>
    </p:spTree>
    <p:extLst>
      <p:ext uri="{BB962C8B-B14F-4D97-AF65-F5344CB8AC3E}">
        <p14:creationId xmlns:p14="http://schemas.microsoft.com/office/powerpoint/2010/main" val="18106997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69241" y="289958"/>
            <a:ext cx="11655840" cy="899537"/>
          </a:xfrm>
        </p:spPr>
        <p:txBody>
          <a:bodyPr/>
          <a:lstStyle/>
          <a:p>
            <a:pPr>
              <a:spcAft>
                <a:spcPts val="600"/>
              </a:spcAft>
            </a:pPr>
            <a:r>
              <a:rPr lang="en-US" sz="4705" dirty="0"/>
              <a:t>Advanced Analytics and </a:t>
            </a:r>
            <a:r>
              <a:rPr lang="en-US" sz="4705" dirty="0" err="1"/>
              <a:t>IoT</a:t>
            </a:r>
            <a:endParaRPr lang="en-US" sz="4705" dirty="0"/>
          </a:p>
        </p:txBody>
      </p:sp>
      <p:grpSp>
        <p:nvGrpSpPr>
          <p:cNvPr id="27" name="Group 26"/>
          <p:cNvGrpSpPr/>
          <p:nvPr/>
        </p:nvGrpSpPr>
        <p:grpSpPr>
          <a:xfrm>
            <a:off x="2401789" y="1195908"/>
            <a:ext cx="5884153" cy="5370580"/>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6" name="Group 25"/>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Analytics</a:t>
                </a:r>
              </a:p>
            </p:txBody>
          </p:sp>
          <p:sp>
            <p:nvSpPr>
              <p:cNvPr id="83" name="Rectangle 82"/>
              <p:cNvSpPr/>
              <p:nvPr/>
            </p:nvSpPr>
            <p:spPr bwMode="auto">
              <a:xfrm>
                <a:off x="9097352" y="3187887"/>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a:rPr>
                  <a:t>IoT</a:t>
                </a: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 for devices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Cognitive Services</a:t>
                </a:r>
              </a:p>
            </p:txBody>
          </p:sp>
        </p:grpSp>
      </p:grpSp>
      <p:grpSp>
        <p:nvGrpSpPr>
          <p:cNvPr id="24" name="Group 23"/>
          <p:cNvGrpSpPr/>
          <p:nvPr/>
        </p:nvGrpSpPr>
        <p:grpSpPr>
          <a:xfrm>
            <a:off x="269239" y="5268262"/>
            <a:ext cx="2071427" cy="619504"/>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HDInsight</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69239" y="1195908"/>
            <a:ext cx="2071427" cy="619504"/>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69239" y="1874633"/>
            <a:ext cx="2071427" cy="619504"/>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69239" y="2553359"/>
            <a:ext cx="2071427" cy="619504"/>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69239" y="3232084"/>
            <a:ext cx="2071427" cy="619504"/>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Lake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1922"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 name="Group 24"/>
          <p:cNvGrpSpPr/>
          <p:nvPr/>
        </p:nvGrpSpPr>
        <p:grpSpPr>
          <a:xfrm>
            <a:off x="269239" y="5946984"/>
            <a:ext cx="2071427" cy="619504"/>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IoT</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69239" y="4589536"/>
            <a:ext cx="2071427" cy="619504"/>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2" name="Group 21"/>
          <p:cNvGrpSpPr/>
          <p:nvPr/>
        </p:nvGrpSpPr>
        <p:grpSpPr>
          <a:xfrm>
            <a:off x="269239" y="3910811"/>
            <a:ext cx="2071427" cy="619504"/>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Tree>
    <p:extLst>
      <p:ext uri="{BB962C8B-B14F-4D97-AF65-F5344CB8AC3E}">
        <p14:creationId xmlns:p14="http://schemas.microsoft.com/office/powerpoint/2010/main" val="4568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05" dirty="0"/>
              <a:t>Integration services</a:t>
            </a:r>
          </a:p>
        </p:txBody>
      </p:sp>
      <p:grpSp>
        <p:nvGrpSpPr>
          <p:cNvPr id="15" name="Group 14"/>
          <p:cNvGrpSpPr/>
          <p:nvPr/>
        </p:nvGrpSpPr>
        <p:grpSpPr>
          <a:xfrm>
            <a:off x="2401789" y="1195908"/>
            <a:ext cx="5884153" cy="5370580"/>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6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6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4" name="Group 13"/>
          <p:cNvGrpSpPr/>
          <p:nvPr/>
        </p:nvGrpSpPr>
        <p:grpSpPr>
          <a:xfrm>
            <a:off x="8347065" y="1195908"/>
            <a:ext cx="3586009" cy="5370580"/>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2" name="Group 1"/>
            <p:cNvGrpSpPr/>
            <p:nvPr/>
          </p:nvGrpSpPr>
          <p:grpSpPr>
            <a:xfrm>
              <a:off x="9097352" y="2538157"/>
              <a:ext cx="3075005" cy="2840741"/>
              <a:chOff x="9097352" y="2528466"/>
              <a:chExt cx="3075005" cy="2840741"/>
            </a:xfrm>
          </p:grpSpPr>
          <p:sp>
            <p:nvSpPr>
              <p:cNvPr id="85" name="Rectangle 84"/>
              <p:cNvSpPr/>
              <p:nvPr/>
            </p:nvSpPr>
            <p:spPr bwMode="auto">
              <a:xfrm>
                <a:off x="9097352" y="2528466"/>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Messaging</a:t>
                </a:r>
              </a:p>
            </p:txBody>
          </p:sp>
          <p:sp>
            <p:nvSpPr>
              <p:cNvPr id="87" name="Rectangle 86"/>
              <p:cNvSpPr/>
              <p:nvPr/>
            </p:nvSpPr>
            <p:spPr bwMode="auto">
              <a:xfrm>
                <a:off x="9097352" y="337689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API Management</a:t>
                </a:r>
              </a:p>
            </p:txBody>
          </p:sp>
        </p:grpSp>
      </p:grpSp>
      <p:grpSp>
        <p:nvGrpSpPr>
          <p:cNvPr id="10" name="Group 9"/>
          <p:cNvGrpSpPr/>
          <p:nvPr/>
        </p:nvGrpSpPr>
        <p:grpSpPr>
          <a:xfrm>
            <a:off x="269239" y="4299759"/>
            <a:ext cx="2071427" cy="71480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Biztalk</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69239" y="5075723"/>
            <a:ext cx="2071427" cy="71480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75723" y="3523797"/>
            <a:ext cx="2071427" cy="71480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69239" y="5851685"/>
            <a:ext cx="2071427" cy="71480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Queues</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69239" y="1195908"/>
            <a:ext cx="2071427" cy="71480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Logic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69239" y="1971871"/>
            <a:ext cx="2071427" cy="71480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69239" y="2747835"/>
            <a:ext cx="2071427" cy="71480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5169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63" presetClass="path" presetSubtype="0" decel="100000" fill="hold" nodeType="withEffect">
                                  <p:stCondLst>
                                    <p:cond delay="0"/>
                                  </p:stCondLst>
                                  <p:childTnLst>
                                    <p:animMotion origin="layout" path="M -1.35052E-6 6.62733E-7 L 0.02859 6.62733E-7 " pathEditMode="relative" rAng="0" ptsTypes="AA">
                                      <p:cBhvr>
                                        <p:cTn id="45"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13" dirty="0"/>
              <a:t>Media services and content delivery network</a:t>
            </a:r>
          </a:p>
        </p:txBody>
      </p:sp>
      <p:grpSp>
        <p:nvGrpSpPr>
          <p:cNvPr id="108" name="Group 107"/>
          <p:cNvGrpSpPr/>
          <p:nvPr/>
        </p:nvGrpSpPr>
        <p:grpSpPr>
          <a:xfrm>
            <a:off x="2401789" y="1195908"/>
            <a:ext cx="5884153" cy="5370580"/>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07" name="Group 106"/>
          <p:cNvGrpSpPr/>
          <p:nvPr/>
        </p:nvGrpSpPr>
        <p:grpSpPr>
          <a:xfrm>
            <a:off x="8347065" y="1195908"/>
            <a:ext cx="3586009" cy="5370580"/>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59"/>
            <p:cNvSpPr/>
            <p:nvPr/>
          </p:nvSpPr>
          <p:spPr bwMode="auto">
            <a:xfrm>
              <a:off x="9097352" y="22047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Global content delivery</a:t>
              </a:r>
            </a:p>
          </p:txBody>
        </p:sp>
      </p:grpSp>
      <p:grpSp>
        <p:nvGrpSpPr>
          <p:cNvPr id="103" name="Group 102"/>
          <p:cNvGrpSpPr/>
          <p:nvPr/>
        </p:nvGrpSpPr>
        <p:grpSpPr>
          <a:xfrm>
            <a:off x="269239" y="3523796"/>
            <a:ext cx="2071427" cy="71480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69239" y="5851685"/>
            <a:ext cx="2071427" cy="71480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69239" y="5075721"/>
            <a:ext cx="2071427" cy="71480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69239" y="2747833"/>
            <a:ext cx="2071427" cy="71480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05" name="Group 104"/>
          <p:cNvGrpSpPr/>
          <p:nvPr/>
        </p:nvGrpSpPr>
        <p:grpSpPr>
          <a:xfrm>
            <a:off x="269239" y="1971870"/>
            <a:ext cx="2071427" cy="71480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6" name="Group 105"/>
          <p:cNvGrpSpPr/>
          <p:nvPr/>
        </p:nvGrpSpPr>
        <p:grpSpPr>
          <a:xfrm>
            <a:off x="269239" y="1195908"/>
            <a:ext cx="2071427" cy="71480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
                  <a:srgbClr val="FFFFFF"/>
                </a:buClr>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2" name="Group 101"/>
          <p:cNvGrpSpPr/>
          <p:nvPr/>
        </p:nvGrpSpPr>
        <p:grpSpPr>
          <a:xfrm>
            <a:off x="269239" y="4299758"/>
            <a:ext cx="2071427" cy="71480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79574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2052045" y="1189494"/>
            <a:ext cx="10139956" cy="56680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85" name="Picture 4" descr="https://tool.microsoftsca.com/Content/assets/clients/92852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5833" y="3321212"/>
            <a:ext cx="855094" cy="427547"/>
          </a:xfrm>
          <a:prstGeom prst="rect">
            <a:avLst/>
          </a:prstGeom>
          <a:extLst>
            <a:ext uri="{909E8E84-426E-40DD-AFC4-6F175D3DCCD1}">
              <a14:hiddenFill xmlns:a14="http://schemas.microsoft.com/office/drawing/2010/main">
                <a:solidFill>
                  <a:srgbClr val="FFFFFF"/>
                </a:solidFill>
              </a14:hiddenFill>
            </a:ext>
          </a:extLst>
        </p:spPr>
      </p:pic>
      <p:pic>
        <p:nvPicPr>
          <p:cNvPr id="86" name="Picture 2" descr="http://plugins.netbeans.org/data/images/1418381717_Jekastic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3940" y="3296070"/>
            <a:ext cx="955667" cy="477832"/>
          </a:xfrm>
          <a:prstGeom prst="rect">
            <a:avLst/>
          </a:prstGeom>
          <a:extLst>
            <a:ext uri="{909E8E84-426E-40DD-AFC4-6F175D3DCCD1}">
              <a14:hiddenFill xmlns:a14="http://schemas.microsoft.com/office/drawing/2010/main">
                <a:solidFill>
                  <a:srgbClr val="FFFFFF"/>
                </a:solidFill>
              </a14:hiddenFill>
            </a:ext>
          </a:extLst>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448" y="3191591"/>
            <a:ext cx="509373" cy="509373"/>
          </a:xfrm>
          <a:prstGeom prst="rect">
            <a:avLst/>
          </a:prstGeom>
        </p:spPr>
      </p:pic>
      <p:pic>
        <p:nvPicPr>
          <p:cNvPr id="89" name="Picture 88"/>
          <p:cNvPicPr>
            <a:picLocks noChangeAspect="1"/>
          </p:cNvPicPr>
          <p:nvPr/>
        </p:nvPicPr>
        <p:blipFill>
          <a:blip r:embed="rId6"/>
          <a:stretch>
            <a:fillRect/>
          </a:stretch>
        </p:blipFill>
        <p:spPr>
          <a:xfrm>
            <a:off x="6596289" y="3438669"/>
            <a:ext cx="1044145" cy="192636"/>
          </a:xfrm>
          <a:prstGeom prst="rect">
            <a:avLst/>
          </a:prstGeom>
        </p:spPr>
      </p:pic>
      <p:pic>
        <p:nvPicPr>
          <p:cNvPr id="7" name="Picture 6"/>
          <p:cNvPicPr>
            <a:picLocks noChangeAspect="1"/>
          </p:cNvPicPr>
          <p:nvPr/>
        </p:nvPicPr>
        <p:blipFill>
          <a:blip r:embed="rId7"/>
          <a:stretch>
            <a:fillRect/>
          </a:stretch>
        </p:blipFill>
        <p:spPr>
          <a:xfrm>
            <a:off x="5779569" y="1444539"/>
            <a:ext cx="1306457" cy="372230"/>
          </a:xfrm>
          <a:prstGeom prst="rect">
            <a:avLst/>
          </a:prstGeom>
        </p:spPr>
      </p:pic>
      <p:sp>
        <p:nvSpPr>
          <p:cNvPr id="22" name="Rectangle 21"/>
          <p:cNvSpPr/>
          <p:nvPr/>
        </p:nvSpPr>
        <p:spPr bwMode="auto">
          <a:xfrm>
            <a:off x="1" y="1189494"/>
            <a:ext cx="2052044" cy="56680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3" name="Straight Connector 122"/>
          <p:cNvCxnSpPr/>
          <p:nvPr/>
        </p:nvCxnSpPr>
        <p:spPr>
          <a:xfrm>
            <a:off x="1" y="2141658"/>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 y="3082174"/>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 y="4022689"/>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 y="5903721"/>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 y="4963205"/>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pic>
        <p:nvPicPr>
          <p:cNvPr id="103" name="Picture 10" descr="https://encrypted-tbn3.gstatic.com/images?q=tbn:ANd9GcQgAB8I4GUYPGAuHqEufTpFML_JWZior9mwUJP3P5Tro4I_bcL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05539" y="3250683"/>
            <a:ext cx="534464" cy="513852"/>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3190" y="3246139"/>
            <a:ext cx="733285" cy="522941"/>
          </a:xfrm>
          <a:prstGeom prst="rect">
            <a:avLst/>
          </a:prstGeom>
        </p:spPr>
      </p:pic>
      <p:grpSp>
        <p:nvGrpSpPr>
          <p:cNvPr id="105" name="Group 104"/>
          <p:cNvGrpSpPr/>
          <p:nvPr/>
        </p:nvGrpSpPr>
        <p:grpSpPr>
          <a:xfrm>
            <a:off x="4813467" y="3228826"/>
            <a:ext cx="487057" cy="557567"/>
            <a:chOff x="11227523" y="2315027"/>
            <a:chExt cx="565700" cy="647594"/>
          </a:xfrm>
        </p:grpSpPr>
        <p:pic>
          <p:nvPicPr>
            <p:cNvPr id="106" name="Picture 105"/>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9473" y="3356309"/>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Applications</a:t>
            </a:r>
          </a:p>
        </p:txBody>
      </p: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29434" y="1464633"/>
            <a:ext cx="1435279" cy="427165"/>
          </a:xfrm>
          <a:prstGeom prst="rect">
            <a:avLst/>
          </a:prstGeom>
        </p:spPr>
      </p:pic>
      <p:pic>
        <p:nvPicPr>
          <p:cNvPr id="28" name="Picture 2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106539" y="1503031"/>
            <a:ext cx="1313534" cy="355405"/>
          </a:xfrm>
          <a:prstGeom prst="rect">
            <a:avLst/>
          </a:prstGeom>
        </p:spPr>
      </p:pic>
      <p:pic>
        <p:nvPicPr>
          <p:cNvPr id="100"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42782" y="1414985"/>
            <a:ext cx="324967" cy="49578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065500" y="1392557"/>
            <a:ext cx="438492" cy="5129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7195387" y="1515864"/>
            <a:ext cx="1567014" cy="307635"/>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Clients </a:t>
            </a:r>
          </a:p>
        </p:txBody>
      </p:sp>
      <p:sp>
        <p:nvSpPr>
          <p:cNvPr id="70" name="TextBox 69"/>
          <p:cNvSpPr txBox="1"/>
          <p:nvPr/>
        </p:nvSpPr>
        <p:spPr>
          <a:xfrm>
            <a:off x="319474" y="6177857"/>
            <a:ext cx="1454327"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Infrastructure</a:t>
            </a:r>
          </a:p>
        </p:txBody>
      </p:sp>
      <p:sp>
        <p:nvSpPr>
          <p:cNvPr id="132" name="TextBox 131"/>
          <p:cNvSpPr txBox="1"/>
          <p:nvPr/>
        </p:nvSpPr>
        <p:spPr>
          <a:xfrm>
            <a:off x="319473" y="2415793"/>
            <a:ext cx="1508453"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Management</a:t>
            </a: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4294" y="2270317"/>
            <a:ext cx="1416564" cy="661479"/>
          </a:xfrm>
          <a:prstGeom prst="rect">
            <a:avLst/>
          </a:prstGeom>
        </p:spPr>
      </p:pic>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87549" y="2320779"/>
            <a:ext cx="570443" cy="560555"/>
          </a:xfrm>
          <a:prstGeom prst="rect">
            <a:avLst/>
          </a:prstGeom>
        </p:spPr>
      </p:pic>
      <p:pic>
        <p:nvPicPr>
          <p:cNvPr id="13" name="Picture 12"/>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4718460" y="2293164"/>
            <a:ext cx="778861" cy="615782"/>
          </a:xfrm>
          <a:prstGeom prst="rect">
            <a:avLst/>
          </a:prstGeom>
        </p:spPr>
      </p:pic>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714922" y="2314749"/>
            <a:ext cx="914720" cy="572615"/>
          </a:xfrm>
          <a:prstGeom prst="rect">
            <a:avLst/>
          </a:prstGeom>
        </p:spPr>
      </p:pic>
      <p:pic>
        <p:nvPicPr>
          <p:cNvPr id="20" name="Picture 19"/>
          <p:cNvPicPr>
            <a:picLocks noChangeAspect="1"/>
          </p:cNvPicPr>
          <p:nvPr/>
        </p:nvPicPr>
        <p:blipFill>
          <a:blip r:embed="rId20"/>
          <a:stretch>
            <a:fillRect/>
          </a:stretch>
        </p:blipFill>
        <p:spPr>
          <a:xfrm>
            <a:off x="7646740" y="5196861"/>
            <a:ext cx="1044813" cy="510534"/>
          </a:xfrm>
          <a:prstGeom prst="rect">
            <a:avLst/>
          </a:prstGeom>
        </p:spPr>
      </p:pic>
      <p:pic>
        <p:nvPicPr>
          <p:cNvPr id="21" name="Picture 20"/>
          <p:cNvPicPr>
            <a:picLocks noChangeAspect="1"/>
          </p:cNvPicPr>
          <p:nvPr/>
        </p:nvPicPr>
        <p:blipFill>
          <a:blip r:embed="rId21"/>
          <a:stretch>
            <a:fillRect/>
          </a:stretch>
        </p:blipFill>
        <p:spPr>
          <a:xfrm>
            <a:off x="8855039" y="5300860"/>
            <a:ext cx="984910" cy="302534"/>
          </a:xfrm>
          <a:prstGeom prst="rect">
            <a:avLst/>
          </a:prstGeom>
        </p:spPr>
      </p:pic>
      <p:pic>
        <p:nvPicPr>
          <p:cNvPr id="19" name="Picture 18"/>
          <p:cNvPicPr>
            <a:picLocks noChangeAspect="1"/>
          </p:cNvPicPr>
          <p:nvPr/>
        </p:nvPicPr>
        <p:blipFill>
          <a:blip r:embed="rId22"/>
          <a:stretch>
            <a:fillRect/>
          </a:stretch>
        </p:blipFill>
        <p:spPr>
          <a:xfrm>
            <a:off x="5215439" y="5278400"/>
            <a:ext cx="1329395" cy="347456"/>
          </a:xfrm>
          <a:prstGeom prst="rect">
            <a:avLst/>
          </a:prstGeom>
        </p:spPr>
      </p:pic>
      <p:sp>
        <p:nvSpPr>
          <p:cNvPr id="131" name="TextBox 130"/>
          <p:cNvSpPr txBox="1"/>
          <p:nvPr/>
        </p:nvSpPr>
        <p:spPr>
          <a:xfrm>
            <a:off x="319473" y="5131737"/>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Databases and</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middleware</a:t>
            </a:r>
          </a:p>
        </p:txBody>
      </p:sp>
      <p:pic>
        <p:nvPicPr>
          <p:cNvPr id="10" name="Picture 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84805" y="5273446"/>
            <a:ext cx="1071494" cy="357365"/>
          </a:xfrm>
          <a:prstGeom prst="rect">
            <a:avLst/>
          </a:prstGeom>
        </p:spPr>
      </p:pic>
      <p:pic>
        <p:nvPicPr>
          <p:cNvPr id="119" name="Picture 11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385139" y="4378882"/>
            <a:ext cx="769386" cy="214719"/>
          </a:xfrm>
          <a:prstGeom prst="rect">
            <a:avLst/>
          </a:prstGeom>
        </p:spPr>
      </p:pic>
      <p:sp>
        <p:nvSpPr>
          <p:cNvPr id="128" name="TextBox 127"/>
          <p:cNvSpPr txBox="1"/>
          <p:nvPr/>
        </p:nvSpPr>
        <p:spPr>
          <a:xfrm>
            <a:off x="319473" y="4191221"/>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 frameworks</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and tools</a:t>
            </a: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02622" y="4257008"/>
            <a:ext cx="399399" cy="458465"/>
          </a:xfrm>
          <a:prstGeom prst="rect">
            <a:avLst/>
          </a:prstGeom>
        </p:spPr>
      </p:pic>
      <p:pic>
        <p:nvPicPr>
          <p:cNvPr id="84" name="Picture 8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970487" y="4329995"/>
            <a:ext cx="1335196" cy="312493"/>
          </a:xfrm>
          <a:prstGeom prst="rect">
            <a:avLst/>
          </a:prstGeom>
        </p:spPr>
      </p:pic>
      <p:pic>
        <p:nvPicPr>
          <p:cNvPr id="81" name="Picture 80"/>
          <p:cNvPicPr>
            <a:picLocks noChangeAspect="1"/>
          </p:cNvPicPr>
          <p:nvPr/>
        </p:nvPicPr>
        <p:blipFill>
          <a:blip r:embed="rId27"/>
          <a:stretch>
            <a:fillRect/>
          </a:stretch>
        </p:blipFill>
        <p:spPr>
          <a:xfrm>
            <a:off x="7528063" y="4383728"/>
            <a:ext cx="1019096" cy="205026"/>
          </a:xfrm>
          <a:prstGeom prst="rect">
            <a:avLst/>
          </a:prstGeom>
        </p:spPr>
      </p:pic>
      <p:pic>
        <p:nvPicPr>
          <p:cNvPr id="88" name="Picture 87"/>
          <p:cNvPicPr>
            <a:picLocks noChangeAspect="1"/>
          </p:cNvPicPr>
          <p:nvPr/>
        </p:nvPicPr>
        <p:blipFill>
          <a:blip r:embed="rId28"/>
          <a:stretch>
            <a:fillRect/>
          </a:stretch>
        </p:blipFill>
        <p:spPr>
          <a:xfrm>
            <a:off x="10125566" y="5224865"/>
            <a:ext cx="444926" cy="454527"/>
          </a:xfrm>
          <a:prstGeom prst="rect">
            <a:avLst/>
          </a:prstGeom>
        </p:spPr>
      </p:pic>
      <p:pic>
        <p:nvPicPr>
          <p:cNvPr id="90" name="Picture 89"/>
          <p:cNvPicPr>
            <a:picLocks noChangeAspect="1"/>
          </p:cNvPicPr>
          <p:nvPr/>
        </p:nvPicPr>
        <p:blipFill>
          <a:blip r:embed="rId29"/>
          <a:stretch>
            <a:fillRect/>
          </a:stretch>
        </p:blipFill>
        <p:spPr>
          <a:xfrm>
            <a:off x="6835501" y="5311939"/>
            <a:ext cx="613029" cy="280376"/>
          </a:xfrm>
          <a:prstGeom prst="rect">
            <a:avLst/>
          </a:prstGeom>
        </p:spPr>
      </p:pic>
      <p:pic>
        <p:nvPicPr>
          <p:cNvPr id="93" name="Picture 92"/>
          <p:cNvPicPr>
            <a:picLocks noChangeAspect="1"/>
          </p:cNvPicPr>
          <p:nvPr/>
        </p:nvPicPr>
        <p:blipFill rotWithShape="1">
          <a:blip r:embed="rId30" cstate="print">
            <a:extLst>
              <a:ext uri="{28A0092B-C50C-407E-A947-70E740481C1C}">
                <a14:useLocalDpi xmlns:a14="http://schemas.microsoft.com/office/drawing/2010/main" val="0"/>
              </a:ext>
            </a:extLst>
          </a:blip>
          <a:srcRect t="7295" b="8644"/>
          <a:stretch/>
        </p:blipFill>
        <p:spPr>
          <a:xfrm>
            <a:off x="11045173" y="5255858"/>
            <a:ext cx="957733" cy="392539"/>
          </a:xfrm>
          <a:prstGeom prst="rect">
            <a:avLst/>
          </a:prstGeom>
        </p:spPr>
      </p:pic>
      <p:pic>
        <p:nvPicPr>
          <p:cNvPr id="4" name="Picture 3"/>
          <p:cNvPicPr>
            <a:picLocks noChangeAspect="1"/>
          </p:cNvPicPr>
          <p:nvPr/>
        </p:nvPicPr>
        <p:blipFill>
          <a:blip r:embed="rId31"/>
          <a:stretch>
            <a:fillRect/>
          </a:stretch>
        </p:blipFill>
        <p:spPr>
          <a:xfrm>
            <a:off x="6847244" y="2297709"/>
            <a:ext cx="569361" cy="606695"/>
          </a:xfrm>
          <a:prstGeom prst="rect">
            <a:avLst/>
          </a:prstGeom>
        </p:spPr>
      </p:pic>
      <p:pic>
        <p:nvPicPr>
          <p:cNvPr id="6" name="Picture 5"/>
          <p:cNvPicPr>
            <a:picLocks noChangeAspect="1"/>
          </p:cNvPicPr>
          <p:nvPr/>
        </p:nvPicPr>
        <p:blipFill>
          <a:blip r:embed="rId32"/>
          <a:stretch>
            <a:fillRect/>
          </a:stretch>
        </p:blipFill>
        <p:spPr>
          <a:xfrm>
            <a:off x="10779031" y="3268820"/>
            <a:ext cx="488815" cy="477578"/>
          </a:xfrm>
          <a:prstGeom prst="rect">
            <a:avLst/>
          </a:prstGeom>
        </p:spPr>
      </p:pic>
      <p:pic>
        <p:nvPicPr>
          <p:cNvPr id="16" name="Picture 15"/>
          <p:cNvPicPr>
            <a:picLocks noChangeAspect="1"/>
          </p:cNvPicPr>
          <p:nvPr/>
        </p:nvPicPr>
        <p:blipFill>
          <a:blip r:embed="rId33"/>
          <a:stretch>
            <a:fillRect/>
          </a:stretch>
        </p:blipFill>
        <p:spPr>
          <a:xfrm>
            <a:off x="11470859" y="3257038"/>
            <a:ext cx="494547" cy="501141"/>
          </a:xfrm>
          <a:prstGeom prst="rect">
            <a:avLst/>
          </a:prstGeom>
        </p:spPr>
      </p:pic>
      <p:pic>
        <p:nvPicPr>
          <p:cNvPr id="17" name="Picture 16"/>
          <p:cNvPicPr>
            <a:picLocks noChangeAspect="1"/>
          </p:cNvPicPr>
          <p:nvPr/>
        </p:nvPicPr>
        <p:blipFill>
          <a:blip r:embed="rId34"/>
          <a:stretch>
            <a:fillRect/>
          </a:stretch>
        </p:blipFill>
        <p:spPr>
          <a:xfrm>
            <a:off x="7634207" y="2308532"/>
            <a:ext cx="559883" cy="585047"/>
          </a:xfrm>
          <a:prstGeom prst="rect">
            <a:avLst/>
          </a:prstGeom>
        </p:spPr>
      </p:pic>
      <p:pic>
        <p:nvPicPr>
          <p:cNvPr id="83" name="Picture 82"/>
          <p:cNvPicPr>
            <a:picLocks noChangeAspect="1"/>
          </p:cNvPicPr>
          <p:nvPr/>
        </p:nvPicPr>
        <p:blipFill>
          <a:blip r:embed="rId35"/>
          <a:stretch>
            <a:fillRect/>
          </a:stretch>
        </p:blipFill>
        <p:spPr>
          <a:xfrm>
            <a:off x="9226575" y="6162990"/>
            <a:ext cx="1220233" cy="449046"/>
          </a:xfrm>
          <a:prstGeom prst="rect">
            <a:avLst/>
          </a:prstGeom>
        </p:spPr>
      </p:pic>
      <p:pic>
        <p:nvPicPr>
          <p:cNvPr id="111" name="Picture 11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724507" y="6170411"/>
            <a:ext cx="1278399" cy="434203"/>
          </a:xfrm>
          <a:prstGeom prst="rect">
            <a:avLst/>
          </a:prstGeom>
        </p:spPr>
      </p:pic>
      <p:pic>
        <p:nvPicPr>
          <p:cNvPr id="9" name="Picture 8"/>
          <p:cNvPicPr>
            <a:picLocks noChangeAspect="1"/>
          </p:cNvPicPr>
          <p:nvPr/>
        </p:nvPicPr>
        <p:blipFill rotWithShape="1">
          <a:blip r:embed="rId37"/>
          <a:srcRect r="44043"/>
          <a:stretch/>
        </p:blipFill>
        <p:spPr>
          <a:xfrm>
            <a:off x="2311139" y="1399359"/>
            <a:ext cx="3351990" cy="580891"/>
          </a:xfrm>
          <a:prstGeom prst="rect">
            <a:avLst/>
          </a:prstGeom>
        </p:spPr>
      </p:pic>
      <p:sp>
        <p:nvSpPr>
          <p:cNvPr id="99" name="TextBox 98"/>
          <p:cNvSpPr txBox="1"/>
          <p:nvPr/>
        </p:nvSpPr>
        <p:spPr>
          <a:xfrm>
            <a:off x="319473" y="1475277"/>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DevOps</a:t>
            </a:r>
          </a:p>
        </p:txBody>
      </p:sp>
      <p:sp>
        <p:nvSpPr>
          <p:cNvPr id="110" name="TextBox 109"/>
          <p:cNvSpPr txBox="1"/>
          <p:nvPr/>
        </p:nvSpPr>
        <p:spPr>
          <a:xfrm>
            <a:off x="5618658" y="3329907"/>
            <a:ext cx="957006" cy="524753"/>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PaaS &amp;</a:t>
            </a:r>
          </a:p>
          <a:p>
            <a:pPr defTabSz="913075">
              <a:lnSpc>
                <a:spcPct val="90000"/>
              </a:lnSpc>
              <a:defRPr/>
            </a:pPr>
            <a:r>
              <a:rPr lang="en-US" sz="1567" dirty="0" err="1">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Devops</a:t>
            </a:r>
            <a:endPar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endParaRPr>
          </a:p>
        </p:txBody>
      </p:sp>
      <p:pic>
        <p:nvPicPr>
          <p:cNvPr id="113" name="Picture 112"/>
          <p:cNvPicPr>
            <a:picLocks noChangeAspect="1"/>
          </p:cNvPicPr>
          <p:nvPr/>
        </p:nvPicPr>
        <p:blipFill>
          <a:blip r:embed="rId38" cstate="hqprint">
            <a:extLst>
              <a:ext uri="{28A0092B-C50C-407E-A947-70E740481C1C}">
                <a14:useLocalDpi xmlns:a14="http://schemas.microsoft.com/office/drawing/2010/main" val="0"/>
              </a:ext>
            </a:extLst>
          </a:blip>
          <a:stretch>
            <a:fillRect/>
          </a:stretch>
        </p:blipFill>
        <p:spPr>
          <a:xfrm>
            <a:off x="7659607" y="6138551"/>
            <a:ext cx="1289266" cy="497924"/>
          </a:xfrm>
          <a:prstGeom prst="rect">
            <a:avLst/>
          </a:prstGeom>
        </p:spPr>
      </p:pic>
      <p:pic>
        <p:nvPicPr>
          <p:cNvPr id="114" name="Picture 11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318236" y="6132794"/>
            <a:ext cx="837155" cy="509437"/>
          </a:xfrm>
          <a:prstGeom prst="rect">
            <a:avLst/>
          </a:prstGeom>
        </p:spPr>
      </p:pic>
      <p:pic>
        <p:nvPicPr>
          <p:cNvPr id="121" name="Picture 12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433093" y="6224470"/>
            <a:ext cx="948813" cy="326085"/>
          </a:xfrm>
          <a:prstGeom prst="rect">
            <a:avLst/>
          </a:prstGeom>
        </p:spPr>
      </p:pic>
      <p:pic>
        <p:nvPicPr>
          <p:cNvPr id="122" name="Picture 4" descr="http://rottmann.net/wp-content/uploads/2013/02/Scalr_Logo.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1019107" y="2480307"/>
            <a:ext cx="908231" cy="24149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411692" y="2374913"/>
            <a:ext cx="946418" cy="45228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369352" y="2384981"/>
            <a:ext cx="432150" cy="43215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575712" y="2313037"/>
            <a:ext cx="576038" cy="5760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762574" y="4191819"/>
            <a:ext cx="588845" cy="588845"/>
          </a:xfrm>
          <a:prstGeom prst="rect">
            <a:avLst/>
          </a:prstGeom>
        </p:spPr>
      </p:pic>
      <p:pic>
        <p:nvPicPr>
          <p:cNvPr id="3" name="Picture 2"/>
          <p:cNvPicPr>
            <a:picLocks noChangeAspect="1"/>
          </p:cNvPicPr>
          <p:nvPr/>
        </p:nvPicPr>
        <p:blipFill>
          <a:blip r:embed="rId46"/>
          <a:stretch>
            <a:fillRect/>
          </a:stretch>
        </p:blipFill>
        <p:spPr>
          <a:xfrm>
            <a:off x="3085251" y="6145492"/>
            <a:ext cx="490018" cy="484043"/>
          </a:xfrm>
          <a:prstGeom prst="rect">
            <a:avLst/>
          </a:prstGeom>
        </p:spPr>
      </p:pic>
      <p:pic>
        <p:nvPicPr>
          <p:cNvPr id="72" name="Picture 7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01847" y="5310099"/>
            <a:ext cx="1200251" cy="284059"/>
          </a:xfrm>
          <a:prstGeom prst="rect">
            <a:avLst/>
          </a:prstGeom>
        </p:spPr>
      </p:pic>
      <p:pic>
        <p:nvPicPr>
          <p:cNvPr id="73" name="Picture 72"/>
          <p:cNvPicPr>
            <a:picLocks noChangeAspect="1"/>
          </p:cNvPicPr>
          <p:nvPr/>
        </p:nvPicPr>
        <p:blipFill>
          <a:blip r:embed="rId48"/>
          <a:stretch>
            <a:fillRect/>
          </a:stretch>
        </p:blipFill>
        <p:spPr>
          <a:xfrm>
            <a:off x="2301847" y="6089149"/>
            <a:ext cx="505703" cy="596729"/>
          </a:xfrm>
          <a:prstGeom prst="rect">
            <a:avLst/>
          </a:prstGeom>
        </p:spPr>
      </p:pic>
      <p:pic>
        <p:nvPicPr>
          <p:cNvPr id="76" name="Picture 75"/>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305539" y="4337684"/>
            <a:ext cx="553444" cy="297112"/>
          </a:xfrm>
          <a:prstGeom prst="rect">
            <a:avLst/>
          </a:prstGeom>
        </p:spPr>
      </p:pic>
      <p:pic>
        <p:nvPicPr>
          <p:cNvPr id="78" name="Picture 77"/>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5865509" y="4125893"/>
            <a:ext cx="474381" cy="720695"/>
          </a:xfrm>
          <a:prstGeom prst="rect">
            <a:avLst/>
          </a:prstGeom>
        </p:spPr>
      </p:pic>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pic>
        <p:nvPicPr>
          <p:cNvPr id="1028" name="Picture 4" descr="http://people.redhat.com/jamisonm/Red_Hat_cmyk_logo.jp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852971" y="6197131"/>
            <a:ext cx="1187564" cy="38076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a:t>Azure is an open cloud</a:t>
            </a:r>
            <a:endParaRPr lang="en-US" dirty="0"/>
          </a:p>
        </p:txBody>
      </p:sp>
    </p:spTree>
    <p:extLst>
      <p:ext uri="{BB962C8B-B14F-4D97-AF65-F5344CB8AC3E}">
        <p14:creationId xmlns:p14="http://schemas.microsoft.com/office/powerpoint/2010/main" val="2002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Picture 353"/>
          <p:cNvPicPr>
            <a:picLocks noChangeAspect="1"/>
          </p:cNvPicPr>
          <p:nvPr/>
        </p:nvPicPr>
        <p:blipFill rotWithShape="1">
          <a:blip r:embed="rId3">
            <a:extLst>
              <a:ext uri="{28A0092B-C50C-407E-A947-70E740481C1C}">
                <a14:useLocalDpi xmlns:a14="http://schemas.microsoft.com/office/drawing/2010/main" val="0"/>
              </a:ext>
            </a:extLst>
          </a:blip>
          <a:srcRect l="3711" r="484"/>
          <a:stretch/>
        </p:blipFill>
        <p:spPr>
          <a:xfrm>
            <a:off x="865" y="5058743"/>
            <a:ext cx="12190271" cy="1798285"/>
          </a:xfrm>
          <a:prstGeom prst="rect">
            <a:avLst/>
          </a:prstGeom>
        </p:spPr>
      </p:pic>
      <p:sp>
        <p:nvSpPr>
          <p:cNvPr id="4" name="Rectangle 3"/>
          <p:cNvSpPr/>
          <p:nvPr/>
        </p:nvSpPr>
        <p:spPr bwMode="auto">
          <a:xfrm>
            <a:off x="865" y="6660767"/>
            <a:ext cx="12190271" cy="1962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313640" y="291548"/>
            <a:ext cx="5534607" cy="899537"/>
          </a:xfrm>
        </p:spPr>
        <p:txBody>
          <a:bodyPr/>
          <a:lstStyle/>
          <a:p>
            <a:r>
              <a:rPr lang="en-US" sz="5399" dirty="0"/>
              <a:t>Azure Marketplace</a:t>
            </a:r>
          </a:p>
        </p:txBody>
      </p:sp>
      <p:sp>
        <p:nvSpPr>
          <p:cNvPr id="3" name="Rectangle 2"/>
          <p:cNvSpPr/>
          <p:nvPr/>
        </p:nvSpPr>
        <p:spPr>
          <a:xfrm>
            <a:off x="361759" y="1373420"/>
            <a:ext cx="5016458" cy="939739"/>
          </a:xfrm>
          <a:prstGeom prst="rect">
            <a:avLst/>
          </a:prstGeom>
        </p:spPr>
        <p:txBody>
          <a:bodyPr wrap="square">
            <a:spAutoFit/>
          </a:bodyPr>
          <a:lstStyle/>
          <a:p>
            <a:pPr defTabSz="914192"/>
            <a:r>
              <a:rPr lang="en-IN" dirty="0">
                <a:solidFill>
                  <a:srgbClr val="404040"/>
                </a:solidFill>
                <a:latin typeface="Segoe UI Light"/>
              </a:rPr>
              <a:t>Online store to discover, search for, and purchase integrated applications and services ready to deploy on Azure.</a:t>
            </a:r>
          </a:p>
        </p:txBody>
      </p:sp>
      <p:sp>
        <p:nvSpPr>
          <p:cNvPr id="6" name="Freeform 9"/>
          <p:cNvSpPr>
            <a:spLocks noEditPoints="1"/>
          </p:cNvSpPr>
          <p:nvPr/>
        </p:nvSpPr>
        <p:spPr bwMode="black">
          <a:xfrm>
            <a:off x="361759" y="2558008"/>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8" name="Freeform 9"/>
          <p:cNvSpPr>
            <a:spLocks noEditPoints="1"/>
          </p:cNvSpPr>
          <p:nvPr/>
        </p:nvSpPr>
        <p:spPr bwMode="black">
          <a:xfrm>
            <a:off x="361759" y="306139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9" name="Freeform 9"/>
          <p:cNvSpPr>
            <a:spLocks noEditPoints="1"/>
          </p:cNvSpPr>
          <p:nvPr/>
        </p:nvSpPr>
        <p:spPr bwMode="black">
          <a:xfrm>
            <a:off x="361759" y="3609506"/>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12" name="Freeform 9"/>
          <p:cNvSpPr>
            <a:spLocks noEditPoints="1"/>
          </p:cNvSpPr>
          <p:nvPr/>
        </p:nvSpPr>
        <p:spPr bwMode="black">
          <a:xfrm>
            <a:off x="361759" y="423188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grpSp>
        <p:nvGrpSpPr>
          <p:cNvPr id="10" name="Group 9"/>
          <p:cNvGrpSpPr/>
          <p:nvPr/>
        </p:nvGrpSpPr>
        <p:grpSpPr>
          <a:xfrm>
            <a:off x="620489" y="4977159"/>
            <a:ext cx="3416543" cy="1809152"/>
            <a:chOff x="619713" y="4902888"/>
            <a:chExt cx="3641439" cy="1883897"/>
          </a:xfrm>
        </p:grpSpPr>
        <p:sp>
          <p:nvSpPr>
            <p:cNvPr id="32" name="Rectangle 6"/>
            <p:cNvSpPr>
              <a:spLocks noChangeArrowheads="1"/>
            </p:cNvSpPr>
            <p:nvPr/>
          </p:nvSpPr>
          <p:spPr bwMode="auto">
            <a:xfrm>
              <a:off x="1765145" y="5594664"/>
              <a:ext cx="530696"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 name="Rectangle 10"/>
            <p:cNvSpPr>
              <a:spLocks noChangeArrowheads="1"/>
            </p:cNvSpPr>
            <p:nvPr/>
          </p:nvSpPr>
          <p:spPr bwMode="auto">
            <a:xfrm>
              <a:off x="641501" y="5389234"/>
              <a:ext cx="530696" cy="139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 name="Rectangle 11"/>
            <p:cNvSpPr>
              <a:spLocks noChangeArrowheads="1"/>
            </p:cNvSpPr>
            <p:nvPr/>
          </p:nvSpPr>
          <p:spPr bwMode="auto">
            <a:xfrm>
              <a:off x="641501" y="5857367"/>
              <a:ext cx="1671459" cy="86218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5" name="Rectangle 12"/>
            <p:cNvSpPr>
              <a:spLocks noChangeArrowheads="1"/>
            </p:cNvSpPr>
            <p:nvPr/>
          </p:nvSpPr>
          <p:spPr bwMode="auto">
            <a:xfrm>
              <a:off x="641501" y="5924599"/>
              <a:ext cx="1671459" cy="86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6" name="Rectangle 13"/>
            <p:cNvSpPr>
              <a:spLocks noChangeArrowheads="1"/>
            </p:cNvSpPr>
            <p:nvPr/>
          </p:nvSpPr>
          <p:spPr bwMode="auto">
            <a:xfrm>
              <a:off x="619713" y="5896585"/>
              <a:ext cx="1719704"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7" name="Rectangle 14"/>
            <p:cNvSpPr>
              <a:spLocks noChangeArrowheads="1"/>
            </p:cNvSpPr>
            <p:nvPr/>
          </p:nvSpPr>
          <p:spPr bwMode="auto">
            <a:xfrm>
              <a:off x="695971"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8" name="Rectangle 15"/>
            <p:cNvSpPr>
              <a:spLocks noChangeArrowheads="1"/>
            </p:cNvSpPr>
            <p:nvPr/>
          </p:nvSpPr>
          <p:spPr bwMode="auto">
            <a:xfrm>
              <a:off x="695971"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 name="Rectangle 16"/>
            <p:cNvSpPr>
              <a:spLocks noChangeArrowheads="1"/>
            </p:cNvSpPr>
            <p:nvPr/>
          </p:nvSpPr>
          <p:spPr bwMode="auto">
            <a:xfrm>
              <a:off x="695971"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 name="Rectangle 17"/>
            <p:cNvSpPr>
              <a:spLocks noChangeArrowheads="1"/>
            </p:cNvSpPr>
            <p:nvPr/>
          </p:nvSpPr>
          <p:spPr bwMode="auto">
            <a:xfrm>
              <a:off x="74577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1" name="Rectangle 18"/>
            <p:cNvSpPr>
              <a:spLocks noChangeArrowheads="1"/>
            </p:cNvSpPr>
            <p:nvPr/>
          </p:nvSpPr>
          <p:spPr bwMode="auto">
            <a:xfrm>
              <a:off x="74577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2" name="Rectangle 19"/>
            <p:cNvSpPr>
              <a:spLocks noChangeArrowheads="1"/>
            </p:cNvSpPr>
            <p:nvPr/>
          </p:nvSpPr>
          <p:spPr bwMode="auto">
            <a:xfrm>
              <a:off x="74577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3" name="Rectangle 20"/>
            <p:cNvSpPr>
              <a:spLocks noChangeArrowheads="1"/>
            </p:cNvSpPr>
            <p:nvPr/>
          </p:nvSpPr>
          <p:spPr bwMode="auto">
            <a:xfrm>
              <a:off x="870276"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4" name="Rectangle 21"/>
            <p:cNvSpPr>
              <a:spLocks noChangeArrowheads="1"/>
            </p:cNvSpPr>
            <p:nvPr/>
          </p:nvSpPr>
          <p:spPr bwMode="auto">
            <a:xfrm>
              <a:off x="820474"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5" name="Rectangle 22"/>
            <p:cNvSpPr>
              <a:spLocks noChangeArrowheads="1"/>
            </p:cNvSpPr>
            <p:nvPr/>
          </p:nvSpPr>
          <p:spPr bwMode="auto">
            <a:xfrm>
              <a:off x="870276"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6" name="Rectangle 23"/>
            <p:cNvSpPr>
              <a:spLocks noChangeArrowheads="1"/>
            </p:cNvSpPr>
            <p:nvPr/>
          </p:nvSpPr>
          <p:spPr bwMode="auto">
            <a:xfrm>
              <a:off x="820474"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7" name="Rectangle 24"/>
            <p:cNvSpPr>
              <a:spLocks noChangeArrowheads="1"/>
            </p:cNvSpPr>
            <p:nvPr/>
          </p:nvSpPr>
          <p:spPr bwMode="auto">
            <a:xfrm>
              <a:off x="870276"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8" name="Rectangle 25"/>
            <p:cNvSpPr>
              <a:spLocks noChangeArrowheads="1"/>
            </p:cNvSpPr>
            <p:nvPr/>
          </p:nvSpPr>
          <p:spPr bwMode="auto">
            <a:xfrm>
              <a:off x="820474"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9" name="Rectangle 26"/>
            <p:cNvSpPr>
              <a:spLocks noChangeArrowheads="1"/>
            </p:cNvSpPr>
            <p:nvPr/>
          </p:nvSpPr>
          <p:spPr bwMode="auto">
            <a:xfrm>
              <a:off x="994779"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0" name="Rectangle 27"/>
            <p:cNvSpPr>
              <a:spLocks noChangeArrowheads="1"/>
            </p:cNvSpPr>
            <p:nvPr/>
          </p:nvSpPr>
          <p:spPr bwMode="auto">
            <a:xfrm>
              <a:off x="994779"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1" name="Rectangle 28"/>
            <p:cNvSpPr>
              <a:spLocks noChangeArrowheads="1"/>
            </p:cNvSpPr>
            <p:nvPr/>
          </p:nvSpPr>
          <p:spPr bwMode="auto">
            <a:xfrm>
              <a:off x="994779"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2" name="Rectangle 29"/>
            <p:cNvSpPr>
              <a:spLocks noChangeArrowheads="1"/>
            </p:cNvSpPr>
            <p:nvPr/>
          </p:nvSpPr>
          <p:spPr bwMode="auto">
            <a:xfrm>
              <a:off x="943422"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3" name="Rectangle 30"/>
            <p:cNvSpPr>
              <a:spLocks noChangeArrowheads="1"/>
            </p:cNvSpPr>
            <p:nvPr/>
          </p:nvSpPr>
          <p:spPr bwMode="auto">
            <a:xfrm>
              <a:off x="943422"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4" name="Rectangle 31"/>
            <p:cNvSpPr>
              <a:spLocks noChangeArrowheads="1"/>
            </p:cNvSpPr>
            <p:nvPr/>
          </p:nvSpPr>
          <p:spPr bwMode="auto">
            <a:xfrm>
              <a:off x="943422"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5" name="Rectangle 32"/>
            <p:cNvSpPr>
              <a:spLocks noChangeArrowheads="1"/>
            </p:cNvSpPr>
            <p:nvPr/>
          </p:nvSpPr>
          <p:spPr bwMode="auto">
            <a:xfrm>
              <a:off x="1117727" y="6081784"/>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6" name="Rectangle 33"/>
            <p:cNvSpPr>
              <a:spLocks noChangeArrowheads="1"/>
            </p:cNvSpPr>
            <p:nvPr/>
          </p:nvSpPr>
          <p:spPr bwMode="auto">
            <a:xfrm>
              <a:off x="106792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7" name="Rectangle 34"/>
            <p:cNvSpPr>
              <a:spLocks noChangeArrowheads="1"/>
            </p:cNvSpPr>
            <p:nvPr/>
          </p:nvSpPr>
          <p:spPr bwMode="auto">
            <a:xfrm>
              <a:off x="1117727" y="5982182"/>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8" name="Rectangle 35"/>
            <p:cNvSpPr>
              <a:spLocks noChangeArrowheads="1"/>
            </p:cNvSpPr>
            <p:nvPr/>
          </p:nvSpPr>
          <p:spPr bwMode="auto">
            <a:xfrm>
              <a:off x="1117727" y="603509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9" name="Rectangle 36"/>
            <p:cNvSpPr>
              <a:spLocks noChangeArrowheads="1"/>
            </p:cNvSpPr>
            <p:nvPr/>
          </p:nvSpPr>
          <p:spPr bwMode="auto">
            <a:xfrm>
              <a:off x="106792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0" name="Rectangle 37"/>
            <p:cNvSpPr>
              <a:spLocks noChangeArrowheads="1"/>
            </p:cNvSpPr>
            <p:nvPr/>
          </p:nvSpPr>
          <p:spPr bwMode="auto">
            <a:xfrm>
              <a:off x="106792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1" name="Rectangle 38"/>
            <p:cNvSpPr>
              <a:spLocks noChangeArrowheads="1"/>
            </p:cNvSpPr>
            <p:nvPr/>
          </p:nvSpPr>
          <p:spPr bwMode="auto">
            <a:xfrm>
              <a:off x="695971"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2" name="Rectangle 39"/>
            <p:cNvSpPr>
              <a:spLocks noChangeArrowheads="1"/>
            </p:cNvSpPr>
            <p:nvPr/>
          </p:nvSpPr>
          <p:spPr bwMode="auto">
            <a:xfrm>
              <a:off x="695971"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3" name="Rectangle 40"/>
            <p:cNvSpPr>
              <a:spLocks noChangeArrowheads="1"/>
            </p:cNvSpPr>
            <p:nvPr/>
          </p:nvSpPr>
          <p:spPr bwMode="auto">
            <a:xfrm>
              <a:off x="695971"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4" name="Rectangle 41"/>
            <p:cNvSpPr>
              <a:spLocks noChangeArrowheads="1"/>
            </p:cNvSpPr>
            <p:nvPr/>
          </p:nvSpPr>
          <p:spPr bwMode="auto">
            <a:xfrm>
              <a:off x="74577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5" name="Rectangle 42"/>
            <p:cNvSpPr>
              <a:spLocks noChangeArrowheads="1"/>
            </p:cNvSpPr>
            <p:nvPr/>
          </p:nvSpPr>
          <p:spPr bwMode="auto">
            <a:xfrm>
              <a:off x="74577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Rectangle 43"/>
            <p:cNvSpPr>
              <a:spLocks noChangeArrowheads="1"/>
            </p:cNvSpPr>
            <p:nvPr/>
          </p:nvSpPr>
          <p:spPr bwMode="auto">
            <a:xfrm>
              <a:off x="74577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7" name="Rectangle 44"/>
            <p:cNvSpPr>
              <a:spLocks noChangeArrowheads="1"/>
            </p:cNvSpPr>
            <p:nvPr/>
          </p:nvSpPr>
          <p:spPr bwMode="auto">
            <a:xfrm>
              <a:off x="870276"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8" name="Rectangle 45"/>
            <p:cNvSpPr>
              <a:spLocks noChangeArrowheads="1"/>
            </p:cNvSpPr>
            <p:nvPr/>
          </p:nvSpPr>
          <p:spPr bwMode="auto">
            <a:xfrm>
              <a:off x="820474"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9" name="Rectangle 46"/>
            <p:cNvSpPr>
              <a:spLocks noChangeArrowheads="1"/>
            </p:cNvSpPr>
            <p:nvPr/>
          </p:nvSpPr>
          <p:spPr bwMode="auto">
            <a:xfrm>
              <a:off x="870276"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0" name="Rectangle 47"/>
            <p:cNvSpPr>
              <a:spLocks noChangeArrowheads="1"/>
            </p:cNvSpPr>
            <p:nvPr/>
          </p:nvSpPr>
          <p:spPr bwMode="auto">
            <a:xfrm>
              <a:off x="820474"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1" name="Rectangle 48"/>
            <p:cNvSpPr>
              <a:spLocks noChangeArrowheads="1"/>
            </p:cNvSpPr>
            <p:nvPr/>
          </p:nvSpPr>
          <p:spPr bwMode="auto">
            <a:xfrm>
              <a:off x="870276"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Rectangle 49"/>
            <p:cNvSpPr>
              <a:spLocks noChangeArrowheads="1"/>
            </p:cNvSpPr>
            <p:nvPr/>
          </p:nvSpPr>
          <p:spPr bwMode="auto">
            <a:xfrm>
              <a:off x="820474"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3" name="Rectangle 50"/>
            <p:cNvSpPr>
              <a:spLocks noChangeArrowheads="1"/>
            </p:cNvSpPr>
            <p:nvPr/>
          </p:nvSpPr>
          <p:spPr bwMode="auto">
            <a:xfrm>
              <a:off x="994779"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4" name="Rectangle 51"/>
            <p:cNvSpPr>
              <a:spLocks noChangeArrowheads="1"/>
            </p:cNvSpPr>
            <p:nvPr/>
          </p:nvSpPr>
          <p:spPr bwMode="auto">
            <a:xfrm>
              <a:off x="994779"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5" name="Rectangle 52"/>
            <p:cNvSpPr>
              <a:spLocks noChangeArrowheads="1"/>
            </p:cNvSpPr>
            <p:nvPr/>
          </p:nvSpPr>
          <p:spPr bwMode="auto">
            <a:xfrm>
              <a:off x="994779"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6" name="Rectangle 53"/>
            <p:cNvSpPr>
              <a:spLocks noChangeArrowheads="1"/>
            </p:cNvSpPr>
            <p:nvPr/>
          </p:nvSpPr>
          <p:spPr bwMode="auto">
            <a:xfrm>
              <a:off x="943422"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7" name="Rectangle 54"/>
            <p:cNvSpPr>
              <a:spLocks noChangeArrowheads="1"/>
            </p:cNvSpPr>
            <p:nvPr/>
          </p:nvSpPr>
          <p:spPr bwMode="auto">
            <a:xfrm>
              <a:off x="943422"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8" name="Rectangle 55"/>
            <p:cNvSpPr>
              <a:spLocks noChangeArrowheads="1"/>
            </p:cNvSpPr>
            <p:nvPr/>
          </p:nvSpPr>
          <p:spPr bwMode="auto">
            <a:xfrm>
              <a:off x="943422"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9" name="Rectangle 56"/>
            <p:cNvSpPr>
              <a:spLocks noChangeArrowheads="1"/>
            </p:cNvSpPr>
            <p:nvPr/>
          </p:nvSpPr>
          <p:spPr bwMode="auto">
            <a:xfrm>
              <a:off x="1117727" y="6287215"/>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0" name="Rectangle 57"/>
            <p:cNvSpPr>
              <a:spLocks noChangeArrowheads="1"/>
            </p:cNvSpPr>
            <p:nvPr/>
          </p:nvSpPr>
          <p:spPr bwMode="auto">
            <a:xfrm>
              <a:off x="106792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1" name="Rectangle 58"/>
            <p:cNvSpPr>
              <a:spLocks noChangeArrowheads="1"/>
            </p:cNvSpPr>
            <p:nvPr/>
          </p:nvSpPr>
          <p:spPr bwMode="auto">
            <a:xfrm>
              <a:off x="1117727" y="6189168"/>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2" name="Rectangle 59"/>
            <p:cNvSpPr>
              <a:spLocks noChangeArrowheads="1"/>
            </p:cNvSpPr>
            <p:nvPr/>
          </p:nvSpPr>
          <p:spPr bwMode="auto">
            <a:xfrm>
              <a:off x="1117727" y="6238969"/>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3" name="Rectangle 60"/>
            <p:cNvSpPr>
              <a:spLocks noChangeArrowheads="1"/>
            </p:cNvSpPr>
            <p:nvPr/>
          </p:nvSpPr>
          <p:spPr bwMode="auto">
            <a:xfrm>
              <a:off x="106792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4" name="Rectangle 61"/>
            <p:cNvSpPr>
              <a:spLocks noChangeArrowheads="1"/>
            </p:cNvSpPr>
            <p:nvPr/>
          </p:nvSpPr>
          <p:spPr bwMode="auto">
            <a:xfrm>
              <a:off x="106792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5" name="Rectangle 62"/>
            <p:cNvSpPr>
              <a:spLocks noChangeArrowheads="1"/>
            </p:cNvSpPr>
            <p:nvPr/>
          </p:nvSpPr>
          <p:spPr bwMode="auto">
            <a:xfrm>
              <a:off x="695971"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6" name="Rectangle 63"/>
            <p:cNvSpPr>
              <a:spLocks noChangeArrowheads="1"/>
            </p:cNvSpPr>
            <p:nvPr/>
          </p:nvSpPr>
          <p:spPr bwMode="auto">
            <a:xfrm>
              <a:off x="695971"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7" name="Rectangle 64"/>
            <p:cNvSpPr>
              <a:spLocks noChangeArrowheads="1"/>
            </p:cNvSpPr>
            <p:nvPr/>
          </p:nvSpPr>
          <p:spPr bwMode="auto">
            <a:xfrm>
              <a:off x="695971"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8" name="Rectangle 65"/>
            <p:cNvSpPr>
              <a:spLocks noChangeArrowheads="1"/>
            </p:cNvSpPr>
            <p:nvPr/>
          </p:nvSpPr>
          <p:spPr bwMode="auto">
            <a:xfrm>
              <a:off x="74577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9" name="Rectangle 66"/>
            <p:cNvSpPr>
              <a:spLocks noChangeArrowheads="1"/>
            </p:cNvSpPr>
            <p:nvPr/>
          </p:nvSpPr>
          <p:spPr bwMode="auto">
            <a:xfrm>
              <a:off x="74577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0" name="Rectangle 67"/>
            <p:cNvSpPr>
              <a:spLocks noChangeArrowheads="1"/>
            </p:cNvSpPr>
            <p:nvPr/>
          </p:nvSpPr>
          <p:spPr bwMode="auto">
            <a:xfrm>
              <a:off x="74577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1" name="Rectangle 68"/>
            <p:cNvSpPr>
              <a:spLocks noChangeArrowheads="1"/>
            </p:cNvSpPr>
            <p:nvPr/>
          </p:nvSpPr>
          <p:spPr bwMode="auto">
            <a:xfrm>
              <a:off x="870276"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2" name="Rectangle 69"/>
            <p:cNvSpPr>
              <a:spLocks noChangeArrowheads="1"/>
            </p:cNvSpPr>
            <p:nvPr/>
          </p:nvSpPr>
          <p:spPr bwMode="auto">
            <a:xfrm>
              <a:off x="820474"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3" name="Rectangle 70"/>
            <p:cNvSpPr>
              <a:spLocks noChangeArrowheads="1"/>
            </p:cNvSpPr>
            <p:nvPr/>
          </p:nvSpPr>
          <p:spPr bwMode="auto">
            <a:xfrm>
              <a:off x="870276"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4" name="Rectangle 71"/>
            <p:cNvSpPr>
              <a:spLocks noChangeArrowheads="1"/>
            </p:cNvSpPr>
            <p:nvPr/>
          </p:nvSpPr>
          <p:spPr bwMode="auto">
            <a:xfrm>
              <a:off x="820474"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5" name="Rectangle 72"/>
            <p:cNvSpPr>
              <a:spLocks noChangeArrowheads="1"/>
            </p:cNvSpPr>
            <p:nvPr/>
          </p:nvSpPr>
          <p:spPr bwMode="auto">
            <a:xfrm>
              <a:off x="870276"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6" name="Rectangle 73"/>
            <p:cNvSpPr>
              <a:spLocks noChangeArrowheads="1"/>
            </p:cNvSpPr>
            <p:nvPr/>
          </p:nvSpPr>
          <p:spPr bwMode="auto">
            <a:xfrm>
              <a:off x="820474"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7" name="Rectangle 74"/>
            <p:cNvSpPr>
              <a:spLocks noChangeArrowheads="1"/>
            </p:cNvSpPr>
            <p:nvPr/>
          </p:nvSpPr>
          <p:spPr bwMode="auto">
            <a:xfrm>
              <a:off x="994779"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8" name="Rectangle 75"/>
            <p:cNvSpPr>
              <a:spLocks noChangeArrowheads="1"/>
            </p:cNvSpPr>
            <p:nvPr/>
          </p:nvSpPr>
          <p:spPr bwMode="auto">
            <a:xfrm>
              <a:off x="994779"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9" name="Rectangle 76"/>
            <p:cNvSpPr>
              <a:spLocks noChangeArrowheads="1"/>
            </p:cNvSpPr>
            <p:nvPr/>
          </p:nvSpPr>
          <p:spPr bwMode="auto">
            <a:xfrm>
              <a:off x="994779"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0" name="Rectangle 77"/>
            <p:cNvSpPr>
              <a:spLocks noChangeArrowheads="1"/>
            </p:cNvSpPr>
            <p:nvPr/>
          </p:nvSpPr>
          <p:spPr bwMode="auto">
            <a:xfrm>
              <a:off x="943422"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1" name="Rectangle 78"/>
            <p:cNvSpPr>
              <a:spLocks noChangeArrowheads="1"/>
            </p:cNvSpPr>
            <p:nvPr/>
          </p:nvSpPr>
          <p:spPr bwMode="auto">
            <a:xfrm>
              <a:off x="943422"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2" name="Rectangle 79"/>
            <p:cNvSpPr>
              <a:spLocks noChangeArrowheads="1"/>
            </p:cNvSpPr>
            <p:nvPr/>
          </p:nvSpPr>
          <p:spPr bwMode="auto">
            <a:xfrm>
              <a:off x="943422"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3" name="Rectangle 80"/>
            <p:cNvSpPr>
              <a:spLocks noChangeArrowheads="1"/>
            </p:cNvSpPr>
            <p:nvPr/>
          </p:nvSpPr>
          <p:spPr bwMode="auto">
            <a:xfrm>
              <a:off x="1117727" y="6492646"/>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4" name="Rectangle 81"/>
            <p:cNvSpPr>
              <a:spLocks noChangeArrowheads="1"/>
            </p:cNvSpPr>
            <p:nvPr/>
          </p:nvSpPr>
          <p:spPr bwMode="auto">
            <a:xfrm>
              <a:off x="106792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5" name="Rectangle 82"/>
            <p:cNvSpPr>
              <a:spLocks noChangeArrowheads="1"/>
            </p:cNvSpPr>
            <p:nvPr/>
          </p:nvSpPr>
          <p:spPr bwMode="auto">
            <a:xfrm>
              <a:off x="1117727" y="639459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6" name="Rectangle 83"/>
            <p:cNvSpPr>
              <a:spLocks noChangeArrowheads="1"/>
            </p:cNvSpPr>
            <p:nvPr/>
          </p:nvSpPr>
          <p:spPr bwMode="auto">
            <a:xfrm>
              <a:off x="1117727" y="6445957"/>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7" name="Rectangle 84"/>
            <p:cNvSpPr>
              <a:spLocks noChangeArrowheads="1"/>
            </p:cNvSpPr>
            <p:nvPr/>
          </p:nvSpPr>
          <p:spPr bwMode="auto">
            <a:xfrm>
              <a:off x="106792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8" name="Rectangle 85"/>
            <p:cNvSpPr>
              <a:spLocks noChangeArrowheads="1"/>
            </p:cNvSpPr>
            <p:nvPr/>
          </p:nvSpPr>
          <p:spPr bwMode="auto">
            <a:xfrm>
              <a:off x="106792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9" name="Rectangle 86"/>
            <p:cNvSpPr>
              <a:spLocks noChangeArrowheads="1"/>
            </p:cNvSpPr>
            <p:nvPr/>
          </p:nvSpPr>
          <p:spPr bwMode="auto">
            <a:xfrm>
              <a:off x="1805609" y="6081784"/>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0" name="Rectangle 87"/>
            <p:cNvSpPr>
              <a:spLocks noChangeArrowheads="1"/>
            </p:cNvSpPr>
            <p:nvPr/>
          </p:nvSpPr>
          <p:spPr bwMode="auto">
            <a:xfrm>
              <a:off x="1805609" y="5982182"/>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1" name="Rectangle 88"/>
            <p:cNvSpPr>
              <a:spLocks noChangeArrowheads="1"/>
            </p:cNvSpPr>
            <p:nvPr/>
          </p:nvSpPr>
          <p:spPr bwMode="auto">
            <a:xfrm>
              <a:off x="1805609" y="603509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2" name="Rectangle 89"/>
            <p:cNvSpPr>
              <a:spLocks noChangeArrowheads="1"/>
            </p:cNvSpPr>
            <p:nvPr/>
          </p:nvSpPr>
          <p:spPr bwMode="auto">
            <a:xfrm>
              <a:off x="185696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3" name="Rectangle 90"/>
            <p:cNvSpPr>
              <a:spLocks noChangeArrowheads="1"/>
            </p:cNvSpPr>
            <p:nvPr/>
          </p:nvSpPr>
          <p:spPr bwMode="auto">
            <a:xfrm>
              <a:off x="185696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4" name="Rectangle 91"/>
            <p:cNvSpPr>
              <a:spLocks noChangeArrowheads="1"/>
            </p:cNvSpPr>
            <p:nvPr/>
          </p:nvSpPr>
          <p:spPr bwMode="auto">
            <a:xfrm>
              <a:off x="185696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5" name="Rectangle 92"/>
            <p:cNvSpPr>
              <a:spLocks noChangeArrowheads="1"/>
            </p:cNvSpPr>
            <p:nvPr/>
          </p:nvSpPr>
          <p:spPr bwMode="auto">
            <a:xfrm>
              <a:off x="1979913"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6" name="Rectangle 93"/>
            <p:cNvSpPr>
              <a:spLocks noChangeArrowheads="1"/>
            </p:cNvSpPr>
            <p:nvPr/>
          </p:nvSpPr>
          <p:spPr bwMode="auto">
            <a:xfrm>
              <a:off x="193011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7" name="Rectangle 94"/>
            <p:cNvSpPr>
              <a:spLocks noChangeArrowheads="1"/>
            </p:cNvSpPr>
            <p:nvPr/>
          </p:nvSpPr>
          <p:spPr bwMode="auto">
            <a:xfrm>
              <a:off x="1979913"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8" name="Rectangle 95"/>
            <p:cNvSpPr>
              <a:spLocks noChangeArrowheads="1"/>
            </p:cNvSpPr>
            <p:nvPr/>
          </p:nvSpPr>
          <p:spPr bwMode="auto">
            <a:xfrm>
              <a:off x="193011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9" name="Rectangle 96"/>
            <p:cNvSpPr>
              <a:spLocks noChangeArrowheads="1"/>
            </p:cNvSpPr>
            <p:nvPr/>
          </p:nvSpPr>
          <p:spPr bwMode="auto">
            <a:xfrm>
              <a:off x="1979913"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0" name="Rectangle 97"/>
            <p:cNvSpPr>
              <a:spLocks noChangeArrowheads="1"/>
            </p:cNvSpPr>
            <p:nvPr/>
          </p:nvSpPr>
          <p:spPr bwMode="auto">
            <a:xfrm>
              <a:off x="193011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1" name="Rectangle 98"/>
            <p:cNvSpPr>
              <a:spLocks noChangeArrowheads="1"/>
            </p:cNvSpPr>
            <p:nvPr/>
          </p:nvSpPr>
          <p:spPr bwMode="auto">
            <a:xfrm>
              <a:off x="2104417"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2" name="Rectangle 99"/>
            <p:cNvSpPr>
              <a:spLocks noChangeArrowheads="1"/>
            </p:cNvSpPr>
            <p:nvPr/>
          </p:nvSpPr>
          <p:spPr bwMode="auto">
            <a:xfrm>
              <a:off x="2104417"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3" name="Rectangle 100"/>
            <p:cNvSpPr>
              <a:spLocks noChangeArrowheads="1"/>
            </p:cNvSpPr>
            <p:nvPr/>
          </p:nvSpPr>
          <p:spPr bwMode="auto">
            <a:xfrm>
              <a:off x="2496404"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4" name="Rectangle 101"/>
            <p:cNvSpPr>
              <a:spLocks noChangeArrowheads="1"/>
            </p:cNvSpPr>
            <p:nvPr/>
          </p:nvSpPr>
          <p:spPr bwMode="auto">
            <a:xfrm>
              <a:off x="205461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5" name="Rectangle 102"/>
            <p:cNvSpPr>
              <a:spLocks noChangeArrowheads="1"/>
            </p:cNvSpPr>
            <p:nvPr/>
          </p:nvSpPr>
          <p:spPr bwMode="auto">
            <a:xfrm>
              <a:off x="205461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6" name="Rectangle 103"/>
            <p:cNvSpPr>
              <a:spLocks noChangeArrowheads="1"/>
            </p:cNvSpPr>
            <p:nvPr/>
          </p:nvSpPr>
          <p:spPr bwMode="auto">
            <a:xfrm>
              <a:off x="2446602" y="5655379"/>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7" name="Rectangle 104"/>
            <p:cNvSpPr>
              <a:spLocks noChangeArrowheads="1"/>
            </p:cNvSpPr>
            <p:nvPr/>
          </p:nvSpPr>
          <p:spPr bwMode="auto">
            <a:xfrm>
              <a:off x="2228921"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8" name="Rectangle 105"/>
            <p:cNvSpPr>
              <a:spLocks noChangeArrowheads="1"/>
            </p:cNvSpPr>
            <p:nvPr/>
          </p:nvSpPr>
          <p:spPr bwMode="auto">
            <a:xfrm>
              <a:off x="2179119"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9" name="Rectangle 106"/>
            <p:cNvSpPr>
              <a:spLocks noChangeArrowheads="1"/>
            </p:cNvSpPr>
            <p:nvPr/>
          </p:nvSpPr>
          <p:spPr bwMode="auto">
            <a:xfrm>
              <a:off x="2620908"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0" name="Rectangle 107"/>
            <p:cNvSpPr>
              <a:spLocks noChangeArrowheads="1"/>
            </p:cNvSpPr>
            <p:nvPr/>
          </p:nvSpPr>
          <p:spPr bwMode="auto">
            <a:xfrm>
              <a:off x="2228921"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1" name="Rectangle 108"/>
            <p:cNvSpPr>
              <a:spLocks noChangeArrowheads="1"/>
            </p:cNvSpPr>
            <p:nvPr/>
          </p:nvSpPr>
          <p:spPr bwMode="auto">
            <a:xfrm>
              <a:off x="2179119"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2" name="Rectangle 109"/>
            <p:cNvSpPr>
              <a:spLocks noChangeArrowheads="1"/>
            </p:cNvSpPr>
            <p:nvPr/>
          </p:nvSpPr>
          <p:spPr bwMode="auto">
            <a:xfrm>
              <a:off x="2571106" y="565537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3" name="Rectangle 110"/>
            <p:cNvSpPr>
              <a:spLocks noChangeArrowheads="1"/>
            </p:cNvSpPr>
            <p:nvPr/>
          </p:nvSpPr>
          <p:spPr bwMode="auto">
            <a:xfrm>
              <a:off x="1805609" y="6287215"/>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4" name="Rectangle 111"/>
            <p:cNvSpPr>
              <a:spLocks noChangeArrowheads="1"/>
            </p:cNvSpPr>
            <p:nvPr/>
          </p:nvSpPr>
          <p:spPr bwMode="auto">
            <a:xfrm>
              <a:off x="1805609" y="6189168"/>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5" name="Rectangle 112"/>
            <p:cNvSpPr>
              <a:spLocks noChangeArrowheads="1"/>
            </p:cNvSpPr>
            <p:nvPr/>
          </p:nvSpPr>
          <p:spPr bwMode="auto">
            <a:xfrm>
              <a:off x="1805609" y="6238969"/>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6" name="Rectangle 113"/>
            <p:cNvSpPr>
              <a:spLocks noChangeArrowheads="1"/>
            </p:cNvSpPr>
            <p:nvPr/>
          </p:nvSpPr>
          <p:spPr bwMode="auto">
            <a:xfrm>
              <a:off x="185696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7" name="Rectangle 114"/>
            <p:cNvSpPr>
              <a:spLocks noChangeArrowheads="1"/>
            </p:cNvSpPr>
            <p:nvPr/>
          </p:nvSpPr>
          <p:spPr bwMode="auto">
            <a:xfrm>
              <a:off x="185696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8" name="Rectangle 115"/>
            <p:cNvSpPr>
              <a:spLocks noChangeArrowheads="1"/>
            </p:cNvSpPr>
            <p:nvPr/>
          </p:nvSpPr>
          <p:spPr bwMode="auto">
            <a:xfrm>
              <a:off x="185696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9" name="Rectangle 116"/>
            <p:cNvSpPr>
              <a:spLocks noChangeArrowheads="1"/>
            </p:cNvSpPr>
            <p:nvPr/>
          </p:nvSpPr>
          <p:spPr bwMode="auto">
            <a:xfrm>
              <a:off x="1979913"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0" name="Rectangle 117"/>
            <p:cNvSpPr>
              <a:spLocks noChangeArrowheads="1"/>
            </p:cNvSpPr>
            <p:nvPr/>
          </p:nvSpPr>
          <p:spPr bwMode="auto">
            <a:xfrm>
              <a:off x="193011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1" name="Rectangle 118"/>
            <p:cNvSpPr>
              <a:spLocks noChangeArrowheads="1"/>
            </p:cNvSpPr>
            <p:nvPr/>
          </p:nvSpPr>
          <p:spPr bwMode="auto">
            <a:xfrm>
              <a:off x="1979913"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2" name="Rectangle 119"/>
            <p:cNvSpPr>
              <a:spLocks noChangeArrowheads="1"/>
            </p:cNvSpPr>
            <p:nvPr/>
          </p:nvSpPr>
          <p:spPr bwMode="auto">
            <a:xfrm>
              <a:off x="193011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3" name="Rectangle 120"/>
            <p:cNvSpPr>
              <a:spLocks noChangeArrowheads="1"/>
            </p:cNvSpPr>
            <p:nvPr/>
          </p:nvSpPr>
          <p:spPr bwMode="auto">
            <a:xfrm>
              <a:off x="1979913"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4" name="Rectangle 121"/>
            <p:cNvSpPr>
              <a:spLocks noChangeArrowheads="1"/>
            </p:cNvSpPr>
            <p:nvPr/>
          </p:nvSpPr>
          <p:spPr bwMode="auto">
            <a:xfrm>
              <a:off x="193011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5" name="Rectangle 122"/>
            <p:cNvSpPr>
              <a:spLocks noChangeArrowheads="1"/>
            </p:cNvSpPr>
            <p:nvPr/>
          </p:nvSpPr>
          <p:spPr bwMode="auto">
            <a:xfrm>
              <a:off x="2104417"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6" name="Rectangle 123"/>
            <p:cNvSpPr>
              <a:spLocks noChangeArrowheads="1"/>
            </p:cNvSpPr>
            <p:nvPr/>
          </p:nvSpPr>
          <p:spPr bwMode="auto">
            <a:xfrm>
              <a:off x="2104417"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7" name="Rectangle 124"/>
            <p:cNvSpPr>
              <a:spLocks noChangeArrowheads="1"/>
            </p:cNvSpPr>
            <p:nvPr/>
          </p:nvSpPr>
          <p:spPr bwMode="auto">
            <a:xfrm>
              <a:off x="2104417"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8" name="Rectangle 125"/>
            <p:cNvSpPr>
              <a:spLocks noChangeArrowheads="1"/>
            </p:cNvSpPr>
            <p:nvPr/>
          </p:nvSpPr>
          <p:spPr bwMode="auto">
            <a:xfrm>
              <a:off x="205461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9" name="Rectangle 126"/>
            <p:cNvSpPr>
              <a:spLocks noChangeArrowheads="1"/>
            </p:cNvSpPr>
            <p:nvPr/>
          </p:nvSpPr>
          <p:spPr bwMode="auto">
            <a:xfrm>
              <a:off x="205461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0" name="Rectangle 127"/>
            <p:cNvSpPr>
              <a:spLocks noChangeArrowheads="1"/>
            </p:cNvSpPr>
            <p:nvPr/>
          </p:nvSpPr>
          <p:spPr bwMode="auto">
            <a:xfrm>
              <a:off x="205461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1" name="Rectangle 128"/>
            <p:cNvSpPr>
              <a:spLocks noChangeArrowheads="1"/>
            </p:cNvSpPr>
            <p:nvPr/>
          </p:nvSpPr>
          <p:spPr bwMode="auto">
            <a:xfrm>
              <a:off x="2228921"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2" name="Rectangle 129"/>
            <p:cNvSpPr>
              <a:spLocks noChangeArrowheads="1"/>
            </p:cNvSpPr>
            <p:nvPr/>
          </p:nvSpPr>
          <p:spPr bwMode="auto">
            <a:xfrm>
              <a:off x="2179119"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3" name="Rectangle 130"/>
            <p:cNvSpPr>
              <a:spLocks noChangeArrowheads="1"/>
            </p:cNvSpPr>
            <p:nvPr/>
          </p:nvSpPr>
          <p:spPr bwMode="auto">
            <a:xfrm>
              <a:off x="2228921"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4" name="Rectangle 131"/>
            <p:cNvSpPr>
              <a:spLocks noChangeArrowheads="1"/>
            </p:cNvSpPr>
            <p:nvPr/>
          </p:nvSpPr>
          <p:spPr bwMode="auto">
            <a:xfrm>
              <a:off x="2228921"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5" name="Rectangle 132"/>
            <p:cNvSpPr>
              <a:spLocks noChangeArrowheads="1"/>
            </p:cNvSpPr>
            <p:nvPr/>
          </p:nvSpPr>
          <p:spPr bwMode="auto">
            <a:xfrm>
              <a:off x="2179119"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6" name="Rectangle 133"/>
            <p:cNvSpPr>
              <a:spLocks noChangeArrowheads="1"/>
            </p:cNvSpPr>
            <p:nvPr/>
          </p:nvSpPr>
          <p:spPr bwMode="auto">
            <a:xfrm>
              <a:off x="2179119"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7" name="Rectangle 134"/>
            <p:cNvSpPr>
              <a:spLocks noChangeArrowheads="1"/>
            </p:cNvSpPr>
            <p:nvPr/>
          </p:nvSpPr>
          <p:spPr bwMode="auto">
            <a:xfrm>
              <a:off x="1805609" y="6492646"/>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8" name="Rectangle 135"/>
            <p:cNvSpPr>
              <a:spLocks noChangeArrowheads="1"/>
            </p:cNvSpPr>
            <p:nvPr/>
          </p:nvSpPr>
          <p:spPr bwMode="auto">
            <a:xfrm>
              <a:off x="1805609" y="639459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9" name="Rectangle 136"/>
            <p:cNvSpPr>
              <a:spLocks noChangeArrowheads="1"/>
            </p:cNvSpPr>
            <p:nvPr/>
          </p:nvSpPr>
          <p:spPr bwMode="auto">
            <a:xfrm>
              <a:off x="1805609" y="6445957"/>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0" name="Rectangle 137"/>
            <p:cNvSpPr>
              <a:spLocks noChangeArrowheads="1"/>
            </p:cNvSpPr>
            <p:nvPr/>
          </p:nvSpPr>
          <p:spPr bwMode="auto">
            <a:xfrm>
              <a:off x="185696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1" name="Rectangle 138"/>
            <p:cNvSpPr>
              <a:spLocks noChangeArrowheads="1"/>
            </p:cNvSpPr>
            <p:nvPr/>
          </p:nvSpPr>
          <p:spPr bwMode="auto">
            <a:xfrm>
              <a:off x="185696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2" name="Rectangle 139"/>
            <p:cNvSpPr>
              <a:spLocks noChangeArrowheads="1"/>
            </p:cNvSpPr>
            <p:nvPr/>
          </p:nvSpPr>
          <p:spPr bwMode="auto">
            <a:xfrm>
              <a:off x="185696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3" name="Rectangle 140"/>
            <p:cNvSpPr>
              <a:spLocks noChangeArrowheads="1"/>
            </p:cNvSpPr>
            <p:nvPr/>
          </p:nvSpPr>
          <p:spPr bwMode="auto">
            <a:xfrm>
              <a:off x="1979913"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4" name="Rectangle 141"/>
            <p:cNvSpPr>
              <a:spLocks noChangeArrowheads="1"/>
            </p:cNvSpPr>
            <p:nvPr/>
          </p:nvSpPr>
          <p:spPr bwMode="auto">
            <a:xfrm>
              <a:off x="193011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5" name="Rectangle 142"/>
            <p:cNvSpPr>
              <a:spLocks noChangeArrowheads="1"/>
            </p:cNvSpPr>
            <p:nvPr/>
          </p:nvSpPr>
          <p:spPr bwMode="auto">
            <a:xfrm>
              <a:off x="1979913"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6" name="Rectangle 143"/>
            <p:cNvSpPr>
              <a:spLocks noChangeArrowheads="1"/>
            </p:cNvSpPr>
            <p:nvPr/>
          </p:nvSpPr>
          <p:spPr bwMode="auto">
            <a:xfrm>
              <a:off x="193011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7" name="Rectangle 144"/>
            <p:cNvSpPr>
              <a:spLocks noChangeArrowheads="1"/>
            </p:cNvSpPr>
            <p:nvPr/>
          </p:nvSpPr>
          <p:spPr bwMode="auto">
            <a:xfrm>
              <a:off x="1979913"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8" name="Rectangle 145"/>
            <p:cNvSpPr>
              <a:spLocks noChangeArrowheads="1"/>
            </p:cNvSpPr>
            <p:nvPr/>
          </p:nvSpPr>
          <p:spPr bwMode="auto">
            <a:xfrm>
              <a:off x="193011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9" name="Rectangle 146"/>
            <p:cNvSpPr>
              <a:spLocks noChangeArrowheads="1"/>
            </p:cNvSpPr>
            <p:nvPr/>
          </p:nvSpPr>
          <p:spPr bwMode="auto">
            <a:xfrm>
              <a:off x="2104417"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0" name="Rectangle 147"/>
            <p:cNvSpPr>
              <a:spLocks noChangeArrowheads="1"/>
            </p:cNvSpPr>
            <p:nvPr/>
          </p:nvSpPr>
          <p:spPr bwMode="auto">
            <a:xfrm>
              <a:off x="2104417"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1" name="Rectangle 148"/>
            <p:cNvSpPr>
              <a:spLocks noChangeArrowheads="1"/>
            </p:cNvSpPr>
            <p:nvPr/>
          </p:nvSpPr>
          <p:spPr bwMode="auto">
            <a:xfrm>
              <a:off x="2104417"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2" name="Rectangle 149"/>
            <p:cNvSpPr>
              <a:spLocks noChangeArrowheads="1"/>
            </p:cNvSpPr>
            <p:nvPr/>
          </p:nvSpPr>
          <p:spPr bwMode="auto">
            <a:xfrm>
              <a:off x="205461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3" name="Rectangle 150"/>
            <p:cNvSpPr>
              <a:spLocks noChangeArrowheads="1"/>
            </p:cNvSpPr>
            <p:nvPr/>
          </p:nvSpPr>
          <p:spPr bwMode="auto">
            <a:xfrm>
              <a:off x="205461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4" name="Rectangle 151"/>
            <p:cNvSpPr>
              <a:spLocks noChangeArrowheads="1"/>
            </p:cNvSpPr>
            <p:nvPr/>
          </p:nvSpPr>
          <p:spPr bwMode="auto">
            <a:xfrm>
              <a:off x="205461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5" name="Rectangle 152"/>
            <p:cNvSpPr>
              <a:spLocks noChangeArrowheads="1"/>
            </p:cNvSpPr>
            <p:nvPr/>
          </p:nvSpPr>
          <p:spPr bwMode="auto">
            <a:xfrm>
              <a:off x="2228921"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6" name="Rectangle 153"/>
            <p:cNvSpPr>
              <a:spLocks noChangeArrowheads="1"/>
            </p:cNvSpPr>
            <p:nvPr/>
          </p:nvSpPr>
          <p:spPr bwMode="auto">
            <a:xfrm>
              <a:off x="2179119"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7" name="Rectangle 154"/>
            <p:cNvSpPr>
              <a:spLocks noChangeArrowheads="1"/>
            </p:cNvSpPr>
            <p:nvPr/>
          </p:nvSpPr>
          <p:spPr bwMode="auto">
            <a:xfrm>
              <a:off x="2228921"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8" name="Rectangle 155"/>
            <p:cNvSpPr>
              <a:spLocks noChangeArrowheads="1"/>
            </p:cNvSpPr>
            <p:nvPr/>
          </p:nvSpPr>
          <p:spPr bwMode="auto">
            <a:xfrm>
              <a:off x="2228921"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9" name="Rectangle 156"/>
            <p:cNvSpPr>
              <a:spLocks noChangeArrowheads="1"/>
            </p:cNvSpPr>
            <p:nvPr/>
          </p:nvSpPr>
          <p:spPr bwMode="auto">
            <a:xfrm>
              <a:off x="2179119"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0" name="Rectangle 157"/>
            <p:cNvSpPr>
              <a:spLocks noChangeArrowheads="1"/>
            </p:cNvSpPr>
            <p:nvPr/>
          </p:nvSpPr>
          <p:spPr bwMode="auto">
            <a:xfrm>
              <a:off x="2179119"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1" name="Rectangle 158"/>
            <p:cNvSpPr>
              <a:spLocks noChangeArrowheads="1"/>
            </p:cNvSpPr>
            <p:nvPr/>
          </p:nvSpPr>
          <p:spPr bwMode="auto">
            <a:xfrm>
              <a:off x="1088157" y="5256949"/>
              <a:ext cx="782816" cy="1529836"/>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2" name="Rectangle 159"/>
            <p:cNvSpPr>
              <a:spLocks noChangeArrowheads="1"/>
            </p:cNvSpPr>
            <p:nvPr/>
          </p:nvSpPr>
          <p:spPr bwMode="auto">
            <a:xfrm>
              <a:off x="1088157" y="5256949"/>
              <a:ext cx="782816" cy="152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3" name="Rectangle 160"/>
            <p:cNvSpPr>
              <a:spLocks noChangeArrowheads="1"/>
            </p:cNvSpPr>
            <p:nvPr/>
          </p:nvSpPr>
          <p:spPr bwMode="auto">
            <a:xfrm>
              <a:off x="1047694" y="5225823"/>
              <a:ext cx="863743" cy="311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4" name="Rectangle 161"/>
            <p:cNvSpPr>
              <a:spLocks noChangeArrowheads="1"/>
            </p:cNvSpPr>
            <p:nvPr/>
          </p:nvSpPr>
          <p:spPr bwMode="auto">
            <a:xfrm>
              <a:off x="135272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5" name="Rectangle 162"/>
            <p:cNvSpPr>
              <a:spLocks noChangeArrowheads="1"/>
            </p:cNvSpPr>
            <p:nvPr/>
          </p:nvSpPr>
          <p:spPr bwMode="auto">
            <a:xfrm>
              <a:off x="135272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6" name="Rectangle 163"/>
            <p:cNvSpPr>
              <a:spLocks noChangeArrowheads="1"/>
            </p:cNvSpPr>
            <p:nvPr/>
          </p:nvSpPr>
          <p:spPr bwMode="auto">
            <a:xfrm>
              <a:off x="124223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7" name="Rectangle 164"/>
            <p:cNvSpPr>
              <a:spLocks noChangeArrowheads="1"/>
            </p:cNvSpPr>
            <p:nvPr/>
          </p:nvSpPr>
          <p:spPr bwMode="auto">
            <a:xfrm>
              <a:off x="124223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8" name="Rectangle 165"/>
            <p:cNvSpPr>
              <a:spLocks noChangeArrowheads="1"/>
            </p:cNvSpPr>
            <p:nvPr/>
          </p:nvSpPr>
          <p:spPr bwMode="auto">
            <a:xfrm>
              <a:off x="162974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9" name="Rectangle 166"/>
            <p:cNvSpPr>
              <a:spLocks noChangeArrowheads="1"/>
            </p:cNvSpPr>
            <p:nvPr/>
          </p:nvSpPr>
          <p:spPr bwMode="auto">
            <a:xfrm>
              <a:off x="162974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0" name="Rectangle 167"/>
            <p:cNvSpPr>
              <a:spLocks noChangeArrowheads="1"/>
            </p:cNvSpPr>
            <p:nvPr/>
          </p:nvSpPr>
          <p:spPr bwMode="auto">
            <a:xfrm>
              <a:off x="151925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1" name="Rectangle 168"/>
            <p:cNvSpPr>
              <a:spLocks noChangeArrowheads="1"/>
            </p:cNvSpPr>
            <p:nvPr/>
          </p:nvSpPr>
          <p:spPr bwMode="auto">
            <a:xfrm>
              <a:off x="151925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2" name="Oval 169"/>
            <p:cNvSpPr>
              <a:spLocks noChangeArrowheads="1"/>
            </p:cNvSpPr>
            <p:nvPr/>
          </p:nvSpPr>
          <p:spPr bwMode="auto">
            <a:xfrm>
              <a:off x="893621"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3" name="Oval 170"/>
            <p:cNvSpPr>
              <a:spLocks noChangeArrowheads="1"/>
            </p:cNvSpPr>
            <p:nvPr/>
          </p:nvSpPr>
          <p:spPr bwMode="auto">
            <a:xfrm>
              <a:off x="97299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4" name="Rectangle 171"/>
            <p:cNvSpPr>
              <a:spLocks noChangeArrowheads="1"/>
            </p:cNvSpPr>
            <p:nvPr/>
          </p:nvSpPr>
          <p:spPr bwMode="auto">
            <a:xfrm>
              <a:off x="90295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5" name="Freeform 172"/>
            <p:cNvSpPr>
              <a:spLocks/>
            </p:cNvSpPr>
            <p:nvPr/>
          </p:nvSpPr>
          <p:spPr bwMode="auto">
            <a:xfrm>
              <a:off x="90295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6" name="Rectangle 173"/>
            <p:cNvSpPr>
              <a:spLocks noChangeArrowheads="1"/>
            </p:cNvSpPr>
            <p:nvPr/>
          </p:nvSpPr>
          <p:spPr bwMode="auto">
            <a:xfrm>
              <a:off x="93252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7" name="Freeform 174"/>
            <p:cNvSpPr>
              <a:spLocks/>
            </p:cNvSpPr>
            <p:nvPr/>
          </p:nvSpPr>
          <p:spPr bwMode="auto">
            <a:xfrm>
              <a:off x="885839"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2" y="71"/>
                    <a:pt x="52" y="56"/>
                  </a:cubicBezTo>
                  <a:cubicBezTo>
                    <a:pt x="52" y="46"/>
                    <a:pt x="47"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8" name="Oval 175"/>
            <p:cNvSpPr>
              <a:spLocks noChangeArrowheads="1"/>
            </p:cNvSpPr>
            <p:nvPr/>
          </p:nvSpPr>
          <p:spPr bwMode="auto">
            <a:xfrm>
              <a:off x="75044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9" name="Oval 176"/>
            <p:cNvSpPr>
              <a:spLocks noChangeArrowheads="1"/>
            </p:cNvSpPr>
            <p:nvPr/>
          </p:nvSpPr>
          <p:spPr bwMode="auto">
            <a:xfrm>
              <a:off x="82825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0" name="Rectangle 177"/>
            <p:cNvSpPr>
              <a:spLocks noChangeArrowheads="1"/>
            </p:cNvSpPr>
            <p:nvPr/>
          </p:nvSpPr>
          <p:spPr bwMode="auto">
            <a:xfrm>
              <a:off x="761335"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1" name="Freeform 178"/>
            <p:cNvSpPr>
              <a:spLocks/>
            </p:cNvSpPr>
            <p:nvPr/>
          </p:nvSpPr>
          <p:spPr bwMode="auto">
            <a:xfrm>
              <a:off x="761335" y="6666637"/>
              <a:ext cx="77815" cy="76258"/>
            </a:xfrm>
            <a:custGeom>
              <a:avLst/>
              <a:gdLst>
                <a:gd name="T0" fmla="*/ 46 w 50"/>
                <a:gd name="T1" fmla="*/ 49 h 49"/>
                <a:gd name="T2" fmla="*/ 3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3"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2" name="Rectangle 179"/>
            <p:cNvSpPr>
              <a:spLocks noChangeArrowheads="1"/>
            </p:cNvSpPr>
            <p:nvPr/>
          </p:nvSpPr>
          <p:spPr bwMode="auto">
            <a:xfrm>
              <a:off x="789349"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3" name="Freeform 180"/>
            <p:cNvSpPr>
              <a:spLocks/>
            </p:cNvSpPr>
            <p:nvPr/>
          </p:nvSpPr>
          <p:spPr bwMode="auto">
            <a:xfrm>
              <a:off x="744216"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9" y="30"/>
                    <a:pt x="14" y="33"/>
                  </a:cubicBezTo>
                  <a:cubicBezTo>
                    <a:pt x="5"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4" name="Oval 181"/>
            <p:cNvSpPr>
              <a:spLocks noChangeArrowheads="1"/>
            </p:cNvSpPr>
            <p:nvPr/>
          </p:nvSpPr>
          <p:spPr bwMode="auto">
            <a:xfrm>
              <a:off x="2098192"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5" name="Oval 182"/>
            <p:cNvSpPr>
              <a:spLocks noChangeArrowheads="1"/>
            </p:cNvSpPr>
            <p:nvPr/>
          </p:nvSpPr>
          <p:spPr bwMode="auto">
            <a:xfrm>
              <a:off x="217600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6" name="Rectangle 183"/>
            <p:cNvSpPr>
              <a:spLocks noChangeArrowheads="1"/>
            </p:cNvSpPr>
            <p:nvPr/>
          </p:nvSpPr>
          <p:spPr bwMode="auto">
            <a:xfrm>
              <a:off x="210752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7" name="Freeform 184"/>
            <p:cNvSpPr>
              <a:spLocks/>
            </p:cNvSpPr>
            <p:nvPr/>
          </p:nvSpPr>
          <p:spPr bwMode="auto">
            <a:xfrm>
              <a:off x="210752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8" name="Rectangle 185"/>
            <p:cNvSpPr>
              <a:spLocks noChangeArrowheads="1"/>
            </p:cNvSpPr>
            <p:nvPr/>
          </p:nvSpPr>
          <p:spPr bwMode="auto">
            <a:xfrm>
              <a:off x="213709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9" name="Freeform 186"/>
            <p:cNvSpPr>
              <a:spLocks/>
            </p:cNvSpPr>
            <p:nvPr/>
          </p:nvSpPr>
          <p:spPr bwMode="auto">
            <a:xfrm>
              <a:off x="2088854" y="6451869"/>
              <a:ext cx="116722" cy="182086"/>
            </a:xfrm>
            <a:custGeom>
              <a:avLst/>
              <a:gdLst>
                <a:gd name="T0" fmla="*/ 39 w 53"/>
                <a:gd name="T1" fmla="*/ 33 h 83"/>
                <a:gd name="T2" fmla="*/ 45 w 53"/>
                <a:gd name="T3" fmla="*/ 19 h 83"/>
                <a:gd name="T4" fmla="*/ 26 w 53"/>
                <a:gd name="T5" fmla="*/ 0 h 83"/>
                <a:gd name="T6" fmla="*/ 7 w 53"/>
                <a:gd name="T7" fmla="*/ 19 h 83"/>
                <a:gd name="T8" fmla="*/ 14 w 53"/>
                <a:gd name="T9" fmla="*/ 33 h 83"/>
                <a:gd name="T10" fmla="*/ 0 w 53"/>
                <a:gd name="T11" fmla="*/ 56 h 83"/>
                <a:gd name="T12" fmla="*/ 26 w 53"/>
                <a:gd name="T13" fmla="*/ 83 h 83"/>
                <a:gd name="T14" fmla="*/ 53 w 53"/>
                <a:gd name="T15" fmla="*/ 56 h 83"/>
                <a:gd name="T16" fmla="*/ 39 w 53"/>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3">
                  <a:moveTo>
                    <a:pt x="39"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3" y="71"/>
                    <a:pt x="53" y="56"/>
                  </a:cubicBezTo>
                  <a:cubicBezTo>
                    <a:pt x="53" y="46"/>
                    <a:pt x="47" y="38"/>
                    <a:pt x="39"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0" name="Oval 187"/>
            <p:cNvSpPr>
              <a:spLocks noChangeArrowheads="1"/>
            </p:cNvSpPr>
            <p:nvPr/>
          </p:nvSpPr>
          <p:spPr bwMode="auto">
            <a:xfrm>
              <a:off x="1955012"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1" name="Oval 188"/>
            <p:cNvSpPr>
              <a:spLocks noChangeArrowheads="1"/>
            </p:cNvSpPr>
            <p:nvPr/>
          </p:nvSpPr>
          <p:spPr bwMode="auto">
            <a:xfrm>
              <a:off x="2032827"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2" name="Rectangle 189"/>
            <p:cNvSpPr>
              <a:spLocks noChangeArrowheads="1"/>
            </p:cNvSpPr>
            <p:nvPr/>
          </p:nvSpPr>
          <p:spPr bwMode="auto">
            <a:xfrm>
              <a:off x="1965906"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3" name="Freeform 190"/>
            <p:cNvSpPr>
              <a:spLocks/>
            </p:cNvSpPr>
            <p:nvPr/>
          </p:nvSpPr>
          <p:spPr bwMode="auto">
            <a:xfrm>
              <a:off x="1965906" y="6666637"/>
              <a:ext cx="77815" cy="76258"/>
            </a:xfrm>
            <a:custGeom>
              <a:avLst/>
              <a:gdLst>
                <a:gd name="T0" fmla="*/ 46 w 50"/>
                <a:gd name="T1" fmla="*/ 49 h 49"/>
                <a:gd name="T2" fmla="*/ 2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2"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4" name="Rectangle 191"/>
            <p:cNvSpPr>
              <a:spLocks noChangeArrowheads="1"/>
            </p:cNvSpPr>
            <p:nvPr/>
          </p:nvSpPr>
          <p:spPr bwMode="auto">
            <a:xfrm>
              <a:off x="1993920" y="6618392"/>
              <a:ext cx="21788"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5" name="Freeform 192"/>
            <p:cNvSpPr>
              <a:spLocks/>
            </p:cNvSpPr>
            <p:nvPr/>
          </p:nvSpPr>
          <p:spPr bwMode="auto">
            <a:xfrm>
              <a:off x="1947230" y="6451869"/>
              <a:ext cx="113610"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10" y="30"/>
                    <a:pt x="14" y="33"/>
                  </a:cubicBezTo>
                  <a:cubicBezTo>
                    <a:pt x="6"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6" name="Rectangle 193"/>
            <p:cNvSpPr>
              <a:spLocks noChangeArrowheads="1"/>
            </p:cNvSpPr>
            <p:nvPr/>
          </p:nvSpPr>
          <p:spPr bwMode="auto">
            <a:xfrm>
              <a:off x="1088157" y="6424169"/>
              <a:ext cx="782816" cy="13384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7" name="Rectangle 194"/>
            <p:cNvSpPr>
              <a:spLocks noChangeArrowheads="1"/>
            </p:cNvSpPr>
            <p:nvPr/>
          </p:nvSpPr>
          <p:spPr bwMode="auto">
            <a:xfrm>
              <a:off x="1088157" y="6424169"/>
              <a:ext cx="782816" cy="13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8" name="Rectangle 195"/>
            <p:cNvSpPr>
              <a:spLocks noChangeArrowheads="1"/>
            </p:cNvSpPr>
            <p:nvPr/>
          </p:nvSpPr>
          <p:spPr bwMode="auto">
            <a:xfrm>
              <a:off x="1878753" y="5454598"/>
              <a:ext cx="130729" cy="8933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9" name="Rectangle 196"/>
            <p:cNvSpPr>
              <a:spLocks noChangeArrowheads="1"/>
            </p:cNvSpPr>
            <p:nvPr/>
          </p:nvSpPr>
          <p:spPr bwMode="auto">
            <a:xfrm>
              <a:off x="1220442" y="585767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0" name="Rectangle 197"/>
            <p:cNvSpPr>
              <a:spLocks noChangeArrowheads="1"/>
            </p:cNvSpPr>
            <p:nvPr/>
          </p:nvSpPr>
          <p:spPr bwMode="auto">
            <a:xfrm>
              <a:off x="1148852"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1" name="Rectangle 198"/>
            <p:cNvSpPr>
              <a:spLocks noChangeArrowheads="1"/>
            </p:cNvSpPr>
            <p:nvPr/>
          </p:nvSpPr>
          <p:spPr bwMode="auto">
            <a:xfrm>
              <a:off x="1148852"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2" name="Rectangle 199"/>
            <p:cNvSpPr>
              <a:spLocks noChangeArrowheads="1"/>
            </p:cNvSpPr>
            <p:nvPr/>
          </p:nvSpPr>
          <p:spPr bwMode="auto">
            <a:xfrm>
              <a:off x="1148852"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3" name="Rectangle 200"/>
            <p:cNvSpPr>
              <a:spLocks noChangeArrowheads="1"/>
            </p:cNvSpPr>
            <p:nvPr/>
          </p:nvSpPr>
          <p:spPr bwMode="auto">
            <a:xfrm>
              <a:off x="1220442" y="5997745"/>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4" name="Rectangle 201"/>
            <p:cNvSpPr>
              <a:spLocks noChangeArrowheads="1"/>
            </p:cNvSpPr>
            <p:nvPr/>
          </p:nvSpPr>
          <p:spPr bwMode="auto">
            <a:xfrm>
              <a:off x="1220442" y="5932380"/>
              <a:ext cx="54471"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5" name="Rectangle 202"/>
            <p:cNvSpPr>
              <a:spLocks noChangeArrowheads="1"/>
            </p:cNvSpPr>
            <p:nvPr/>
          </p:nvSpPr>
          <p:spPr bwMode="auto">
            <a:xfrm>
              <a:off x="139630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6" name="Rectangle 203"/>
            <p:cNvSpPr>
              <a:spLocks noChangeArrowheads="1"/>
            </p:cNvSpPr>
            <p:nvPr/>
          </p:nvSpPr>
          <p:spPr bwMode="auto">
            <a:xfrm>
              <a:off x="132471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7" name="Rectangle 204"/>
            <p:cNvSpPr>
              <a:spLocks noChangeArrowheads="1"/>
            </p:cNvSpPr>
            <p:nvPr/>
          </p:nvSpPr>
          <p:spPr bwMode="auto">
            <a:xfrm>
              <a:off x="139630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8" name="Rectangle 206"/>
            <p:cNvSpPr>
              <a:spLocks noChangeArrowheads="1"/>
            </p:cNvSpPr>
            <p:nvPr/>
          </p:nvSpPr>
          <p:spPr bwMode="auto">
            <a:xfrm>
              <a:off x="132471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9" name="Rectangle 207"/>
            <p:cNvSpPr>
              <a:spLocks noChangeArrowheads="1"/>
            </p:cNvSpPr>
            <p:nvPr/>
          </p:nvSpPr>
          <p:spPr bwMode="auto">
            <a:xfrm>
              <a:off x="139630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0" name="Rectangle 208"/>
            <p:cNvSpPr>
              <a:spLocks noChangeArrowheads="1"/>
            </p:cNvSpPr>
            <p:nvPr/>
          </p:nvSpPr>
          <p:spPr bwMode="auto">
            <a:xfrm>
              <a:off x="132471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1" name="Rectangle 209"/>
            <p:cNvSpPr>
              <a:spLocks noChangeArrowheads="1"/>
            </p:cNvSpPr>
            <p:nvPr/>
          </p:nvSpPr>
          <p:spPr bwMode="auto">
            <a:xfrm>
              <a:off x="157372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2" name="Rectangle 210"/>
            <p:cNvSpPr>
              <a:spLocks noChangeArrowheads="1"/>
            </p:cNvSpPr>
            <p:nvPr/>
          </p:nvSpPr>
          <p:spPr bwMode="auto">
            <a:xfrm>
              <a:off x="157372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3" name="Rectangle 211"/>
            <p:cNvSpPr>
              <a:spLocks noChangeArrowheads="1"/>
            </p:cNvSpPr>
            <p:nvPr/>
          </p:nvSpPr>
          <p:spPr bwMode="auto">
            <a:xfrm>
              <a:off x="157372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4" name="Rectangle 212"/>
            <p:cNvSpPr>
              <a:spLocks noChangeArrowheads="1"/>
            </p:cNvSpPr>
            <p:nvPr/>
          </p:nvSpPr>
          <p:spPr bwMode="auto">
            <a:xfrm>
              <a:off x="150213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5" name="Rectangle 213"/>
            <p:cNvSpPr>
              <a:spLocks noChangeArrowheads="1"/>
            </p:cNvSpPr>
            <p:nvPr/>
          </p:nvSpPr>
          <p:spPr bwMode="auto">
            <a:xfrm>
              <a:off x="150213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6" name="Rectangle 214"/>
            <p:cNvSpPr>
              <a:spLocks noChangeArrowheads="1"/>
            </p:cNvSpPr>
            <p:nvPr/>
          </p:nvSpPr>
          <p:spPr bwMode="auto">
            <a:xfrm>
              <a:off x="150213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7" name="Rectangle 215"/>
            <p:cNvSpPr>
              <a:spLocks noChangeArrowheads="1"/>
            </p:cNvSpPr>
            <p:nvPr/>
          </p:nvSpPr>
          <p:spPr bwMode="auto">
            <a:xfrm>
              <a:off x="174958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8" name="Rectangle 216"/>
            <p:cNvSpPr>
              <a:spLocks noChangeArrowheads="1"/>
            </p:cNvSpPr>
            <p:nvPr/>
          </p:nvSpPr>
          <p:spPr bwMode="auto">
            <a:xfrm>
              <a:off x="167799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9" name="Rectangle 217"/>
            <p:cNvSpPr>
              <a:spLocks noChangeArrowheads="1"/>
            </p:cNvSpPr>
            <p:nvPr/>
          </p:nvSpPr>
          <p:spPr bwMode="auto">
            <a:xfrm>
              <a:off x="174958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0" name="Rectangle 218"/>
            <p:cNvSpPr>
              <a:spLocks noChangeArrowheads="1"/>
            </p:cNvSpPr>
            <p:nvPr/>
          </p:nvSpPr>
          <p:spPr bwMode="auto">
            <a:xfrm>
              <a:off x="174958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1" name="Rectangle 219"/>
            <p:cNvSpPr>
              <a:spLocks noChangeArrowheads="1"/>
            </p:cNvSpPr>
            <p:nvPr/>
          </p:nvSpPr>
          <p:spPr bwMode="auto">
            <a:xfrm>
              <a:off x="167799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2" name="Rectangle 220"/>
            <p:cNvSpPr>
              <a:spLocks noChangeArrowheads="1"/>
            </p:cNvSpPr>
            <p:nvPr/>
          </p:nvSpPr>
          <p:spPr bwMode="auto">
            <a:xfrm>
              <a:off x="167799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3" name="Rectangle 221"/>
            <p:cNvSpPr>
              <a:spLocks noChangeArrowheads="1"/>
            </p:cNvSpPr>
            <p:nvPr/>
          </p:nvSpPr>
          <p:spPr bwMode="auto">
            <a:xfrm>
              <a:off x="1220442" y="557598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4" name="Rectangle 222"/>
            <p:cNvSpPr>
              <a:spLocks noChangeArrowheads="1"/>
            </p:cNvSpPr>
            <p:nvPr/>
          </p:nvSpPr>
          <p:spPr bwMode="auto">
            <a:xfrm>
              <a:off x="1148852"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5" name="Rectangle 223"/>
            <p:cNvSpPr>
              <a:spLocks noChangeArrowheads="1"/>
            </p:cNvSpPr>
            <p:nvPr/>
          </p:nvSpPr>
          <p:spPr bwMode="auto">
            <a:xfrm>
              <a:off x="1148852"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6" name="Rectangle 224"/>
            <p:cNvSpPr>
              <a:spLocks noChangeArrowheads="1"/>
            </p:cNvSpPr>
            <p:nvPr/>
          </p:nvSpPr>
          <p:spPr bwMode="auto">
            <a:xfrm>
              <a:off x="1148852"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7" name="Rectangle 225"/>
            <p:cNvSpPr>
              <a:spLocks noChangeArrowheads="1"/>
            </p:cNvSpPr>
            <p:nvPr/>
          </p:nvSpPr>
          <p:spPr bwMode="auto">
            <a:xfrm>
              <a:off x="1220442" y="5717612"/>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8" name="Rectangle 226"/>
            <p:cNvSpPr>
              <a:spLocks noChangeArrowheads="1"/>
            </p:cNvSpPr>
            <p:nvPr/>
          </p:nvSpPr>
          <p:spPr bwMode="auto">
            <a:xfrm>
              <a:off x="1220442" y="5650691"/>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9" name="Rectangle 227"/>
            <p:cNvSpPr>
              <a:spLocks noChangeArrowheads="1"/>
            </p:cNvSpPr>
            <p:nvPr/>
          </p:nvSpPr>
          <p:spPr bwMode="auto">
            <a:xfrm>
              <a:off x="139630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0" name="Rectangle 228"/>
            <p:cNvSpPr>
              <a:spLocks noChangeArrowheads="1"/>
            </p:cNvSpPr>
            <p:nvPr/>
          </p:nvSpPr>
          <p:spPr bwMode="auto">
            <a:xfrm>
              <a:off x="132471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1" name="Rectangle 229"/>
            <p:cNvSpPr>
              <a:spLocks noChangeArrowheads="1"/>
            </p:cNvSpPr>
            <p:nvPr/>
          </p:nvSpPr>
          <p:spPr bwMode="auto">
            <a:xfrm>
              <a:off x="139630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2" name="Rectangle 230"/>
            <p:cNvSpPr>
              <a:spLocks noChangeArrowheads="1"/>
            </p:cNvSpPr>
            <p:nvPr/>
          </p:nvSpPr>
          <p:spPr bwMode="auto">
            <a:xfrm>
              <a:off x="132471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3" name="Rectangle 231"/>
            <p:cNvSpPr>
              <a:spLocks noChangeArrowheads="1"/>
            </p:cNvSpPr>
            <p:nvPr/>
          </p:nvSpPr>
          <p:spPr bwMode="auto">
            <a:xfrm>
              <a:off x="139630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4" name="Rectangle 232"/>
            <p:cNvSpPr>
              <a:spLocks noChangeArrowheads="1"/>
            </p:cNvSpPr>
            <p:nvPr/>
          </p:nvSpPr>
          <p:spPr bwMode="auto">
            <a:xfrm>
              <a:off x="132471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5" name="Rectangle 233"/>
            <p:cNvSpPr>
              <a:spLocks noChangeArrowheads="1"/>
            </p:cNvSpPr>
            <p:nvPr/>
          </p:nvSpPr>
          <p:spPr bwMode="auto">
            <a:xfrm>
              <a:off x="157372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6" name="Rectangle 234"/>
            <p:cNvSpPr>
              <a:spLocks noChangeArrowheads="1"/>
            </p:cNvSpPr>
            <p:nvPr/>
          </p:nvSpPr>
          <p:spPr bwMode="auto">
            <a:xfrm>
              <a:off x="157372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7" name="Rectangle 235"/>
            <p:cNvSpPr>
              <a:spLocks noChangeArrowheads="1"/>
            </p:cNvSpPr>
            <p:nvPr/>
          </p:nvSpPr>
          <p:spPr bwMode="auto">
            <a:xfrm>
              <a:off x="157372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8" name="Rectangle 236"/>
            <p:cNvSpPr>
              <a:spLocks noChangeArrowheads="1"/>
            </p:cNvSpPr>
            <p:nvPr/>
          </p:nvSpPr>
          <p:spPr bwMode="auto">
            <a:xfrm>
              <a:off x="150213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9" name="Rectangle 237"/>
            <p:cNvSpPr>
              <a:spLocks noChangeArrowheads="1"/>
            </p:cNvSpPr>
            <p:nvPr/>
          </p:nvSpPr>
          <p:spPr bwMode="auto">
            <a:xfrm>
              <a:off x="150213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0" name="Rectangle 238"/>
            <p:cNvSpPr>
              <a:spLocks noChangeArrowheads="1"/>
            </p:cNvSpPr>
            <p:nvPr/>
          </p:nvSpPr>
          <p:spPr bwMode="auto">
            <a:xfrm>
              <a:off x="150213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1" name="Rectangle 239"/>
            <p:cNvSpPr>
              <a:spLocks noChangeArrowheads="1"/>
            </p:cNvSpPr>
            <p:nvPr/>
          </p:nvSpPr>
          <p:spPr bwMode="auto">
            <a:xfrm>
              <a:off x="174958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2" name="Rectangle 240"/>
            <p:cNvSpPr>
              <a:spLocks noChangeArrowheads="1"/>
            </p:cNvSpPr>
            <p:nvPr/>
          </p:nvSpPr>
          <p:spPr bwMode="auto">
            <a:xfrm>
              <a:off x="167799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3" name="Rectangle 241"/>
            <p:cNvSpPr>
              <a:spLocks noChangeArrowheads="1"/>
            </p:cNvSpPr>
            <p:nvPr/>
          </p:nvSpPr>
          <p:spPr bwMode="auto">
            <a:xfrm>
              <a:off x="174958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4" name="Rectangle 242"/>
            <p:cNvSpPr>
              <a:spLocks noChangeArrowheads="1"/>
            </p:cNvSpPr>
            <p:nvPr/>
          </p:nvSpPr>
          <p:spPr bwMode="auto">
            <a:xfrm>
              <a:off x="174958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5" name="Rectangle 243"/>
            <p:cNvSpPr>
              <a:spLocks noChangeArrowheads="1"/>
            </p:cNvSpPr>
            <p:nvPr/>
          </p:nvSpPr>
          <p:spPr bwMode="auto">
            <a:xfrm>
              <a:off x="167799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6" name="Rectangle 244"/>
            <p:cNvSpPr>
              <a:spLocks noChangeArrowheads="1"/>
            </p:cNvSpPr>
            <p:nvPr/>
          </p:nvSpPr>
          <p:spPr bwMode="auto">
            <a:xfrm>
              <a:off x="167799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7" name="Rectangle 245"/>
            <p:cNvSpPr>
              <a:spLocks noChangeArrowheads="1"/>
            </p:cNvSpPr>
            <p:nvPr/>
          </p:nvSpPr>
          <p:spPr bwMode="auto">
            <a:xfrm>
              <a:off x="1220442" y="5303638"/>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8" name="Rectangle 246"/>
            <p:cNvSpPr>
              <a:spLocks noChangeArrowheads="1"/>
            </p:cNvSpPr>
            <p:nvPr/>
          </p:nvSpPr>
          <p:spPr bwMode="auto">
            <a:xfrm>
              <a:off x="1148852"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9" name="Rectangle 247"/>
            <p:cNvSpPr>
              <a:spLocks noChangeArrowheads="1"/>
            </p:cNvSpPr>
            <p:nvPr/>
          </p:nvSpPr>
          <p:spPr bwMode="auto">
            <a:xfrm>
              <a:off x="1148852"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0" name="Rectangle 248"/>
            <p:cNvSpPr>
              <a:spLocks noChangeArrowheads="1"/>
            </p:cNvSpPr>
            <p:nvPr/>
          </p:nvSpPr>
          <p:spPr bwMode="auto">
            <a:xfrm>
              <a:off x="1148852"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1" name="Rectangle 249"/>
            <p:cNvSpPr>
              <a:spLocks noChangeArrowheads="1"/>
            </p:cNvSpPr>
            <p:nvPr/>
          </p:nvSpPr>
          <p:spPr bwMode="auto">
            <a:xfrm>
              <a:off x="1220442" y="5445260"/>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2" name="Rectangle 250"/>
            <p:cNvSpPr>
              <a:spLocks noChangeArrowheads="1"/>
            </p:cNvSpPr>
            <p:nvPr/>
          </p:nvSpPr>
          <p:spPr bwMode="auto">
            <a:xfrm>
              <a:off x="1220442" y="5378340"/>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3" name="Rectangle 251"/>
            <p:cNvSpPr>
              <a:spLocks noChangeArrowheads="1"/>
            </p:cNvSpPr>
            <p:nvPr/>
          </p:nvSpPr>
          <p:spPr bwMode="auto">
            <a:xfrm>
              <a:off x="139630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4" name="Rectangle 252"/>
            <p:cNvSpPr>
              <a:spLocks noChangeArrowheads="1"/>
            </p:cNvSpPr>
            <p:nvPr/>
          </p:nvSpPr>
          <p:spPr bwMode="auto">
            <a:xfrm>
              <a:off x="132471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5" name="Rectangle 253"/>
            <p:cNvSpPr>
              <a:spLocks noChangeArrowheads="1"/>
            </p:cNvSpPr>
            <p:nvPr/>
          </p:nvSpPr>
          <p:spPr bwMode="auto">
            <a:xfrm>
              <a:off x="139630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6" name="Rectangle 254"/>
            <p:cNvSpPr>
              <a:spLocks noChangeArrowheads="1"/>
            </p:cNvSpPr>
            <p:nvPr/>
          </p:nvSpPr>
          <p:spPr bwMode="auto">
            <a:xfrm>
              <a:off x="132471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7" name="Rectangle 255"/>
            <p:cNvSpPr>
              <a:spLocks noChangeArrowheads="1"/>
            </p:cNvSpPr>
            <p:nvPr/>
          </p:nvSpPr>
          <p:spPr bwMode="auto">
            <a:xfrm>
              <a:off x="139630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8" name="Rectangle 256"/>
            <p:cNvSpPr>
              <a:spLocks noChangeArrowheads="1"/>
            </p:cNvSpPr>
            <p:nvPr/>
          </p:nvSpPr>
          <p:spPr bwMode="auto">
            <a:xfrm>
              <a:off x="132471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9" name="Rectangle 257"/>
            <p:cNvSpPr>
              <a:spLocks noChangeArrowheads="1"/>
            </p:cNvSpPr>
            <p:nvPr/>
          </p:nvSpPr>
          <p:spPr bwMode="auto">
            <a:xfrm>
              <a:off x="157372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0" name="Rectangle 258"/>
            <p:cNvSpPr>
              <a:spLocks noChangeArrowheads="1"/>
            </p:cNvSpPr>
            <p:nvPr/>
          </p:nvSpPr>
          <p:spPr bwMode="auto">
            <a:xfrm>
              <a:off x="157372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1" name="Rectangle 259"/>
            <p:cNvSpPr>
              <a:spLocks noChangeArrowheads="1"/>
            </p:cNvSpPr>
            <p:nvPr/>
          </p:nvSpPr>
          <p:spPr bwMode="auto">
            <a:xfrm>
              <a:off x="157372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2" name="Rectangle 260"/>
            <p:cNvSpPr>
              <a:spLocks noChangeArrowheads="1"/>
            </p:cNvSpPr>
            <p:nvPr/>
          </p:nvSpPr>
          <p:spPr bwMode="auto">
            <a:xfrm>
              <a:off x="150213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3" name="Rectangle 261"/>
            <p:cNvSpPr>
              <a:spLocks noChangeArrowheads="1"/>
            </p:cNvSpPr>
            <p:nvPr/>
          </p:nvSpPr>
          <p:spPr bwMode="auto">
            <a:xfrm>
              <a:off x="150213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4" name="Rectangle 262"/>
            <p:cNvSpPr>
              <a:spLocks noChangeArrowheads="1"/>
            </p:cNvSpPr>
            <p:nvPr/>
          </p:nvSpPr>
          <p:spPr bwMode="auto">
            <a:xfrm>
              <a:off x="150213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5" name="Rectangle 263"/>
            <p:cNvSpPr>
              <a:spLocks noChangeArrowheads="1"/>
            </p:cNvSpPr>
            <p:nvPr/>
          </p:nvSpPr>
          <p:spPr bwMode="auto">
            <a:xfrm>
              <a:off x="174958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6" name="Rectangle 264"/>
            <p:cNvSpPr>
              <a:spLocks noChangeArrowheads="1"/>
            </p:cNvSpPr>
            <p:nvPr/>
          </p:nvSpPr>
          <p:spPr bwMode="auto">
            <a:xfrm>
              <a:off x="167799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7" name="Rectangle 265"/>
            <p:cNvSpPr>
              <a:spLocks noChangeArrowheads="1"/>
            </p:cNvSpPr>
            <p:nvPr/>
          </p:nvSpPr>
          <p:spPr bwMode="auto">
            <a:xfrm>
              <a:off x="174958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8" name="Rectangle 266"/>
            <p:cNvSpPr>
              <a:spLocks noChangeArrowheads="1"/>
            </p:cNvSpPr>
            <p:nvPr/>
          </p:nvSpPr>
          <p:spPr bwMode="auto">
            <a:xfrm>
              <a:off x="174958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9" name="Rectangle 267"/>
            <p:cNvSpPr>
              <a:spLocks noChangeArrowheads="1"/>
            </p:cNvSpPr>
            <p:nvPr/>
          </p:nvSpPr>
          <p:spPr bwMode="auto">
            <a:xfrm>
              <a:off x="167799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0" name="Rectangle 268"/>
            <p:cNvSpPr>
              <a:spLocks noChangeArrowheads="1"/>
            </p:cNvSpPr>
            <p:nvPr/>
          </p:nvSpPr>
          <p:spPr bwMode="auto">
            <a:xfrm>
              <a:off x="167799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1" name="Rectangle 269"/>
            <p:cNvSpPr>
              <a:spLocks noChangeArrowheads="1"/>
            </p:cNvSpPr>
            <p:nvPr/>
          </p:nvSpPr>
          <p:spPr bwMode="auto">
            <a:xfrm>
              <a:off x="1148852" y="6276321"/>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2" name="Rectangle 270"/>
            <p:cNvSpPr>
              <a:spLocks noChangeArrowheads="1"/>
            </p:cNvSpPr>
            <p:nvPr/>
          </p:nvSpPr>
          <p:spPr bwMode="auto">
            <a:xfrm>
              <a:off x="1148852" y="6136254"/>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3" name="Rectangle 271"/>
            <p:cNvSpPr>
              <a:spLocks noChangeArrowheads="1"/>
            </p:cNvSpPr>
            <p:nvPr/>
          </p:nvSpPr>
          <p:spPr bwMode="auto">
            <a:xfrm>
              <a:off x="1148852" y="6210956"/>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4" name="Rectangle 272"/>
            <p:cNvSpPr>
              <a:spLocks noChangeArrowheads="1"/>
            </p:cNvSpPr>
            <p:nvPr/>
          </p:nvSpPr>
          <p:spPr bwMode="auto">
            <a:xfrm>
              <a:off x="1220442" y="6276321"/>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5" name="Rectangle 273"/>
            <p:cNvSpPr>
              <a:spLocks noChangeArrowheads="1"/>
            </p:cNvSpPr>
            <p:nvPr/>
          </p:nvSpPr>
          <p:spPr bwMode="auto">
            <a:xfrm>
              <a:off x="1220442" y="6210956"/>
              <a:ext cx="54471"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6" name="Rectangle 274"/>
            <p:cNvSpPr>
              <a:spLocks noChangeArrowheads="1"/>
            </p:cNvSpPr>
            <p:nvPr/>
          </p:nvSpPr>
          <p:spPr bwMode="auto">
            <a:xfrm>
              <a:off x="1220442" y="6136254"/>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7" name="Rectangle 275"/>
            <p:cNvSpPr>
              <a:spLocks noChangeArrowheads="1"/>
            </p:cNvSpPr>
            <p:nvPr/>
          </p:nvSpPr>
          <p:spPr bwMode="auto">
            <a:xfrm>
              <a:off x="139630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8" name="Rectangle 276"/>
            <p:cNvSpPr>
              <a:spLocks noChangeArrowheads="1"/>
            </p:cNvSpPr>
            <p:nvPr/>
          </p:nvSpPr>
          <p:spPr bwMode="auto">
            <a:xfrm>
              <a:off x="132471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9" name="Rectangle 277"/>
            <p:cNvSpPr>
              <a:spLocks noChangeArrowheads="1"/>
            </p:cNvSpPr>
            <p:nvPr/>
          </p:nvSpPr>
          <p:spPr bwMode="auto">
            <a:xfrm>
              <a:off x="139630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0" name="Rectangle 278"/>
            <p:cNvSpPr>
              <a:spLocks noChangeArrowheads="1"/>
            </p:cNvSpPr>
            <p:nvPr/>
          </p:nvSpPr>
          <p:spPr bwMode="auto">
            <a:xfrm>
              <a:off x="132471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1" name="Rectangle 279"/>
            <p:cNvSpPr>
              <a:spLocks noChangeArrowheads="1"/>
            </p:cNvSpPr>
            <p:nvPr/>
          </p:nvSpPr>
          <p:spPr bwMode="auto">
            <a:xfrm>
              <a:off x="139630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2" name="Rectangle 280"/>
            <p:cNvSpPr>
              <a:spLocks noChangeArrowheads="1"/>
            </p:cNvSpPr>
            <p:nvPr/>
          </p:nvSpPr>
          <p:spPr bwMode="auto">
            <a:xfrm>
              <a:off x="132471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3" name="Rectangle 281"/>
            <p:cNvSpPr>
              <a:spLocks noChangeArrowheads="1"/>
            </p:cNvSpPr>
            <p:nvPr/>
          </p:nvSpPr>
          <p:spPr bwMode="auto">
            <a:xfrm>
              <a:off x="157372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4" name="Rectangle 282"/>
            <p:cNvSpPr>
              <a:spLocks noChangeArrowheads="1"/>
            </p:cNvSpPr>
            <p:nvPr/>
          </p:nvSpPr>
          <p:spPr bwMode="auto">
            <a:xfrm>
              <a:off x="157372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5" name="Rectangle 283"/>
            <p:cNvSpPr>
              <a:spLocks noChangeArrowheads="1"/>
            </p:cNvSpPr>
            <p:nvPr/>
          </p:nvSpPr>
          <p:spPr bwMode="auto">
            <a:xfrm>
              <a:off x="157372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6" name="Rectangle 284"/>
            <p:cNvSpPr>
              <a:spLocks noChangeArrowheads="1"/>
            </p:cNvSpPr>
            <p:nvPr/>
          </p:nvSpPr>
          <p:spPr bwMode="auto">
            <a:xfrm>
              <a:off x="150213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7" name="Rectangle 285"/>
            <p:cNvSpPr>
              <a:spLocks noChangeArrowheads="1"/>
            </p:cNvSpPr>
            <p:nvPr/>
          </p:nvSpPr>
          <p:spPr bwMode="auto">
            <a:xfrm>
              <a:off x="150213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8" name="Rectangle 286"/>
            <p:cNvSpPr>
              <a:spLocks noChangeArrowheads="1"/>
            </p:cNvSpPr>
            <p:nvPr/>
          </p:nvSpPr>
          <p:spPr bwMode="auto">
            <a:xfrm>
              <a:off x="150213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9" name="Rectangle 287"/>
            <p:cNvSpPr>
              <a:spLocks noChangeArrowheads="1"/>
            </p:cNvSpPr>
            <p:nvPr/>
          </p:nvSpPr>
          <p:spPr bwMode="auto">
            <a:xfrm>
              <a:off x="174958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0" name="Rectangle 288"/>
            <p:cNvSpPr>
              <a:spLocks noChangeArrowheads="1"/>
            </p:cNvSpPr>
            <p:nvPr/>
          </p:nvSpPr>
          <p:spPr bwMode="auto">
            <a:xfrm>
              <a:off x="167799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1" name="Rectangle 289"/>
            <p:cNvSpPr>
              <a:spLocks noChangeArrowheads="1"/>
            </p:cNvSpPr>
            <p:nvPr/>
          </p:nvSpPr>
          <p:spPr bwMode="auto">
            <a:xfrm>
              <a:off x="174958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2" name="Rectangle 290"/>
            <p:cNvSpPr>
              <a:spLocks noChangeArrowheads="1"/>
            </p:cNvSpPr>
            <p:nvPr/>
          </p:nvSpPr>
          <p:spPr bwMode="auto">
            <a:xfrm>
              <a:off x="174958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3" name="Rectangle 291"/>
            <p:cNvSpPr>
              <a:spLocks noChangeArrowheads="1"/>
            </p:cNvSpPr>
            <p:nvPr/>
          </p:nvSpPr>
          <p:spPr bwMode="auto">
            <a:xfrm>
              <a:off x="167799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4" name="Rectangle 292"/>
            <p:cNvSpPr>
              <a:spLocks noChangeArrowheads="1"/>
            </p:cNvSpPr>
            <p:nvPr/>
          </p:nvSpPr>
          <p:spPr bwMode="auto">
            <a:xfrm>
              <a:off x="167799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5" name="Rectangle 293"/>
            <p:cNvSpPr>
              <a:spLocks noChangeArrowheads="1"/>
            </p:cNvSpPr>
            <p:nvPr/>
          </p:nvSpPr>
          <p:spPr bwMode="auto">
            <a:xfrm>
              <a:off x="1257794"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6" name="Rectangle 294"/>
            <p:cNvSpPr>
              <a:spLocks noChangeArrowheads="1"/>
            </p:cNvSpPr>
            <p:nvPr/>
          </p:nvSpPr>
          <p:spPr bwMode="auto">
            <a:xfrm>
              <a:off x="1257794"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7" name="Rectangle 295"/>
            <p:cNvSpPr>
              <a:spLocks noChangeArrowheads="1"/>
            </p:cNvSpPr>
            <p:nvPr/>
          </p:nvSpPr>
          <p:spPr bwMode="auto">
            <a:xfrm>
              <a:off x="1257794"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8" name="Rectangle 296"/>
            <p:cNvSpPr>
              <a:spLocks noChangeArrowheads="1"/>
            </p:cNvSpPr>
            <p:nvPr/>
          </p:nvSpPr>
          <p:spPr bwMode="auto">
            <a:xfrm>
              <a:off x="136829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9" name="Rectangle 297"/>
            <p:cNvSpPr>
              <a:spLocks noChangeArrowheads="1"/>
            </p:cNvSpPr>
            <p:nvPr/>
          </p:nvSpPr>
          <p:spPr bwMode="auto">
            <a:xfrm>
              <a:off x="136829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0" name="Rectangle 298"/>
            <p:cNvSpPr>
              <a:spLocks noChangeArrowheads="1"/>
            </p:cNvSpPr>
            <p:nvPr/>
          </p:nvSpPr>
          <p:spPr bwMode="auto">
            <a:xfrm>
              <a:off x="136829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1" name="Rectangle 299"/>
            <p:cNvSpPr>
              <a:spLocks noChangeArrowheads="1"/>
            </p:cNvSpPr>
            <p:nvPr/>
          </p:nvSpPr>
          <p:spPr bwMode="auto">
            <a:xfrm>
              <a:off x="1531701" y="6604699"/>
              <a:ext cx="74702"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2" name="Rectangle 300"/>
            <p:cNvSpPr>
              <a:spLocks noChangeArrowheads="1"/>
            </p:cNvSpPr>
            <p:nvPr/>
          </p:nvSpPr>
          <p:spPr bwMode="auto">
            <a:xfrm>
              <a:off x="1531701" y="6604699"/>
              <a:ext cx="74702"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3" name="Rectangle 301"/>
            <p:cNvSpPr>
              <a:spLocks noChangeArrowheads="1"/>
            </p:cNvSpPr>
            <p:nvPr/>
          </p:nvSpPr>
          <p:spPr bwMode="auto">
            <a:xfrm>
              <a:off x="1531701" y="6696520"/>
              <a:ext cx="74702"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4" name="Rectangle 302"/>
            <p:cNvSpPr>
              <a:spLocks noChangeArrowheads="1"/>
            </p:cNvSpPr>
            <p:nvPr/>
          </p:nvSpPr>
          <p:spPr bwMode="auto">
            <a:xfrm>
              <a:off x="164531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5" name="Rectangle 303"/>
            <p:cNvSpPr>
              <a:spLocks noChangeArrowheads="1"/>
            </p:cNvSpPr>
            <p:nvPr/>
          </p:nvSpPr>
          <p:spPr bwMode="auto">
            <a:xfrm>
              <a:off x="164531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6" name="Rectangle 304"/>
            <p:cNvSpPr>
              <a:spLocks noChangeArrowheads="1"/>
            </p:cNvSpPr>
            <p:nvPr/>
          </p:nvSpPr>
          <p:spPr bwMode="auto">
            <a:xfrm>
              <a:off x="164531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7" name="Rectangle 305"/>
            <p:cNvSpPr>
              <a:spLocks noChangeArrowheads="1"/>
            </p:cNvSpPr>
            <p:nvPr/>
          </p:nvSpPr>
          <p:spPr bwMode="auto">
            <a:xfrm>
              <a:off x="1088157" y="6490779"/>
              <a:ext cx="1557" cy="71589"/>
            </a:xfrm>
            <a:prstGeom prst="rect">
              <a:avLst/>
            </a:prstGeom>
            <a:solidFill>
              <a:srgbClr val="7F5B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8" name="Rectangle 306"/>
            <p:cNvSpPr>
              <a:spLocks noChangeArrowheads="1"/>
            </p:cNvSpPr>
            <p:nvPr/>
          </p:nvSpPr>
          <p:spPr bwMode="auto">
            <a:xfrm>
              <a:off x="1088157" y="6490779"/>
              <a:ext cx="1557" cy="7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9" name="Freeform 307"/>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close/>
                </a:path>
              </a:pathLst>
            </a:custGeom>
            <a:solidFill>
              <a:srgbClr val="813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0" name="Freeform 308"/>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1" name="Freeform 309"/>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2" name="Freeform 310"/>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3" name="Freeform 311"/>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4" name="Freeform 312"/>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5" name="Freeform 313"/>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6" name="Freeform 314"/>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7" name="Freeform 315"/>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8" name="Freeform 316"/>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9" name="Rectangle 317"/>
            <p:cNvSpPr>
              <a:spLocks noChangeArrowheads="1"/>
            </p:cNvSpPr>
            <p:nvPr/>
          </p:nvSpPr>
          <p:spPr bwMode="auto">
            <a:xfrm>
              <a:off x="1088157" y="6558010"/>
              <a:ext cx="782816" cy="1556"/>
            </a:xfrm>
            <a:prstGeom prst="rect">
              <a:avLst/>
            </a:prstGeom>
            <a:solidFill>
              <a:srgbClr val="5622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0" name="Freeform 318"/>
            <p:cNvSpPr>
              <a:spLocks/>
            </p:cNvSpPr>
            <p:nvPr/>
          </p:nvSpPr>
          <p:spPr bwMode="auto">
            <a:xfrm>
              <a:off x="1088157" y="6558010"/>
              <a:ext cx="782816" cy="0"/>
            </a:xfrm>
            <a:custGeom>
              <a:avLst/>
              <a:gdLst>
                <a:gd name="T0" fmla="*/ 503 w 503"/>
                <a:gd name="T1" fmla="*/ 0 w 503"/>
                <a:gd name="T2" fmla="*/ 0 w 503"/>
                <a:gd name="T3" fmla="*/ 503 w 503"/>
              </a:gdLst>
              <a:ahLst/>
              <a:cxnLst>
                <a:cxn ang="0">
                  <a:pos x="T0" y="0"/>
                </a:cxn>
                <a:cxn ang="0">
                  <a:pos x="T1" y="0"/>
                </a:cxn>
                <a:cxn ang="0">
                  <a:pos x="T2" y="0"/>
                </a:cxn>
                <a:cxn ang="0">
                  <a:pos x="T3" y="0"/>
                </a:cxn>
              </a:cxnLst>
              <a:rect l="0" t="0" r="r" b="b"/>
              <a:pathLst>
                <a:path w="503">
                  <a:moveTo>
                    <a:pt x="503" y="0"/>
                  </a:moveTo>
                  <a:lnTo>
                    <a:pt x="0" y="0"/>
                  </a:lnTo>
                  <a:lnTo>
                    <a:pt x="0" y="0"/>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1" name="Rectangle 319"/>
            <p:cNvSpPr>
              <a:spLocks noChangeArrowheads="1"/>
            </p:cNvSpPr>
            <p:nvPr/>
          </p:nvSpPr>
          <p:spPr bwMode="auto">
            <a:xfrm>
              <a:off x="1257794"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2" name="Rectangle 320"/>
            <p:cNvSpPr>
              <a:spLocks noChangeArrowheads="1"/>
            </p:cNvSpPr>
            <p:nvPr/>
          </p:nvSpPr>
          <p:spPr bwMode="auto">
            <a:xfrm>
              <a:off x="1257794"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3" name="Rectangle 321"/>
            <p:cNvSpPr>
              <a:spLocks noChangeArrowheads="1"/>
            </p:cNvSpPr>
            <p:nvPr/>
          </p:nvSpPr>
          <p:spPr bwMode="auto">
            <a:xfrm>
              <a:off x="136829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4" name="Rectangle 322"/>
            <p:cNvSpPr>
              <a:spLocks noChangeArrowheads="1"/>
            </p:cNvSpPr>
            <p:nvPr/>
          </p:nvSpPr>
          <p:spPr bwMode="auto">
            <a:xfrm>
              <a:off x="136829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5" name="Rectangle 323"/>
            <p:cNvSpPr>
              <a:spLocks noChangeArrowheads="1"/>
            </p:cNvSpPr>
            <p:nvPr/>
          </p:nvSpPr>
          <p:spPr bwMode="auto">
            <a:xfrm>
              <a:off x="1531701" y="6604698"/>
              <a:ext cx="74702"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6" name="Rectangle 324"/>
            <p:cNvSpPr>
              <a:spLocks noChangeArrowheads="1"/>
            </p:cNvSpPr>
            <p:nvPr/>
          </p:nvSpPr>
          <p:spPr bwMode="auto">
            <a:xfrm>
              <a:off x="1531701" y="6604698"/>
              <a:ext cx="74702"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7" name="Rectangle 325"/>
            <p:cNvSpPr>
              <a:spLocks noChangeArrowheads="1"/>
            </p:cNvSpPr>
            <p:nvPr/>
          </p:nvSpPr>
          <p:spPr bwMode="auto">
            <a:xfrm>
              <a:off x="164531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8" name="Rectangle 326"/>
            <p:cNvSpPr>
              <a:spLocks noChangeArrowheads="1"/>
            </p:cNvSpPr>
            <p:nvPr/>
          </p:nvSpPr>
          <p:spPr bwMode="auto">
            <a:xfrm>
              <a:off x="164531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9" name="TextBox 348"/>
            <p:cNvSpPr txBox="1"/>
            <p:nvPr/>
          </p:nvSpPr>
          <p:spPr>
            <a:xfrm>
              <a:off x="1858132" y="5354995"/>
              <a:ext cx="176640" cy="1166789"/>
            </a:xfrm>
            <a:prstGeom prst="rect">
              <a:avLst/>
            </a:prstGeom>
            <a:noFill/>
          </p:spPr>
          <p:txBody>
            <a:bodyPr wrap="square" lIns="179259" tIns="143407" rIns="179259" bIns="143407" rtlCol="0">
              <a:spAutoFit/>
            </a:bodyPr>
            <a:lstStyle/>
            <a:p>
              <a:pPr algn="ctr" defTabSz="914192">
                <a:lnSpc>
                  <a:spcPct val="90000"/>
                </a:lnSpc>
                <a:spcAft>
                  <a:spcPts val="588"/>
                </a:spcAft>
              </a:pPr>
              <a:r>
                <a:rPr lang="en-US" sz="588" b="1" dirty="0">
                  <a:solidFill>
                    <a:srgbClr val="FFFFFF"/>
                  </a:solidFill>
                  <a:latin typeface="Segoe UI"/>
                </a:rPr>
                <a:t>MARKTPLACE</a:t>
              </a:r>
            </a:p>
          </p:txBody>
        </p:sp>
        <p:grpSp>
          <p:nvGrpSpPr>
            <p:cNvPr id="350" name="Group 349"/>
            <p:cNvGrpSpPr/>
            <p:nvPr/>
          </p:nvGrpSpPr>
          <p:grpSpPr>
            <a:xfrm>
              <a:off x="2190988" y="5037159"/>
              <a:ext cx="1206544" cy="1221825"/>
              <a:chOff x="6478739" y="4760119"/>
              <a:chExt cx="1230738" cy="1246325"/>
            </a:xfrm>
          </p:grpSpPr>
          <p:sp>
            <p:nvSpPr>
              <p:cNvPr id="351" name="Freeform 94"/>
              <p:cNvSpPr>
                <a:spLocks/>
              </p:cNvSpPr>
              <p:nvPr/>
            </p:nvSpPr>
            <p:spPr bwMode="auto">
              <a:xfrm flipH="1">
                <a:off x="6673167" y="4760119"/>
                <a:ext cx="1031548" cy="679216"/>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chemeClr val="accent1">
                  <a:lumMod val="60000"/>
                  <a:lumOff val="40000"/>
                </a:schemeClr>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sp>
            <p:nvSpPr>
              <p:cNvPr id="352" name="Freeform 95"/>
              <p:cNvSpPr>
                <a:spLocks/>
              </p:cNvSpPr>
              <p:nvPr/>
            </p:nvSpPr>
            <p:spPr bwMode="auto">
              <a:xfrm flipH="1">
                <a:off x="6478739" y="5213147"/>
                <a:ext cx="1230738" cy="793297"/>
              </a:xfrm>
              <a:custGeom>
                <a:avLst/>
                <a:gdLst>
                  <a:gd name="T0" fmla="*/ 557 w 561"/>
                  <a:gd name="T1" fmla="*/ 563 h 570"/>
                  <a:gd name="T2" fmla="*/ 443 w 561"/>
                  <a:gd name="T3" fmla="*/ 409 h 570"/>
                  <a:gd name="T4" fmla="*/ 395 w 561"/>
                  <a:gd name="T5" fmla="*/ 32 h 570"/>
                  <a:gd name="T6" fmla="*/ 402 w 561"/>
                  <a:gd name="T7" fmla="*/ 31 h 570"/>
                  <a:gd name="T8" fmla="*/ 473 w 561"/>
                  <a:gd name="T9" fmla="*/ 4 h 570"/>
                  <a:gd name="T10" fmla="*/ 470 w 561"/>
                  <a:gd name="T11" fmla="*/ 0 h 570"/>
                  <a:gd name="T12" fmla="*/ 466 w 561"/>
                  <a:gd name="T13" fmla="*/ 4 h 570"/>
                  <a:gd name="T14" fmla="*/ 401 w 561"/>
                  <a:gd name="T15" fmla="*/ 23 h 570"/>
                  <a:gd name="T16" fmla="*/ 237 w 561"/>
                  <a:gd name="T17" fmla="*/ 33 h 570"/>
                  <a:gd name="T18" fmla="*/ 73 w 561"/>
                  <a:gd name="T19" fmla="*/ 23 h 570"/>
                  <a:gd name="T20" fmla="*/ 8 w 561"/>
                  <a:gd name="T21" fmla="*/ 4 h 570"/>
                  <a:gd name="T22" fmla="*/ 4 w 561"/>
                  <a:gd name="T23" fmla="*/ 0 h 570"/>
                  <a:gd name="T24" fmla="*/ 0 w 561"/>
                  <a:gd name="T25" fmla="*/ 4 h 570"/>
                  <a:gd name="T26" fmla="*/ 72 w 561"/>
                  <a:gd name="T27" fmla="*/ 31 h 570"/>
                  <a:gd name="T28" fmla="*/ 237 w 561"/>
                  <a:gd name="T29" fmla="*/ 40 h 570"/>
                  <a:gd name="T30" fmla="*/ 387 w 561"/>
                  <a:gd name="T31" fmla="*/ 33 h 570"/>
                  <a:gd name="T32" fmla="*/ 436 w 561"/>
                  <a:gd name="T33" fmla="*/ 411 h 570"/>
                  <a:gd name="T34" fmla="*/ 557 w 561"/>
                  <a:gd name="T35" fmla="*/ 570 h 570"/>
                  <a:gd name="T36" fmla="*/ 561 w 561"/>
                  <a:gd name="T37" fmla="*/ 567 h 570"/>
                  <a:gd name="T38" fmla="*/ 557 w 561"/>
                  <a:gd name="T39" fmla="*/ 56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1" h="570">
                    <a:moveTo>
                      <a:pt x="557" y="563"/>
                    </a:moveTo>
                    <a:cubicBezTo>
                      <a:pt x="515" y="563"/>
                      <a:pt x="474" y="507"/>
                      <a:pt x="443" y="409"/>
                    </a:cubicBezTo>
                    <a:cubicBezTo>
                      <a:pt x="412" y="308"/>
                      <a:pt x="395" y="174"/>
                      <a:pt x="395" y="32"/>
                    </a:cubicBezTo>
                    <a:cubicBezTo>
                      <a:pt x="397" y="31"/>
                      <a:pt x="400" y="31"/>
                      <a:pt x="402" y="31"/>
                    </a:cubicBezTo>
                    <a:cubicBezTo>
                      <a:pt x="473" y="21"/>
                      <a:pt x="473" y="8"/>
                      <a:pt x="473" y="4"/>
                    </a:cubicBezTo>
                    <a:cubicBezTo>
                      <a:pt x="473" y="2"/>
                      <a:pt x="472" y="0"/>
                      <a:pt x="470" y="0"/>
                    </a:cubicBezTo>
                    <a:cubicBezTo>
                      <a:pt x="468" y="0"/>
                      <a:pt x="466" y="2"/>
                      <a:pt x="466" y="4"/>
                    </a:cubicBezTo>
                    <a:cubicBezTo>
                      <a:pt x="466" y="4"/>
                      <a:pt x="465" y="14"/>
                      <a:pt x="401" y="23"/>
                    </a:cubicBezTo>
                    <a:cubicBezTo>
                      <a:pt x="357" y="30"/>
                      <a:pt x="299" y="33"/>
                      <a:pt x="237" y="33"/>
                    </a:cubicBezTo>
                    <a:cubicBezTo>
                      <a:pt x="175" y="33"/>
                      <a:pt x="117" y="30"/>
                      <a:pt x="73" y="23"/>
                    </a:cubicBezTo>
                    <a:cubicBezTo>
                      <a:pt x="9" y="14"/>
                      <a:pt x="8" y="4"/>
                      <a:pt x="8" y="4"/>
                    </a:cubicBezTo>
                    <a:cubicBezTo>
                      <a:pt x="8" y="2"/>
                      <a:pt x="6" y="0"/>
                      <a:pt x="4" y="0"/>
                    </a:cubicBezTo>
                    <a:cubicBezTo>
                      <a:pt x="2" y="0"/>
                      <a:pt x="0" y="2"/>
                      <a:pt x="0" y="4"/>
                    </a:cubicBezTo>
                    <a:cubicBezTo>
                      <a:pt x="0" y="8"/>
                      <a:pt x="0" y="21"/>
                      <a:pt x="72" y="31"/>
                    </a:cubicBezTo>
                    <a:cubicBezTo>
                      <a:pt x="116" y="37"/>
                      <a:pt x="175" y="40"/>
                      <a:pt x="237" y="40"/>
                    </a:cubicBezTo>
                    <a:cubicBezTo>
                      <a:pt x="293" y="40"/>
                      <a:pt x="345" y="38"/>
                      <a:pt x="387" y="33"/>
                    </a:cubicBezTo>
                    <a:cubicBezTo>
                      <a:pt x="387" y="176"/>
                      <a:pt x="405" y="310"/>
                      <a:pt x="436" y="411"/>
                    </a:cubicBezTo>
                    <a:cubicBezTo>
                      <a:pt x="468" y="514"/>
                      <a:pt x="511" y="570"/>
                      <a:pt x="557" y="570"/>
                    </a:cubicBezTo>
                    <a:cubicBezTo>
                      <a:pt x="559" y="570"/>
                      <a:pt x="561" y="569"/>
                      <a:pt x="561" y="567"/>
                    </a:cubicBezTo>
                    <a:cubicBezTo>
                      <a:pt x="561" y="565"/>
                      <a:pt x="559" y="563"/>
                      <a:pt x="557" y="5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505050"/>
                  </a:solidFill>
                  <a:latin typeface="Segoe UI"/>
                </a:endParaRPr>
              </a:p>
            </p:txBody>
          </p:sp>
        </p:grpSp>
        <p:sp>
          <p:nvSpPr>
            <p:cNvPr id="353" name="Freeform 5"/>
            <p:cNvSpPr>
              <a:spLocks/>
            </p:cNvSpPr>
            <p:nvPr/>
          </p:nvSpPr>
          <p:spPr bwMode="auto">
            <a:xfrm flipH="1">
              <a:off x="3563181" y="4932499"/>
              <a:ext cx="697971" cy="452269"/>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6DC2E9"/>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grpSp>
          <p:nvGrpSpPr>
            <p:cNvPr id="421" name="Group 420"/>
            <p:cNvGrpSpPr/>
            <p:nvPr/>
          </p:nvGrpSpPr>
          <p:grpSpPr>
            <a:xfrm>
              <a:off x="2890987" y="4968587"/>
              <a:ext cx="426424" cy="424869"/>
              <a:chOff x="11377613" y="1182290"/>
              <a:chExt cx="434975" cy="433388"/>
            </a:xfrm>
          </p:grpSpPr>
          <p:sp>
            <p:nvSpPr>
              <p:cNvPr id="390" name="Oval 45"/>
              <p:cNvSpPr>
                <a:spLocks noChangeArrowheads="1"/>
              </p:cNvSpPr>
              <p:nvPr/>
            </p:nvSpPr>
            <p:spPr bwMode="auto">
              <a:xfrm>
                <a:off x="11377613" y="1182290"/>
                <a:ext cx="434975" cy="433388"/>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1" name="Freeform 46"/>
              <p:cNvSpPr>
                <a:spLocks noEditPoints="1"/>
              </p:cNvSpPr>
              <p:nvPr/>
            </p:nvSpPr>
            <p:spPr bwMode="auto">
              <a:xfrm>
                <a:off x="11487151" y="1307703"/>
                <a:ext cx="217488" cy="184150"/>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8" name="Group 417"/>
            <p:cNvGrpSpPr/>
            <p:nvPr/>
          </p:nvGrpSpPr>
          <p:grpSpPr>
            <a:xfrm>
              <a:off x="3172791" y="5544798"/>
              <a:ext cx="283245" cy="283245"/>
              <a:chOff x="11417303" y="2302935"/>
              <a:chExt cx="288925" cy="288925"/>
            </a:xfrm>
          </p:grpSpPr>
          <p:sp>
            <p:nvSpPr>
              <p:cNvPr id="396" name="Oval 51"/>
              <p:cNvSpPr>
                <a:spLocks noChangeArrowheads="1"/>
              </p:cNvSpPr>
              <p:nvPr/>
            </p:nvSpPr>
            <p:spPr bwMode="auto">
              <a:xfrm>
                <a:off x="11417303" y="2302935"/>
                <a:ext cx="288925" cy="288925"/>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7" name="Freeform 52"/>
              <p:cNvSpPr>
                <a:spLocks noEditPoints="1"/>
              </p:cNvSpPr>
              <p:nvPr/>
            </p:nvSpPr>
            <p:spPr bwMode="auto">
              <a:xfrm>
                <a:off x="11488740" y="2385485"/>
                <a:ext cx="144463" cy="123825"/>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20" name="Group 419"/>
            <p:cNvGrpSpPr/>
            <p:nvPr/>
          </p:nvGrpSpPr>
          <p:grpSpPr>
            <a:xfrm>
              <a:off x="3491591" y="4902888"/>
              <a:ext cx="301921" cy="301921"/>
              <a:chOff x="11404599" y="1665521"/>
              <a:chExt cx="307975" cy="307975"/>
            </a:xfrm>
          </p:grpSpPr>
          <p:sp>
            <p:nvSpPr>
              <p:cNvPr id="398" name="Oval 53"/>
              <p:cNvSpPr>
                <a:spLocks noChangeArrowheads="1"/>
              </p:cNvSpPr>
              <p:nvPr/>
            </p:nvSpPr>
            <p:spPr bwMode="auto">
              <a:xfrm>
                <a:off x="11404599" y="1665521"/>
                <a:ext cx="307975" cy="3079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9" name="Freeform 54"/>
              <p:cNvSpPr>
                <a:spLocks noEditPoints="1"/>
              </p:cNvSpPr>
              <p:nvPr/>
            </p:nvSpPr>
            <p:spPr bwMode="auto">
              <a:xfrm>
                <a:off x="11482386" y="1754421"/>
                <a:ext cx="152400" cy="130175"/>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7" name="Group 416"/>
            <p:cNvGrpSpPr/>
            <p:nvPr/>
          </p:nvGrpSpPr>
          <p:grpSpPr>
            <a:xfrm>
              <a:off x="2641318" y="5265330"/>
              <a:ext cx="183643" cy="185199"/>
              <a:chOff x="11457781" y="2658535"/>
              <a:chExt cx="187325" cy="188913"/>
            </a:xfrm>
          </p:grpSpPr>
          <p:sp>
            <p:nvSpPr>
              <p:cNvPr id="403" name="Oval 58"/>
              <p:cNvSpPr>
                <a:spLocks noChangeArrowheads="1"/>
              </p:cNvSpPr>
              <p:nvPr/>
            </p:nvSpPr>
            <p:spPr bwMode="auto">
              <a:xfrm>
                <a:off x="11457781" y="2658535"/>
                <a:ext cx="187325" cy="1889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4" name="Freeform 59"/>
              <p:cNvSpPr>
                <a:spLocks noEditPoints="1"/>
              </p:cNvSpPr>
              <p:nvPr/>
            </p:nvSpPr>
            <p:spPr bwMode="auto">
              <a:xfrm>
                <a:off x="11505406" y="2714098"/>
                <a:ext cx="93663" cy="79375"/>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9" name="Group 418"/>
            <p:cNvGrpSpPr/>
            <p:nvPr/>
          </p:nvGrpSpPr>
          <p:grpSpPr>
            <a:xfrm>
              <a:off x="3868192" y="5170227"/>
              <a:ext cx="185199" cy="185199"/>
              <a:chOff x="11485564" y="2062396"/>
              <a:chExt cx="188913" cy="188913"/>
            </a:xfrm>
          </p:grpSpPr>
          <p:sp>
            <p:nvSpPr>
              <p:cNvPr id="408" name="Oval 63"/>
              <p:cNvSpPr>
                <a:spLocks noChangeArrowheads="1"/>
              </p:cNvSpPr>
              <p:nvPr/>
            </p:nvSpPr>
            <p:spPr bwMode="auto">
              <a:xfrm>
                <a:off x="11485564" y="2062396"/>
                <a:ext cx="188913" cy="1889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9" name="Freeform 64"/>
              <p:cNvSpPr>
                <a:spLocks noEditPoints="1"/>
              </p:cNvSpPr>
              <p:nvPr/>
            </p:nvSpPr>
            <p:spPr bwMode="auto">
              <a:xfrm>
                <a:off x="11531602" y="2114784"/>
                <a:ext cx="95250" cy="80963"/>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sp>
        <p:nvSpPr>
          <p:cNvPr id="355" name="Rectangle 354"/>
          <p:cNvSpPr/>
          <p:nvPr/>
        </p:nvSpPr>
        <p:spPr>
          <a:xfrm>
            <a:off x="728543" y="2581589"/>
            <a:ext cx="5167824" cy="2060785"/>
          </a:xfrm>
          <a:prstGeom prst="rect">
            <a:avLst/>
          </a:prstGeom>
        </p:spPr>
        <p:txBody>
          <a:bodyPr wrap="square">
            <a:spAutoFit/>
          </a:bodyPr>
          <a:lstStyle/>
          <a:p>
            <a:pPr defTabSz="914192"/>
            <a:r>
              <a:rPr lang="en-US" sz="1567" dirty="0">
                <a:solidFill>
                  <a:srgbClr val="404040"/>
                </a:solidFill>
                <a:latin typeface="Segoe UI"/>
              </a:rPr>
              <a:t>Growing ecosystem of 3,000+ offers</a:t>
            </a:r>
          </a:p>
          <a:p>
            <a:pPr defTabSz="914192"/>
            <a:endParaRPr lang="en-US" sz="1567" dirty="0">
              <a:solidFill>
                <a:srgbClr val="404040"/>
              </a:solidFill>
              <a:latin typeface="Segoe UI"/>
            </a:endParaRPr>
          </a:p>
          <a:p>
            <a:pPr defTabSz="914192"/>
            <a:r>
              <a:rPr lang="en-US" sz="1567" dirty="0">
                <a:solidFill>
                  <a:srgbClr val="404040"/>
                </a:solidFill>
                <a:latin typeface="Segoe UI"/>
              </a:rPr>
              <a:t>Complement and extend functionality of Azure services</a:t>
            </a:r>
          </a:p>
          <a:p>
            <a:pPr defTabSz="914192"/>
            <a:endParaRPr lang="en-US" sz="1567" dirty="0">
              <a:solidFill>
                <a:srgbClr val="404040"/>
              </a:solidFill>
              <a:latin typeface="Segoe UI"/>
            </a:endParaRPr>
          </a:p>
          <a:p>
            <a:pPr defTabSz="914192"/>
            <a:r>
              <a:rPr lang="en-US" sz="1567" dirty="0">
                <a:solidFill>
                  <a:srgbClr val="404040"/>
                </a:solidFill>
                <a:latin typeface="Segoe UI"/>
              </a:rPr>
              <a:t>One-stop shop that simplifies configuration, deployment, and management</a:t>
            </a:r>
          </a:p>
          <a:p>
            <a:pPr defTabSz="914192"/>
            <a:endParaRPr lang="en-US" sz="1567" dirty="0">
              <a:solidFill>
                <a:srgbClr val="404040"/>
              </a:solidFill>
              <a:latin typeface="Segoe UI"/>
            </a:endParaRPr>
          </a:p>
          <a:p>
            <a:pPr defTabSz="914192"/>
            <a:r>
              <a:rPr lang="en-US" sz="1567" dirty="0">
                <a:solidFill>
                  <a:srgbClr val="404040"/>
                </a:solidFill>
                <a:latin typeface="Segoe UI"/>
              </a:rPr>
              <a:t>Integrated platform experience </a:t>
            </a:r>
          </a:p>
        </p:txBody>
      </p:sp>
      <p:pic>
        <p:nvPicPr>
          <p:cNvPr id="11" name="Picture 10"/>
          <p:cNvPicPr>
            <a:picLocks noChangeAspect="1"/>
          </p:cNvPicPr>
          <p:nvPr/>
        </p:nvPicPr>
        <p:blipFill rotWithShape="1">
          <a:blip r:embed="rId4"/>
          <a:srcRect t="5273" r="84596" b="3935"/>
          <a:stretch/>
        </p:blipFill>
        <p:spPr>
          <a:xfrm>
            <a:off x="6317283" y="-23344"/>
            <a:ext cx="5879769" cy="6880372"/>
          </a:xfrm>
          <a:prstGeom prst="rect">
            <a:avLst/>
          </a:prstGeom>
        </p:spPr>
      </p:pic>
    </p:spTree>
    <p:extLst>
      <p:ext uri="{BB962C8B-B14F-4D97-AF65-F5344CB8AC3E}">
        <p14:creationId xmlns:p14="http://schemas.microsoft.com/office/powerpoint/2010/main" val="10445197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The three ways to host your applications on the Microsoft Azure Platform</a:t>
            </a: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6" name="TextBox 5"/>
            <p:cNvSpPr txBox="1"/>
            <p:nvPr/>
          </p:nvSpPr>
          <p:spPr>
            <a:xfrm>
              <a:off x="242716" y="4628708"/>
              <a:ext cx="4555066"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Infrastructure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IaaS</a:t>
              </a: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Platform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PaaS</a:t>
              </a:r>
            </a:p>
          </p:txBody>
        </p:sp>
      </p:grpSp>
      <p:sp>
        <p:nvSpPr>
          <p:cNvPr id="13" name="Title 2"/>
          <p:cNvSpPr txBox="1">
            <a:spLocks/>
          </p:cNvSpPr>
          <p:nvPr/>
        </p:nvSpPr>
        <p:spPr>
          <a:xfrm>
            <a:off x="1177694" y="1199196"/>
            <a:ext cx="3635133"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Virtual Machines</a:t>
            </a:r>
          </a:p>
        </p:txBody>
      </p:sp>
      <p:sp>
        <p:nvSpPr>
          <p:cNvPr id="14" name="Title 2"/>
          <p:cNvSpPr txBox="1">
            <a:spLocks/>
          </p:cNvSpPr>
          <p:nvPr/>
        </p:nvSpPr>
        <p:spPr>
          <a:xfrm>
            <a:off x="5164739" y="1199196"/>
            <a:ext cx="2969409"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Cloud Services</a:t>
            </a:r>
          </a:p>
        </p:txBody>
      </p:sp>
      <p:sp>
        <p:nvSpPr>
          <p:cNvPr id="15" name="Title 2"/>
          <p:cNvSpPr txBox="1">
            <a:spLocks/>
          </p:cNvSpPr>
          <p:nvPr/>
        </p:nvSpPr>
        <p:spPr>
          <a:xfrm>
            <a:off x="9291604" y="1199196"/>
            <a:ext cx="1900258"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Web App</a:t>
            </a:r>
          </a:p>
        </p:txBody>
      </p:sp>
    </p:spTree>
    <p:extLst>
      <p:ext uri="{BB962C8B-B14F-4D97-AF65-F5344CB8AC3E}">
        <p14:creationId xmlns:p14="http://schemas.microsoft.com/office/powerpoint/2010/main" val="1708255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Virtual</a:t>
            </a:r>
            <a:r>
              <a:rPr kumimoji="0" lang="en-US" sz="6000" b="0" i="0" u="none" strike="noStrike" kern="1200" cap="none" spc="-75" normalizeH="0" noProof="0" dirty="0">
                <a:ln>
                  <a:noFill/>
                </a:ln>
                <a:solidFill>
                  <a:srgbClr val="FFFFFF"/>
                </a:solidFill>
                <a:effectLst/>
                <a:uLnTx/>
                <a:uFillTx/>
                <a:latin typeface="Segoe UI Light" panose="020B0502040204020203" pitchFamily="34" charset="0"/>
                <a:cs typeface="Segoe UI" panose="020B0502040204020203" pitchFamily="34" charset="0"/>
              </a:rPr>
              <a:t> Machines</a:t>
            </a:r>
            <a:endPar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endParaRPr>
          </a:p>
        </p:txBody>
      </p:sp>
      <p:pic>
        <p:nvPicPr>
          <p:cNvPr id="9" name="Picture 4"/>
          <p:cNvPicPr>
            <a:picLocks noChangeAspect="1"/>
          </p:cNvPicPr>
          <p:nvPr/>
        </p:nvPicPr>
        <p:blipFill>
          <a:blip r:embed="rId2"/>
          <a:stretch>
            <a:fillRect/>
          </a:stretch>
        </p:blipFill>
        <p:spPr>
          <a:xfrm>
            <a:off x="8605159" y="2188027"/>
            <a:ext cx="2369862" cy="3184502"/>
          </a:xfrm>
          <a:prstGeom prst="rect">
            <a:avLst/>
          </a:prstGeom>
        </p:spPr>
      </p:pic>
      <p:sp>
        <p:nvSpPr>
          <p:cNvPr id="10" name="Rettangolo 9"/>
          <p:cNvSpPr/>
          <p:nvPr/>
        </p:nvSpPr>
        <p:spPr bwMode="auto">
          <a:xfrm>
            <a:off x="9075807" y="2657834"/>
            <a:ext cx="1428565" cy="112244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60220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4661" y="590332"/>
            <a:ext cx="9582680" cy="447284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r>
                  <a:rPr lang="en-US" sz="2400" kern="0" dirty="0">
                    <a:solidFill>
                      <a:schemeClr val="bg1"/>
                    </a:solidFill>
                    <a:latin typeface="Segoe UI Light" pitchFamily="34" charset="0"/>
                    <a:ea typeface="Segoe UI" pitchFamily="34" charset="0"/>
                    <a:cs typeface="Segoe UI" pitchFamily="34" charset="0"/>
                  </a:rPr>
                  <a:t>Getting started</a:t>
                </a:r>
              </a:p>
              <a:p>
                <a:pPr defTabSz="913475">
                  <a:lnSpc>
                    <a:spcPct val="90000"/>
                  </a:lnSpc>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692"/>
              <a:r>
                <a:rPr lang="en-US" sz="3730"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cs typeface="Segoe UI Light" panose="020B0502040204020203" pitchFamily="34" charset="0"/>
                </a:rPr>
                <a:t>Scripting </a:t>
              </a:r>
            </a:p>
            <a:p>
              <a:pPr defTabSz="1218084"/>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8" tIns="34280" rIns="68558" bIns="34280" numCol="1" rtlCol="0" anchor="ctr" anchorCtr="0" compatLnSpc="1">
              <a:prstTxWarp prst="textNoShape">
                <a:avLst/>
              </a:prstTxWarp>
            </a:bodyPr>
            <a:lstStyle/>
            <a:p>
              <a:pPr algn="ctr" defTabSz="913459">
                <a:spcBef>
                  <a:spcPts val="200"/>
                </a:spcBef>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61" tIns="34282" rIns="68561" bIns="34282" rtlCol="0" anchor="ctr"/>
            <a:lstStyle/>
            <a:p>
              <a:pPr algn="ctr" defTabSz="1218084">
                <a:lnSpc>
                  <a:spcPct val="90000"/>
                </a:lnSpc>
                <a:buSzPct val="90000"/>
              </a:pPr>
              <a:r>
                <a:rPr lang="en-US" sz="1200" kern="0" dirty="0">
                  <a:solidFill>
                    <a:schemeClr val="bg1"/>
                  </a:solidFill>
                  <a:ea typeface="Segoe UI" pitchFamily="34" charset="0"/>
                  <a:cs typeface="Segoe UI" pitchFamily="34" charset="0"/>
                </a:rPr>
                <a:t>Blob</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mj-lt"/>
                </a:rPr>
                <a:t>Comprehensive </a:t>
              </a:r>
            </a:p>
            <a:p>
              <a:pPr defTabSz="1218084"/>
              <a:r>
                <a:rPr lang="en-US" sz="200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39" tIns="60919" rIns="121839" bIns="60919" numCol="1" anchor="t" anchorCtr="0" compatLnSpc="1">
              <a:prstTxWarp prst="textNoShape">
                <a:avLst/>
              </a:prstTxWarp>
            </a:bodyPr>
            <a:lstStyle/>
            <a:p>
              <a:pPr defTabSz="1218084"/>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0"/>
              <a:ext cx="2794641" cy="2050774"/>
            </a:xfrm>
            <a:prstGeom prst="rect">
              <a:avLst/>
            </a:prstGeom>
            <a:noFill/>
          </p:spPr>
          <p:txBody>
            <a:bodyPr wrap="square" lIns="0" tIns="0" rIns="0" bIns="0" rtlCol="0">
              <a:spAutoFit/>
            </a:bodyPr>
            <a:lstStyle/>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12935692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pic>
        <p:nvPicPr>
          <p:cNvPr id="14338" name="Picture 2" descr="https://acom.azurecomcdn.net/80C57D/cdn/mediahandler/docarticles/dpsmedia-prod/azure.microsoft.com/en-us/documentation/articles/resource-manager-deployment-model/20160519050230/arm_arch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41" y="382843"/>
            <a:ext cx="9581561" cy="587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76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053" y="257107"/>
            <a:ext cx="8190590" cy="1130363"/>
          </a:xfrm>
        </p:spPr>
        <p:txBody>
          <a:bodyPr/>
          <a:lstStyle/>
          <a:p>
            <a:r>
              <a:rPr lang="en-US" dirty="0">
                <a:solidFill>
                  <a:srgbClr val="616161"/>
                </a:solidFill>
              </a:rPr>
              <a:t>Virtual machines categories</a:t>
            </a:r>
          </a:p>
        </p:txBody>
      </p:sp>
      <p:grpSp>
        <p:nvGrpSpPr>
          <p:cNvPr id="11" name="Gruppo 10"/>
          <p:cNvGrpSpPr/>
          <p:nvPr/>
        </p:nvGrpSpPr>
        <p:grpSpPr>
          <a:xfrm>
            <a:off x="1" y="1785554"/>
            <a:ext cx="12192000" cy="3976530"/>
            <a:chOff x="0" y="1820861"/>
            <a:chExt cx="12436475" cy="4056268"/>
          </a:xfrm>
        </p:grpSpPr>
        <p:sp>
          <p:nvSpPr>
            <p:cNvPr id="4" name="Rectangle 3"/>
            <p:cNvSpPr/>
            <p:nvPr/>
          </p:nvSpPr>
          <p:spPr bwMode="auto">
            <a:xfrm>
              <a:off x="0" y="1820861"/>
              <a:ext cx="12436475" cy="405626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7742237" y="2899921"/>
              <a:ext cx="1748116" cy="2273741"/>
            </a:xfrm>
            <a:prstGeom prst="rect">
              <a:avLst/>
            </a:prstGeom>
          </p:spPr>
        </p:pic>
        <p:pic>
          <p:nvPicPr>
            <p:cNvPr id="7" name="Picture 6"/>
            <p:cNvPicPr>
              <a:picLocks noChangeAspect="1"/>
            </p:cNvPicPr>
            <p:nvPr/>
          </p:nvPicPr>
          <p:blipFill>
            <a:blip r:embed="rId4"/>
            <a:stretch>
              <a:fillRect/>
            </a:stretch>
          </p:blipFill>
          <p:spPr>
            <a:xfrm>
              <a:off x="697511" y="2899921"/>
              <a:ext cx="1698961" cy="2209805"/>
            </a:xfrm>
            <a:prstGeom prst="rect">
              <a:avLst/>
            </a:prstGeom>
          </p:spPr>
        </p:pic>
        <p:sp>
          <p:nvSpPr>
            <p:cNvPr id="3" name="Rectangle 2"/>
            <p:cNvSpPr/>
            <p:nvPr/>
          </p:nvSpPr>
          <p:spPr bwMode="auto">
            <a:xfrm>
              <a:off x="7192197" y="2021067"/>
              <a:ext cx="297180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High Performance compute</a:t>
              </a:r>
            </a:p>
          </p:txBody>
        </p:sp>
        <p:sp>
          <p:nvSpPr>
            <p:cNvPr id="10" name="Rectangle 9"/>
            <p:cNvSpPr/>
            <p:nvPr/>
          </p:nvSpPr>
          <p:spPr bwMode="auto">
            <a:xfrm>
              <a:off x="2887802" y="1984050"/>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Memory optimized</a:t>
              </a:r>
            </a:p>
          </p:txBody>
        </p:sp>
        <p:pic>
          <p:nvPicPr>
            <p:cNvPr id="5" name="Picture 4"/>
            <p:cNvPicPr>
              <a:picLocks noChangeAspect="1"/>
            </p:cNvPicPr>
            <p:nvPr/>
          </p:nvPicPr>
          <p:blipFill>
            <a:blip r:embed="rId5"/>
            <a:stretch>
              <a:fillRect/>
            </a:stretch>
          </p:blipFill>
          <p:spPr>
            <a:xfrm>
              <a:off x="3017837" y="2770893"/>
              <a:ext cx="1769726" cy="2378069"/>
            </a:xfrm>
            <a:prstGeom prst="rect">
              <a:avLst/>
            </a:prstGeom>
          </p:spPr>
        </p:pic>
        <p:sp>
          <p:nvSpPr>
            <p:cNvPr id="18" name="Rectangle 17"/>
            <p:cNvSpPr/>
            <p:nvPr/>
          </p:nvSpPr>
          <p:spPr bwMode="auto">
            <a:xfrm>
              <a:off x="408737" y="1984050"/>
              <a:ext cx="233962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General purpose</a:t>
              </a:r>
            </a:p>
          </p:txBody>
        </p:sp>
        <p:pic>
          <p:nvPicPr>
            <p:cNvPr id="20" name="Picture 4"/>
            <p:cNvPicPr>
              <a:picLocks noChangeAspect="1"/>
            </p:cNvPicPr>
            <p:nvPr/>
          </p:nvPicPr>
          <p:blipFill>
            <a:blip r:embed="rId5"/>
            <a:stretch>
              <a:fillRect/>
            </a:stretch>
          </p:blipFill>
          <p:spPr>
            <a:xfrm>
              <a:off x="5439111" y="2770893"/>
              <a:ext cx="1769726" cy="2378069"/>
            </a:xfrm>
            <a:prstGeom prst="rect">
              <a:avLst/>
            </a:prstGeom>
          </p:spPr>
        </p:pic>
        <p:sp>
          <p:nvSpPr>
            <p:cNvPr id="8" name="Rettangolo 7"/>
            <p:cNvSpPr/>
            <p:nvPr/>
          </p:nvSpPr>
          <p:spPr bwMode="auto">
            <a:xfrm>
              <a:off x="5789098" y="3064576"/>
              <a:ext cx="1066800" cy="8382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CasellaDiTesto 8"/>
            <p:cNvSpPr txBox="1"/>
            <p:nvPr/>
          </p:nvSpPr>
          <p:spPr>
            <a:xfrm>
              <a:off x="5964617" y="3008352"/>
              <a:ext cx="665442" cy="1154162"/>
            </a:xfrm>
            <a:prstGeom prst="rect">
              <a:avLst/>
            </a:prstGeom>
            <a:noFill/>
          </p:spPr>
          <p:txBody>
            <a:bodyPr wrap="square" lIns="179285" tIns="143428" rIns="179285" bIns="143428" rtlCol="0">
              <a:spAutoFit/>
            </a:bodyPr>
            <a:lstStyle/>
            <a:p>
              <a:pPr defTabSz="914367">
                <a:lnSpc>
                  <a:spcPct val="90000"/>
                </a:lnSpc>
                <a:spcAft>
                  <a:spcPts val="588"/>
                </a:spcAft>
              </a:pPr>
              <a:r>
                <a:rPr lang="it-IT" sz="6078" b="1" dirty="0">
                  <a:solidFill>
                    <a:srgbClr val="FFFFFF"/>
                  </a:solidFill>
                  <a:latin typeface="Segoe UI"/>
                  <a:cs typeface="Calibri" panose="020F0502020204030204" pitchFamily="34" charset="0"/>
                </a:rPr>
                <a:t>F</a:t>
              </a:r>
            </a:p>
          </p:txBody>
        </p:sp>
        <p:sp>
          <p:nvSpPr>
            <p:cNvPr id="22" name="Rectangle 9"/>
            <p:cNvSpPr/>
            <p:nvPr/>
          </p:nvSpPr>
          <p:spPr bwMode="auto">
            <a:xfrm>
              <a:off x="5289695" y="1984049"/>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Compute optimized</a:t>
              </a:r>
            </a:p>
          </p:txBody>
        </p:sp>
      </p:grpSp>
      <p:pic>
        <p:nvPicPr>
          <p:cNvPr id="23" name="Picture 4"/>
          <p:cNvPicPr>
            <a:picLocks noChangeAspect="1"/>
          </p:cNvPicPr>
          <p:nvPr/>
        </p:nvPicPr>
        <p:blipFill>
          <a:blip r:embed="rId5"/>
          <a:stretch>
            <a:fillRect/>
          </a:stretch>
        </p:blipFill>
        <p:spPr>
          <a:xfrm>
            <a:off x="9762596" y="2738208"/>
            <a:ext cx="1734937" cy="2331321"/>
          </a:xfrm>
          <a:prstGeom prst="rect">
            <a:avLst/>
          </a:prstGeom>
        </p:spPr>
      </p:pic>
      <p:sp>
        <p:nvSpPr>
          <p:cNvPr id="24" name="Rettangolo 23"/>
          <p:cNvSpPr/>
          <p:nvPr/>
        </p:nvSpPr>
        <p:spPr bwMode="auto">
          <a:xfrm>
            <a:off x="10105703" y="3026118"/>
            <a:ext cx="1045829" cy="821723"/>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CasellaDiTesto 24"/>
          <p:cNvSpPr txBox="1"/>
          <p:nvPr/>
        </p:nvSpPr>
        <p:spPr>
          <a:xfrm>
            <a:off x="10191645" y="3012481"/>
            <a:ext cx="1032671" cy="1037554"/>
          </a:xfrm>
          <a:prstGeom prst="rect">
            <a:avLst/>
          </a:prstGeom>
          <a:noFill/>
        </p:spPr>
        <p:txBody>
          <a:bodyPr wrap="square" lIns="179285" tIns="143428" rIns="179285" bIns="143428" rtlCol="0">
            <a:spAutoFit/>
          </a:bodyPr>
          <a:lstStyle/>
          <a:p>
            <a:pPr defTabSz="914367">
              <a:lnSpc>
                <a:spcPct val="90000"/>
              </a:lnSpc>
              <a:spcAft>
                <a:spcPts val="588"/>
              </a:spcAft>
            </a:pPr>
            <a:r>
              <a:rPr lang="it-IT" sz="5400" b="1" dirty="0">
                <a:solidFill>
                  <a:srgbClr val="FFFFFF"/>
                </a:solidFill>
                <a:latin typeface="Segoe UI"/>
                <a:cs typeface="Calibri" panose="020F0502020204030204" pitchFamily="34" charset="0"/>
              </a:rPr>
              <a:t>N</a:t>
            </a:r>
          </a:p>
        </p:txBody>
      </p:sp>
      <p:sp>
        <p:nvSpPr>
          <p:cNvPr id="26" name="Rectangle 2"/>
          <p:cNvSpPr/>
          <p:nvPr/>
        </p:nvSpPr>
        <p:spPr bwMode="auto">
          <a:xfrm>
            <a:off x="9171927" y="2010646"/>
            <a:ext cx="2913381" cy="7374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GPU</a:t>
            </a:r>
          </a:p>
        </p:txBody>
      </p:sp>
    </p:spTree>
    <p:extLst>
      <p:ext uri="{BB962C8B-B14F-4D97-AF65-F5344CB8AC3E}">
        <p14:creationId xmlns:p14="http://schemas.microsoft.com/office/powerpoint/2010/main" val="3799314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BizSpark overview</a:t>
            </a:r>
          </a:p>
        </p:txBody>
      </p:sp>
    </p:spTree>
    <p:extLst>
      <p:ext uri="{BB962C8B-B14F-4D97-AF65-F5344CB8AC3E}">
        <p14:creationId xmlns:p14="http://schemas.microsoft.com/office/powerpoint/2010/main" val="194606097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Storage Architecture</a:t>
            </a:r>
          </a:p>
        </p:txBody>
      </p:sp>
      <p:sp>
        <p:nvSpPr>
          <p:cNvPr id="4" name="Rectangle 3"/>
          <p:cNvSpPr/>
          <p:nvPr/>
        </p:nvSpPr>
        <p:spPr bwMode="auto">
          <a:xfrm>
            <a:off x="925817" y="1300036"/>
            <a:ext cx="10594243" cy="933644"/>
          </a:xfrm>
          <a:prstGeom prst="rect">
            <a:avLst/>
          </a:prstGeom>
          <a:solidFill>
            <a:srgbClr val="00B294"/>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3137" dirty="0">
                <a:solidFill>
                  <a:srgbClr val="FFFFFF"/>
                </a:solidFill>
                <a:latin typeface="Segoe UI Light"/>
              </a:rPr>
              <a:t>Azure Virtual Machine</a:t>
            </a:r>
          </a:p>
        </p:txBody>
      </p:sp>
      <p:sp>
        <p:nvSpPr>
          <p:cNvPr id="5" name="Rectangle 4"/>
          <p:cNvSpPr/>
          <p:nvPr/>
        </p:nvSpPr>
        <p:spPr bwMode="auto">
          <a:xfrm>
            <a:off x="935612" y="2293558"/>
            <a:ext cx="2576171" cy="685242"/>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C:\</a:t>
            </a:r>
          </a:p>
          <a:p>
            <a:pPr algn="ctr" defTabSz="685626" fontAlgn="base">
              <a:spcBef>
                <a:spcPct val="0"/>
              </a:spcBef>
              <a:spcAft>
                <a:spcPct val="0"/>
              </a:spcAft>
            </a:pPr>
            <a:r>
              <a:rPr lang="en-US" sz="1961" dirty="0">
                <a:solidFill>
                  <a:srgbClr val="FFFFFF"/>
                </a:solidFill>
                <a:latin typeface="Segoe UI Light"/>
              </a:rPr>
              <a:t>OS Disk</a:t>
            </a:r>
          </a:p>
        </p:txBody>
      </p:sp>
      <p:sp>
        <p:nvSpPr>
          <p:cNvPr id="7" name="Rectangle 6"/>
          <p:cNvSpPr/>
          <p:nvPr/>
        </p:nvSpPr>
        <p:spPr bwMode="auto">
          <a:xfrm>
            <a:off x="6269754" y="2293556"/>
            <a:ext cx="2576171" cy="855248"/>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E:\  F:\  etc.</a:t>
            </a:r>
          </a:p>
          <a:p>
            <a:pPr algn="ctr" defTabSz="685626" fontAlgn="base">
              <a:spcBef>
                <a:spcPct val="0"/>
              </a:spcBef>
              <a:spcAft>
                <a:spcPct val="0"/>
              </a:spcAft>
            </a:pPr>
            <a:r>
              <a:rPr lang="en-US" sz="1961" dirty="0">
                <a:solidFill>
                  <a:srgbClr val="FFFFFF"/>
                </a:solidFill>
                <a:latin typeface="Segoe UI Light"/>
              </a:rPr>
              <a:t>Data Disks</a:t>
            </a:r>
          </a:p>
        </p:txBody>
      </p:sp>
      <p:sp>
        <p:nvSpPr>
          <p:cNvPr id="12" name="Rectangle 11"/>
          <p:cNvSpPr/>
          <p:nvPr/>
        </p:nvSpPr>
        <p:spPr bwMode="auto">
          <a:xfrm>
            <a:off x="3609747" y="2298904"/>
            <a:ext cx="2576171" cy="1344683"/>
          </a:xfrm>
          <a:prstGeom prst="rect">
            <a:avLst/>
          </a:prstGeom>
          <a:solidFill>
            <a:srgbClr val="68217A"/>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D:\</a:t>
            </a:r>
          </a:p>
          <a:p>
            <a:pPr algn="ctr" defTabSz="685626" fontAlgn="base">
              <a:spcBef>
                <a:spcPct val="0"/>
              </a:spcBef>
              <a:spcAft>
                <a:spcPct val="0"/>
              </a:spcAft>
            </a:pPr>
            <a:r>
              <a:rPr lang="en-US" sz="1961" dirty="0">
                <a:solidFill>
                  <a:srgbClr val="FFFFFF"/>
                </a:solidFill>
                <a:latin typeface="Segoe UI Light"/>
              </a:rPr>
              <a:t>Temporary Disk</a:t>
            </a:r>
          </a:p>
        </p:txBody>
      </p:sp>
      <p:sp>
        <p:nvSpPr>
          <p:cNvPr id="13" name="Rectangle 12"/>
          <p:cNvSpPr/>
          <p:nvPr/>
        </p:nvSpPr>
        <p:spPr bwMode="auto">
          <a:xfrm>
            <a:off x="935612" y="3055834"/>
            <a:ext cx="2595641" cy="58775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6" tIns="34292" rIns="68586" bIns="34292" numCol="1" rtlCol="0" anchor="ctr" anchorCtr="0" compatLnSpc="1">
            <a:prstTxWarp prst="textNoShape">
              <a:avLst/>
            </a:prstTxWarp>
          </a:bodyPr>
          <a:lstStyle/>
          <a:p>
            <a:pPr algn="ctr" defTabSz="685626"/>
            <a:r>
              <a:rPr lang="en-US" sz="2353" i="1" dirty="0">
                <a:solidFill>
                  <a:sysClr val="windowText" lastClr="000000"/>
                </a:solidFill>
                <a:latin typeface="Segoe UI Light"/>
                <a:ea typeface="Segoe UI" pitchFamily="34" charset="0"/>
                <a:cs typeface="Segoe UI" pitchFamily="34" charset="0"/>
              </a:rPr>
              <a:t>Disk Cache</a:t>
            </a:r>
          </a:p>
        </p:txBody>
      </p:sp>
      <p:sp>
        <p:nvSpPr>
          <p:cNvPr id="10" name="Can 9"/>
          <p:cNvSpPr/>
          <p:nvPr/>
        </p:nvSpPr>
        <p:spPr bwMode="auto">
          <a:xfrm>
            <a:off x="4718298" y="4364247"/>
            <a:ext cx="2250057" cy="2201388"/>
          </a:xfrm>
          <a:prstGeom prst="can">
            <a:avLst/>
          </a:prstGeom>
          <a:solidFill>
            <a:srgbClr val="1181DA"/>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rgbClr val="FFFFFF">
                    <a:alpha val="98824"/>
                  </a:srgbClr>
                </a:solidFill>
                <a:latin typeface="Segoe UI Light"/>
                <a:ea typeface="Segoe UI" pitchFamily="34" charset="0"/>
                <a:cs typeface="Segoe UI" pitchFamily="34" charset="0"/>
              </a:rPr>
              <a:t>Azure Blob</a:t>
            </a:r>
          </a:p>
        </p:txBody>
      </p:sp>
      <p:cxnSp>
        <p:nvCxnSpPr>
          <p:cNvPr id="9" name="Straight Arrow Connector 8"/>
          <p:cNvCxnSpPr>
            <a:stCxn id="7" idx="2"/>
          </p:cNvCxnSpPr>
          <p:nvPr/>
        </p:nvCxnSpPr>
        <p:spPr>
          <a:xfrm flipH="1">
            <a:off x="6445381" y="3148804"/>
            <a:ext cx="1112459" cy="1215443"/>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p:cNvCxnSpPr>
          <p:nvPr/>
        </p:nvCxnSpPr>
        <p:spPr>
          <a:xfrm>
            <a:off x="2233433" y="3643587"/>
            <a:ext cx="2485524" cy="92637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8931044" y="2280200"/>
            <a:ext cx="2576171" cy="868605"/>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G:\, H:\, etc.</a:t>
            </a:r>
          </a:p>
          <a:p>
            <a:pPr algn="ctr" defTabSz="685626" fontAlgn="base">
              <a:spcBef>
                <a:spcPct val="0"/>
              </a:spcBef>
              <a:spcAft>
                <a:spcPct val="0"/>
              </a:spcAft>
            </a:pPr>
            <a:r>
              <a:rPr lang="en-US" sz="1961" dirty="0">
                <a:solidFill>
                  <a:srgbClr val="FFFFFF"/>
                </a:solidFill>
                <a:latin typeface="Segoe UI Light"/>
              </a:rPr>
              <a:t>SMB Share</a:t>
            </a:r>
          </a:p>
        </p:txBody>
      </p:sp>
      <p:sp>
        <p:nvSpPr>
          <p:cNvPr id="14" name="Can 13"/>
          <p:cNvSpPr/>
          <p:nvPr/>
        </p:nvSpPr>
        <p:spPr bwMode="auto">
          <a:xfrm>
            <a:off x="8271002" y="4379459"/>
            <a:ext cx="2391171" cy="2166447"/>
          </a:xfrm>
          <a:prstGeom prst="can">
            <a:avLst/>
          </a:prstGeom>
          <a:solidFill>
            <a:srgbClr val="003C6C"/>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rgbClr val="FFFFFF">
                    <a:alpha val="98824"/>
                  </a:srgbClr>
                </a:solidFill>
                <a:latin typeface="Segoe UI Light"/>
                <a:ea typeface="Segoe UI" pitchFamily="34" charset="0"/>
                <a:cs typeface="Segoe UI" pitchFamily="34" charset="0"/>
              </a:rPr>
              <a:t>Azure Files</a:t>
            </a:r>
          </a:p>
        </p:txBody>
      </p:sp>
      <p:cxnSp>
        <p:nvCxnSpPr>
          <p:cNvPr id="15" name="Straight Arrow Connector 14"/>
          <p:cNvCxnSpPr>
            <a:endCxn id="14" idx="1"/>
          </p:cNvCxnSpPr>
          <p:nvPr/>
        </p:nvCxnSpPr>
        <p:spPr>
          <a:xfrm flipH="1">
            <a:off x="9466588" y="3122091"/>
            <a:ext cx="694829" cy="1257367"/>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2931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66"/>
          <p:cNvSpPr/>
          <p:nvPr>
            <p:custDataLst>
              <p:tags r:id="rId1"/>
            </p:custDataLst>
          </p:nvPr>
        </p:nvSpPr>
        <p:spPr bwMode="auto">
          <a:xfrm>
            <a:off x="1643727" y="2487089"/>
            <a:ext cx="5273996" cy="2747564"/>
          </a:xfrm>
          <a:prstGeom prst="rect">
            <a:avLst/>
          </a:prstGeom>
          <a:solidFill>
            <a:srgbClr val="DEDEDE"/>
          </a:solidFill>
          <a:ln w="9525" cap="flat" cmpd="sng" algn="ctr">
            <a:solidFill>
              <a:srgbClr val="000000"/>
            </a:solid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endParaRPr lang="en-US" sz="1700" kern="0" dirty="0">
              <a:solidFill>
                <a:srgbClr val="FFFFFF"/>
              </a:solidFill>
              <a:latin typeface="Segoe UI"/>
            </a:endParaRPr>
          </a:p>
        </p:txBody>
      </p:sp>
      <p:sp>
        <p:nvSpPr>
          <p:cNvPr id="68" name="Rectangle 67"/>
          <p:cNvSpPr/>
          <p:nvPr/>
        </p:nvSpPr>
        <p:spPr bwMode="auto">
          <a:xfrm>
            <a:off x="1907751" y="2810591"/>
            <a:ext cx="2088300" cy="2119691"/>
          </a:xfrm>
          <a:prstGeom prst="rect">
            <a:avLst/>
          </a:prstGeom>
          <a:solidFill>
            <a:srgbClr val="0078D7"/>
          </a:solidFill>
          <a:ln w="9525" cap="flat" cmpd="sng" algn="ctr">
            <a:noFill/>
            <a:prstDash val="solid"/>
            <a:headEnd type="none" w="med" len="med"/>
            <a:tailEnd type="none" w="med" len="med"/>
          </a:ln>
          <a:effectLst/>
        </p:spPr>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defRPr/>
            </a:pPr>
            <a:r>
              <a:rPr lang="en-US" sz="1765" b="1" kern="0" dirty="0">
                <a:ln>
                  <a:solidFill>
                    <a:srgbClr val="FFFFFF">
                      <a:alpha val="0"/>
                    </a:srgbClr>
                  </a:solidFill>
                </a:ln>
                <a:solidFill>
                  <a:srgbClr val="FFFFFF"/>
                </a:solidFill>
                <a:latin typeface="Segoe UI Light"/>
              </a:rPr>
              <a:t>Virtual Machine</a:t>
            </a:r>
          </a:p>
        </p:txBody>
      </p:sp>
      <p:sp>
        <p:nvSpPr>
          <p:cNvPr id="69" name="Rectangle 68"/>
          <p:cNvSpPr/>
          <p:nvPr/>
        </p:nvSpPr>
        <p:spPr bwMode="auto">
          <a:xfrm>
            <a:off x="4546755" y="2843274"/>
            <a:ext cx="2082538" cy="2087008"/>
          </a:xfrm>
          <a:prstGeom prst="rect">
            <a:avLst/>
          </a:prstGeom>
          <a:solidFill>
            <a:srgbClr val="0078D7"/>
          </a:solidFill>
          <a:ln w="9525" cap="flat" cmpd="sng" algn="ctr">
            <a:noFill/>
            <a:prstDash val="solid"/>
            <a:headEnd type="none" w="med" len="med"/>
            <a:tailEnd type="none" w="med" len="med"/>
          </a:ln>
          <a:effectLst/>
        </p:spPr>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defRPr/>
            </a:pPr>
            <a:r>
              <a:rPr lang="en-US" sz="1765" b="1" kern="0" dirty="0">
                <a:ln>
                  <a:solidFill>
                    <a:srgbClr val="FFFFFF">
                      <a:alpha val="0"/>
                    </a:srgbClr>
                  </a:solidFill>
                </a:ln>
                <a:solidFill>
                  <a:srgbClr val="FFFFFF"/>
                </a:solidFill>
                <a:latin typeface="Segoe UI Light"/>
              </a:rPr>
              <a:t>Virtual Machine</a:t>
            </a:r>
          </a:p>
        </p:txBody>
      </p:sp>
      <p:sp>
        <p:nvSpPr>
          <p:cNvPr id="70" name="Title 3"/>
          <p:cNvSpPr txBox="1">
            <a:spLocks/>
          </p:cNvSpPr>
          <p:nvPr>
            <p:custDataLst>
              <p:tags r:id="rId2"/>
            </p:custDataLst>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it-IT" sz="4705" spc="-100" dirty="0" err="1">
                <a:solidFill>
                  <a:srgbClr val="FFFFFF"/>
                </a:solidFill>
                <a:latin typeface="Segoe UI Light"/>
              </a:rPr>
              <a:t>Availability</a:t>
            </a:r>
            <a:r>
              <a:rPr lang="it-IT" sz="4705" spc="-100" dirty="0">
                <a:solidFill>
                  <a:srgbClr val="FFFFFF"/>
                </a:solidFill>
                <a:latin typeface="Segoe UI Light"/>
              </a:rPr>
              <a:t> Sets</a:t>
            </a:r>
          </a:p>
        </p:txBody>
      </p:sp>
      <p:grpSp>
        <p:nvGrpSpPr>
          <p:cNvPr id="71" name="Group 70"/>
          <p:cNvGrpSpPr/>
          <p:nvPr/>
        </p:nvGrpSpPr>
        <p:grpSpPr>
          <a:xfrm>
            <a:off x="2015763" y="3066185"/>
            <a:ext cx="1980287" cy="1345022"/>
            <a:chOff x="1" y="2703286"/>
            <a:chExt cx="1520439" cy="1219200"/>
          </a:xfrm>
        </p:grpSpPr>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73"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defTabSz="914367">
                <a:lnSpc>
                  <a:spcPct val="90000"/>
                </a:lnSpc>
              </a:pPr>
              <a:r>
                <a:rPr lang="en-US" sz="1961" dirty="0">
                  <a:solidFill>
                    <a:srgbClr val="FFFFFF"/>
                  </a:solidFill>
                  <a:latin typeface="Segoe UI Light"/>
                </a:rPr>
                <a:t>SQL Server</a:t>
              </a:r>
            </a:p>
            <a:p>
              <a:pPr algn="ctr" defTabSz="914367">
                <a:lnSpc>
                  <a:spcPct val="90000"/>
                </a:lnSpc>
              </a:pPr>
              <a:r>
                <a:rPr lang="en-US" sz="1961" dirty="0">
                  <a:solidFill>
                    <a:srgbClr val="FFFFFF"/>
                  </a:solidFill>
                  <a:latin typeface="Segoe UI Light"/>
                </a:rPr>
                <a:t>Primary </a:t>
              </a:r>
            </a:p>
          </p:txBody>
        </p:sp>
      </p:grpSp>
      <p:grpSp>
        <p:nvGrpSpPr>
          <p:cNvPr id="74" name="Group 73"/>
          <p:cNvGrpSpPr/>
          <p:nvPr/>
        </p:nvGrpSpPr>
        <p:grpSpPr>
          <a:xfrm>
            <a:off x="4703424" y="3079469"/>
            <a:ext cx="1925868" cy="1303280"/>
            <a:chOff x="1" y="2673510"/>
            <a:chExt cx="1686130" cy="1199863"/>
          </a:xfrm>
        </p:grpSpPr>
        <p:pic>
          <p:nvPicPr>
            <p:cNvPr id="76" name="Pictur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77"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defTabSz="914367">
                <a:lnSpc>
                  <a:spcPct val="90000"/>
                </a:lnSpc>
              </a:pPr>
              <a:r>
                <a:rPr lang="en-US" sz="1961" dirty="0">
                  <a:solidFill>
                    <a:srgbClr val="FFFFFF"/>
                  </a:solidFill>
                  <a:latin typeface="Segoe UI Light"/>
                </a:rPr>
                <a:t>SQL Server</a:t>
              </a:r>
            </a:p>
            <a:p>
              <a:pPr algn="ctr" defTabSz="914367">
                <a:lnSpc>
                  <a:spcPct val="90000"/>
                </a:lnSpc>
              </a:pPr>
              <a:r>
                <a:rPr lang="en-US" sz="1961" dirty="0">
                  <a:solidFill>
                    <a:srgbClr val="FFFFFF"/>
                  </a:solidFill>
                  <a:latin typeface="Segoe UI Light"/>
                </a:rPr>
                <a:t>Secondary </a:t>
              </a:r>
            </a:p>
          </p:txBody>
        </p:sp>
      </p:grpSp>
      <p:sp>
        <p:nvSpPr>
          <p:cNvPr id="92" name="Rectangle 91"/>
          <p:cNvSpPr/>
          <p:nvPr>
            <p:custDataLst>
              <p:tags r:id="rId3"/>
            </p:custDataLst>
          </p:nvPr>
        </p:nvSpPr>
        <p:spPr bwMode="auto">
          <a:xfrm>
            <a:off x="2229113" y="1736315"/>
            <a:ext cx="3895870" cy="463399"/>
          </a:xfrm>
          <a:prstGeom prst="rect">
            <a:avLst/>
          </a:prstGeom>
          <a:noFill/>
          <a:ln w="9525" cap="flat" cmpd="sng" algn="ctr">
            <a:no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r>
              <a:rPr lang="en-US" sz="3921" kern="0" dirty="0">
                <a:solidFill>
                  <a:srgbClr val="FFFFFF"/>
                </a:solidFill>
                <a:latin typeface="Segoe UI Light"/>
              </a:rPr>
              <a:t>Availability set</a:t>
            </a:r>
          </a:p>
        </p:txBody>
      </p:sp>
      <p:sp>
        <p:nvSpPr>
          <p:cNvPr id="93" name="Rectangle 92"/>
          <p:cNvSpPr/>
          <p:nvPr>
            <p:custDataLst>
              <p:tags r:id="rId4"/>
            </p:custDataLst>
          </p:nvPr>
        </p:nvSpPr>
        <p:spPr bwMode="auto">
          <a:xfrm>
            <a:off x="1554407" y="5724922"/>
            <a:ext cx="5453251" cy="463399"/>
          </a:xfrm>
          <a:prstGeom prst="rect">
            <a:avLst/>
          </a:prstGeom>
          <a:noFill/>
          <a:ln w="9525" cap="flat" cmpd="sng" algn="ctr">
            <a:no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r>
              <a:rPr lang="en-US" sz="3137" kern="0" dirty="0">
                <a:solidFill>
                  <a:srgbClr val="FFFFFF"/>
                </a:solidFill>
                <a:latin typeface="Segoe UI Light"/>
              </a:rPr>
              <a:t>SLA</a:t>
            </a:r>
            <a:r>
              <a:rPr lang="en-US" sz="3137" b="1" kern="0" dirty="0">
                <a:solidFill>
                  <a:srgbClr val="FFFFFF"/>
                </a:solidFill>
                <a:latin typeface="Segoe UI Light"/>
              </a:rPr>
              <a:t> </a:t>
            </a:r>
            <a:r>
              <a:rPr lang="en-US" sz="3137" kern="0" dirty="0">
                <a:solidFill>
                  <a:srgbClr val="FFFFFF"/>
                </a:solidFill>
                <a:latin typeface="Segoe UI Light"/>
              </a:rPr>
              <a:t>99.95</a:t>
            </a:r>
          </a:p>
        </p:txBody>
      </p:sp>
      <p:sp>
        <p:nvSpPr>
          <p:cNvPr id="104" name="Left Brace 103"/>
          <p:cNvSpPr/>
          <p:nvPr/>
        </p:nvSpPr>
        <p:spPr>
          <a:xfrm rot="16200000">
            <a:off x="3988954" y="2702173"/>
            <a:ext cx="554401" cy="5483009"/>
          </a:xfrm>
          <a:prstGeom prst="leftBrace">
            <a:avLst/>
          </a:prstGeom>
          <a:noFill/>
          <a:ln w="57150" cap="flat" cmpd="sng" algn="ctr">
            <a:solidFill>
              <a:schemeClr val="bg1"/>
            </a:solidFill>
            <a:prstDash val="solid"/>
            <a:headEnd type="none"/>
            <a:tailEnd type="none"/>
          </a:ln>
          <a:effectLst/>
        </p:spPr>
        <p:txBody>
          <a:bodyPr rtlCol="0" anchor="ctr"/>
          <a:lstStyle/>
          <a:p>
            <a:pPr algn="ctr" defTabSz="896386">
              <a:defRPr/>
            </a:pPr>
            <a:endParaRPr lang="en-US" sz="1765" kern="0" dirty="0">
              <a:ln>
                <a:solidFill>
                  <a:sysClr val="windowText" lastClr="000000"/>
                </a:solidFill>
              </a:ln>
              <a:solidFill>
                <a:srgbClr val="FFFFFF"/>
              </a:solidFill>
              <a:latin typeface="Segoe UI"/>
            </a:endParaRPr>
          </a:p>
        </p:txBody>
      </p:sp>
      <p:sp>
        <p:nvSpPr>
          <p:cNvPr id="105" name="Content Placeholder 2"/>
          <p:cNvSpPr txBox="1">
            <a:spLocks/>
          </p:cNvSpPr>
          <p:nvPr/>
        </p:nvSpPr>
        <p:spPr>
          <a:xfrm>
            <a:off x="8057770" y="2985877"/>
            <a:ext cx="4790607" cy="1749987"/>
          </a:xfrm>
          <a:prstGeom prst="rect">
            <a:avLst/>
          </a:prstGeom>
          <a:noFill/>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1175"/>
              </a:spcBef>
              <a:buClr>
                <a:srgbClr val="505050"/>
              </a:buClr>
              <a:buNone/>
              <a:defRPr/>
            </a:pPr>
            <a:r>
              <a:rPr lang="en-US" sz="2745" dirty="0">
                <a:solidFill>
                  <a:srgbClr val="FFFFFF"/>
                </a:solidFill>
                <a:latin typeface="Segoe UI Light"/>
              </a:rPr>
              <a:t>SLA High Availability </a:t>
            </a:r>
          </a:p>
          <a:p>
            <a:pPr marL="0" indent="0" defTabSz="914367">
              <a:lnSpc>
                <a:spcPct val="100000"/>
              </a:lnSpc>
              <a:spcBef>
                <a:spcPts val="1175"/>
              </a:spcBef>
              <a:buClr>
                <a:srgbClr val="505050"/>
              </a:buClr>
              <a:buNone/>
              <a:defRPr/>
            </a:pPr>
            <a:r>
              <a:rPr lang="en-US" sz="2745" dirty="0">
                <a:solidFill>
                  <a:srgbClr val="FFFFFF"/>
                </a:solidFill>
                <a:latin typeface="Segoe UI Light"/>
              </a:rPr>
              <a:t>Hardware and Software</a:t>
            </a:r>
          </a:p>
          <a:p>
            <a:pPr marL="0" indent="0" defTabSz="914367">
              <a:lnSpc>
                <a:spcPct val="100000"/>
              </a:lnSpc>
              <a:spcBef>
                <a:spcPts val="1175"/>
              </a:spcBef>
              <a:buClr>
                <a:srgbClr val="505050"/>
              </a:buClr>
              <a:buNone/>
              <a:defRPr/>
            </a:pPr>
            <a:r>
              <a:rPr lang="en-US" sz="2745" dirty="0">
                <a:solidFill>
                  <a:srgbClr val="FFFFFF"/>
                </a:solidFill>
                <a:latin typeface="Segoe UI Light"/>
              </a:rPr>
              <a:t>Windows and Linux</a:t>
            </a:r>
          </a:p>
        </p:txBody>
      </p:sp>
    </p:spTree>
    <p:extLst>
      <p:ext uri="{BB962C8B-B14F-4D97-AF65-F5344CB8AC3E}">
        <p14:creationId xmlns:p14="http://schemas.microsoft.com/office/powerpoint/2010/main" val="30995428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normAutofit fontScale="90000"/>
          </a:bodyPr>
          <a:lstStyle/>
          <a:p>
            <a:r>
              <a:rPr lang="en-NZ" dirty="0"/>
              <a:t>Virtual Machine Availability Sets</a:t>
            </a:r>
            <a:br>
              <a:rPr lang="en-NZ" dirty="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solidFill>
                <a:srgbClr val="00B0F0"/>
              </a:solidFill>
            </a:endParaRPr>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solidFill>
                <a:srgbClr val="00B0F0"/>
              </a:solidFill>
            </a:endParaRPr>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00B0F0">
                  <a:lumMod val="50000"/>
                </a:srgb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00B0F0">
                  <a:lumMod val="50000"/>
                </a:srgb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cap="all" dirty="0">
                <a:solidFill>
                  <a:srgbClr val="FFFFFF"/>
                </a:solidFill>
              </a:rPr>
              <a:t>Update Domains are honored by host OS updates</a:t>
            </a:r>
          </a:p>
        </p:txBody>
      </p:sp>
    </p:spTree>
    <p:extLst>
      <p:ext uri="{BB962C8B-B14F-4D97-AF65-F5344CB8AC3E}">
        <p14:creationId xmlns:p14="http://schemas.microsoft.com/office/powerpoint/2010/main" val="46334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4029257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616161"/>
                </a:solidFill>
              </a:rPr>
              <a:t>Virtual Machine Images</a:t>
            </a:r>
          </a:p>
        </p:txBody>
      </p:sp>
      <p:sp>
        <p:nvSpPr>
          <p:cNvPr id="4" name="Freeform 128"/>
          <p:cNvSpPr>
            <a:spLocks noChangeAspect="1"/>
          </p:cNvSpPr>
          <p:nvPr/>
        </p:nvSpPr>
        <p:spPr bwMode="black">
          <a:xfrm>
            <a:off x="4826065" y="2285290"/>
            <a:ext cx="7365936" cy="429635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3C6C"/>
          </a:solidFill>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latin typeface="Segoe UI"/>
            </a:endParaRPr>
          </a:p>
        </p:txBody>
      </p:sp>
      <p:sp>
        <p:nvSpPr>
          <p:cNvPr id="5" name="Freeform 79"/>
          <p:cNvSpPr>
            <a:spLocks noEditPoints="1"/>
          </p:cNvSpPr>
          <p:nvPr/>
        </p:nvSpPr>
        <p:spPr bwMode="black">
          <a:xfrm>
            <a:off x="7491588" y="5051457"/>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pic>
        <p:nvPicPr>
          <p:cNvPr id="6" name="Picture 5"/>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5962990" y="4785215"/>
            <a:ext cx="1220269" cy="532482"/>
          </a:xfrm>
          <a:prstGeom prst="rect">
            <a:avLst/>
          </a:prstGeom>
        </p:spPr>
      </p:pic>
      <p:sp>
        <p:nvSpPr>
          <p:cNvPr id="7" name="Freeform 79"/>
          <p:cNvSpPr>
            <a:spLocks noEditPoints="1"/>
          </p:cNvSpPr>
          <p:nvPr/>
        </p:nvSpPr>
        <p:spPr bwMode="black">
          <a:xfrm>
            <a:off x="7491588" y="4082222"/>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9" name="Rectangle 8"/>
          <p:cNvSpPr/>
          <p:nvPr/>
        </p:nvSpPr>
        <p:spPr bwMode="auto">
          <a:xfrm>
            <a:off x="5697247" y="3966050"/>
            <a:ext cx="2806706" cy="2091658"/>
          </a:xfrm>
          <a:prstGeom prst="rect">
            <a:avLst/>
          </a:prstGeom>
          <a:solidFill>
            <a:srgbClr val="FFFFFF"/>
          </a:solidFill>
          <a:ln w="57150" cap="flat" cmpd="sng" algn="ctr">
            <a:solidFill>
              <a:srgbClr val="40404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Freeform 79"/>
          <p:cNvSpPr>
            <a:spLocks noEditPoints="1"/>
          </p:cNvSpPr>
          <p:nvPr/>
        </p:nvSpPr>
        <p:spPr bwMode="black">
          <a:xfrm>
            <a:off x="10517022" y="5021141"/>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pic>
        <p:nvPicPr>
          <p:cNvPr id="14" name="Picture 13"/>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8988424" y="4754900"/>
            <a:ext cx="1220269" cy="532482"/>
          </a:xfrm>
          <a:prstGeom prst="rect">
            <a:avLst/>
          </a:prstGeom>
        </p:spPr>
      </p:pic>
      <p:sp>
        <p:nvSpPr>
          <p:cNvPr id="15" name="Freeform 79"/>
          <p:cNvSpPr>
            <a:spLocks noEditPoints="1"/>
          </p:cNvSpPr>
          <p:nvPr/>
        </p:nvSpPr>
        <p:spPr bwMode="black">
          <a:xfrm>
            <a:off x="10517022" y="4051907"/>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16" name="Rectangle 15"/>
          <p:cNvSpPr/>
          <p:nvPr/>
        </p:nvSpPr>
        <p:spPr>
          <a:xfrm>
            <a:off x="243603" y="1627453"/>
            <a:ext cx="6094444" cy="2504328"/>
          </a:xfrm>
          <a:prstGeom prst="rect">
            <a:avLst/>
          </a:prstGeom>
        </p:spPr>
        <p:txBody>
          <a:bodyPr>
            <a:spAutoFit/>
          </a:bodyPr>
          <a:lstStyle/>
          <a:p>
            <a:pPr defTabSz="914367"/>
            <a:r>
              <a:rPr lang="en-US" sz="3137" dirty="0">
                <a:solidFill>
                  <a:srgbClr val="404040"/>
                </a:solidFill>
                <a:latin typeface="Segoe UI Light"/>
              </a:rPr>
              <a:t>Captures all disks attached</a:t>
            </a:r>
          </a:p>
          <a:p>
            <a:pPr defTabSz="914367"/>
            <a:r>
              <a:rPr lang="en-US" sz="3137" dirty="0">
                <a:solidFill>
                  <a:srgbClr val="404040"/>
                </a:solidFill>
                <a:latin typeface="Segoe UI Light"/>
              </a:rPr>
              <a:t>Best effort disk consistency</a:t>
            </a:r>
          </a:p>
          <a:p>
            <a:pPr defTabSz="914367"/>
            <a:r>
              <a:rPr lang="en-US" sz="3137" dirty="0">
                <a:solidFill>
                  <a:srgbClr val="404040"/>
                </a:solidFill>
                <a:latin typeface="Segoe UI Light"/>
              </a:rPr>
              <a:t>Re-deploy as a new VM</a:t>
            </a:r>
          </a:p>
          <a:p>
            <a:pPr defTabSz="914367"/>
            <a:r>
              <a:rPr lang="en-US" sz="3137" dirty="0" err="1">
                <a:solidFill>
                  <a:srgbClr val="404040"/>
                </a:solidFill>
                <a:latin typeface="Segoe UI Light"/>
              </a:rPr>
              <a:t>Sysprep</a:t>
            </a:r>
            <a:r>
              <a:rPr lang="en-US" sz="3137" dirty="0">
                <a:solidFill>
                  <a:srgbClr val="404040"/>
                </a:solidFill>
                <a:latin typeface="Segoe UI Light"/>
              </a:rPr>
              <a:t> and non-</a:t>
            </a:r>
            <a:r>
              <a:rPr lang="en-US" sz="3137" dirty="0" err="1">
                <a:solidFill>
                  <a:srgbClr val="404040"/>
                </a:solidFill>
                <a:latin typeface="Segoe UI Light"/>
              </a:rPr>
              <a:t>Sysprep</a:t>
            </a:r>
            <a:endParaRPr lang="en-US" sz="3137" dirty="0">
              <a:solidFill>
                <a:srgbClr val="404040"/>
              </a:solidFill>
              <a:latin typeface="Segoe UI Light"/>
            </a:endParaRPr>
          </a:p>
          <a:p>
            <a:pPr defTabSz="914367"/>
            <a:endParaRPr lang="en-US" sz="3137" dirty="0">
              <a:solidFill>
                <a:srgbClr val="404040"/>
              </a:solidFill>
              <a:latin typeface="Segoe UI Light"/>
            </a:endParaRPr>
          </a:p>
        </p:txBody>
      </p:sp>
      <p:cxnSp>
        <p:nvCxnSpPr>
          <p:cNvPr id="21" name="Straight Connector 20"/>
          <p:cNvCxnSpPr/>
          <p:nvPr/>
        </p:nvCxnSpPr>
        <p:spPr>
          <a:xfrm>
            <a:off x="269241" y="1486746"/>
            <a:ext cx="5460258"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691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866" y="1262949"/>
            <a:ext cx="6766020" cy="5631114"/>
          </a:xfrm>
          <a:prstGeom prst="rect">
            <a:avLst/>
          </a:prstGeom>
        </p:spPr>
      </p:pic>
      <p:pic>
        <p:nvPicPr>
          <p:cNvPr id="24" name="Picture 23"/>
          <p:cNvPicPr>
            <a:picLocks noChangeAspect="1"/>
          </p:cNvPicPr>
          <p:nvPr/>
        </p:nvPicPr>
        <p:blipFill>
          <a:blip r:embed="rId4"/>
          <a:stretch>
            <a:fillRect/>
          </a:stretch>
        </p:blipFill>
        <p:spPr>
          <a:xfrm>
            <a:off x="-148823" y="3729772"/>
            <a:ext cx="2290583" cy="3158593"/>
          </a:xfrm>
          <a:prstGeom prst="rect">
            <a:avLst/>
          </a:prstGeom>
        </p:spPr>
      </p:pic>
      <p:pic>
        <p:nvPicPr>
          <p:cNvPr id="23" name="Picture 22"/>
          <p:cNvPicPr>
            <a:picLocks noChangeAspect="1"/>
          </p:cNvPicPr>
          <p:nvPr/>
        </p:nvPicPr>
        <p:blipFill>
          <a:blip r:embed="rId5"/>
          <a:stretch>
            <a:fillRect/>
          </a:stretch>
        </p:blipFill>
        <p:spPr>
          <a:xfrm>
            <a:off x="1294640" y="2493974"/>
            <a:ext cx="2018298" cy="4405234"/>
          </a:xfrm>
          <a:prstGeom prst="rect">
            <a:avLst/>
          </a:prstGeom>
        </p:spPr>
      </p:pic>
      <p:pic>
        <p:nvPicPr>
          <p:cNvPr id="25" name="Picture 24"/>
          <p:cNvPicPr>
            <a:picLocks noChangeAspect="1"/>
          </p:cNvPicPr>
          <p:nvPr/>
        </p:nvPicPr>
        <p:blipFill>
          <a:blip r:embed="rId6"/>
          <a:stretch>
            <a:fillRect/>
          </a:stretch>
        </p:blipFill>
        <p:spPr>
          <a:xfrm>
            <a:off x="34110" y="3100023"/>
            <a:ext cx="1752095" cy="3841749"/>
          </a:xfrm>
          <a:prstGeom prst="rect">
            <a:avLst/>
          </a:prstGeom>
        </p:spPr>
      </p:pic>
      <p:pic>
        <p:nvPicPr>
          <p:cNvPr id="30" name="Picture 29"/>
          <p:cNvPicPr>
            <a:picLocks noChangeAspect="1"/>
          </p:cNvPicPr>
          <p:nvPr/>
        </p:nvPicPr>
        <p:blipFill>
          <a:blip r:embed="rId7"/>
          <a:stretch>
            <a:fillRect/>
          </a:stretch>
        </p:blipFill>
        <p:spPr>
          <a:xfrm>
            <a:off x="6320074" y="1130805"/>
            <a:ext cx="3257358" cy="1867649"/>
          </a:xfrm>
          <a:prstGeom prst="rect">
            <a:avLst/>
          </a:prstGeom>
        </p:spPr>
      </p:pic>
      <p:sp>
        <p:nvSpPr>
          <p:cNvPr id="48" name="Title 1"/>
          <p:cNvSpPr txBox="1">
            <a:spLocks/>
          </p:cNvSpPr>
          <p:nvPr/>
        </p:nvSpPr>
        <p:spPr>
          <a:xfrm>
            <a:off x="7245158" y="2013720"/>
            <a:ext cx="1447390" cy="685606"/>
          </a:xfrm>
          <a:prstGeom prst="rect">
            <a:avLst/>
          </a:prstGeom>
          <a:noFill/>
        </p:spPr>
        <p:txBody>
          <a:bodyPr vert="horz" lIns="143366" tIns="89603" rIns="143366" bIns="89603"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defTabSz="1066669"/>
            <a:r>
              <a:rPr lang="en-US" spc="-96" dirty="0">
                <a:solidFill>
                  <a:srgbClr val="3F5765"/>
                </a:solidFill>
              </a:rPr>
              <a:t>Azure</a:t>
            </a:r>
          </a:p>
        </p:txBody>
      </p:sp>
      <p:grpSp>
        <p:nvGrpSpPr>
          <p:cNvPr id="29" name="Group 28"/>
          <p:cNvGrpSpPr/>
          <p:nvPr/>
        </p:nvGrpSpPr>
        <p:grpSpPr>
          <a:xfrm>
            <a:off x="614966" y="1833565"/>
            <a:ext cx="6399807" cy="5144673"/>
            <a:chOff x="4547574" y="736462"/>
            <a:chExt cx="6868692" cy="5521600"/>
          </a:xfrm>
        </p:grpSpPr>
        <p:pic>
          <p:nvPicPr>
            <p:cNvPr id="31" name="Picture 30"/>
            <p:cNvPicPr>
              <a:picLocks noChangeAspect="1"/>
            </p:cNvPicPr>
            <p:nvPr/>
          </p:nvPicPr>
          <p:blipFill>
            <a:blip r:embed="rId8"/>
            <a:stretch>
              <a:fillRect/>
            </a:stretch>
          </p:blipFill>
          <p:spPr>
            <a:xfrm>
              <a:off x="4547574" y="736462"/>
              <a:ext cx="3341325" cy="5521600"/>
            </a:xfrm>
            <a:prstGeom prst="rect">
              <a:avLst/>
            </a:prstGeom>
          </p:spPr>
        </p:pic>
        <p:pic>
          <p:nvPicPr>
            <p:cNvPr id="32" name="Picture 31"/>
            <p:cNvPicPr>
              <a:picLocks noChangeAspect="1"/>
            </p:cNvPicPr>
            <p:nvPr/>
          </p:nvPicPr>
          <p:blipFill>
            <a:blip r:embed="rId9"/>
            <a:stretch>
              <a:fillRect/>
            </a:stretch>
          </p:blipFill>
          <p:spPr>
            <a:xfrm>
              <a:off x="6090330" y="3788463"/>
              <a:ext cx="5325936" cy="2452800"/>
            </a:xfrm>
            <a:prstGeom prst="rect">
              <a:avLst/>
            </a:prstGeom>
          </p:spPr>
        </p:pic>
      </p:grpSp>
      <p:sp>
        <p:nvSpPr>
          <p:cNvPr id="16" name="Title 1"/>
          <p:cNvSpPr txBox="1">
            <a:spLocks/>
          </p:cNvSpPr>
          <p:nvPr/>
        </p:nvSpPr>
        <p:spPr>
          <a:xfrm>
            <a:off x="270067" y="290403"/>
            <a:ext cx="11654187" cy="89940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5293" spc="-100">
                <a:gradFill>
                  <a:gsLst>
                    <a:gs pos="1250">
                      <a:srgbClr val="FFFFFF"/>
                    </a:gs>
                    <a:gs pos="100000">
                      <a:srgbClr val="FFFFFF"/>
                    </a:gs>
                  </a:gsLst>
                  <a:lin ang="5400000" scaled="0"/>
                </a:gradFill>
                <a:latin typeface="Segoe UI Light"/>
              </a:rPr>
              <a:t>Connectivity</a:t>
            </a:r>
          </a:p>
        </p:txBody>
      </p:sp>
      <p:sp>
        <p:nvSpPr>
          <p:cNvPr id="20" name="Content Placeholder 2"/>
          <p:cNvSpPr txBox="1">
            <a:spLocks/>
          </p:cNvSpPr>
          <p:nvPr/>
        </p:nvSpPr>
        <p:spPr>
          <a:xfrm>
            <a:off x="2646965" y="4254900"/>
            <a:ext cx="4315649" cy="837176"/>
          </a:xfrm>
          <a:prstGeom prst="rect">
            <a:avLst/>
          </a:prstGeom>
        </p:spPr>
        <p:txBody>
          <a:bodyPr vert="horz" lIns="91414" tIns="45706" rIns="91414" bIns="4570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49">
              <a:spcBef>
                <a:spcPts val="980"/>
              </a:spcBef>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27" name="Content Placeholder 2"/>
          <p:cNvSpPr txBox="1">
            <a:spLocks/>
          </p:cNvSpPr>
          <p:nvPr/>
        </p:nvSpPr>
        <p:spPr>
          <a:xfrm>
            <a:off x="2219311" y="3271839"/>
            <a:ext cx="4772867" cy="837176"/>
          </a:xfrm>
          <a:prstGeom prst="rect">
            <a:avLst/>
          </a:prstGeom>
        </p:spPr>
        <p:txBody>
          <a:bodyPr vert="horz" lIns="91414" tIns="45706" rIns="91414" bIns="45706"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49">
              <a:spcBef>
                <a:spcPts val="980"/>
              </a:spcBef>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17" name="Bent Arrow 16"/>
          <p:cNvSpPr/>
          <p:nvPr/>
        </p:nvSpPr>
        <p:spPr bwMode="auto">
          <a:xfrm rot="16200000" flipV="1">
            <a:off x="5802254" y="4254376"/>
            <a:ext cx="3266638" cy="841598"/>
          </a:xfrm>
          <a:prstGeom prst="bentArrow">
            <a:avLst/>
          </a:prstGeom>
          <a:solidFill>
            <a:srgbClr val="BDD4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p:cNvSpPr txBox="1">
            <a:spLocks/>
          </p:cNvSpPr>
          <p:nvPr/>
        </p:nvSpPr>
        <p:spPr>
          <a:xfrm>
            <a:off x="8692548" y="3523234"/>
            <a:ext cx="3661667" cy="4030012"/>
          </a:xfrm>
          <a:prstGeom prst="rect">
            <a:avLst/>
          </a:prstGeom>
          <a:noFill/>
        </p:spPr>
        <p:txBody>
          <a:bodyPr vert="horz" lIns="143366" tIns="89603" rIns="143366" bIns="89603"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defTabSz="1066669"/>
            <a:r>
              <a:rPr lang="en-US" sz="3200" spc="-96" dirty="0">
                <a:solidFill>
                  <a:srgbClr val="FFFFFF"/>
                </a:solidFill>
              </a:rPr>
              <a:t>SSL (P2S)</a:t>
            </a:r>
          </a:p>
          <a:p>
            <a:pPr defTabSz="1066669"/>
            <a:endParaRPr lang="en-US" sz="3200" spc="-96" dirty="0">
              <a:solidFill>
                <a:srgbClr val="FFFFFF"/>
              </a:solidFill>
            </a:endParaRPr>
          </a:p>
          <a:p>
            <a:pPr defTabSz="1066669"/>
            <a:r>
              <a:rPr lang="en-US" sz="3200" spc="-96" dirty="0">
                <a:solidFill>
                  <a:srgbClr val="FFFFFF"/>
                </a:solidFill>
              </a:rPr>
              <a:t>VPN (S2S)</a:t>
            </a:r>
          </a:p>
          <a:p>
            <a:pPr defTabSz="1066669"/>
            <a:endParaRPr lang="en-US" sz="3200" spc="-96" dirty="0">
              <a:solidFill>
                <a:srgbClr val="FFFFFF"/>
              </a:solidFill>
            </a:endParaRPr>
          </a:p>
          <a:p>
            <a:pPr defTabSz="1066669"/>
            <a:r>
              <a:rPr lang="en-US" sz="3200" spc="-96" dirty="0">
                <a:solidFill>
                  <a:srgbClr val="FFFFFF"/>
                </a:solidFill>
              </a:rPr>
              <a:t>ExpressRoute</a:t>
            </a:r>
          </a:p>
        </p:txBody>
      </p:sp>
    </p:spTree>
    <p:extLst>
      <p:ext uri="{BB962C8B-B14F-4D97-AF65-F5344CB8AC3E}">
        <p14:creationId xmlns:p14="http://schemas.microsoft.com/office/powerpoint/2010/main" val="214205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0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anim calcmode="lin" valueType="num">
                                      <p:cBhvr>
                                        <p:cTn id="32" dur="2000" fill="hold"/>
                                        <p:tgtEl>
                                          <p:spTgt spid="22"/>
                                        </p:tgtEl>
                                        <p:attrNameLst>
                                          <p:attrName>ppt_x</p:attrName>
                                        </p:attrNameLst>
                                      </p:cBhvr>
                                      <p:tavLst>
                                        <p:tav tm="0">
                                          <p:val>
                                            <p:strVal val="#ppt_x"/>
                                          </p:val>
                                        </p:tav>
                                        <p:tav tm="100000">
                                          <p:val>
                                            <p:strVal val="#ppt_x"/>
                                          </p:val>
                                        </p:tav>
                                      </p:tavLst>
                                    </p:anim>
                                    <p:anim calcmode="lin" valueType="num">
                                      <p:cBhvr>
                                        <p:cTn id="33" dur="2000" fill="hold"/>
                                        <p:tgtEl>
                                          <p:spTgt spid="22"/>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42" presetClass="entr" presetSubtype="0" fill="hold" grpId="0" nodeType="withEffect">
                                  <p:stCondLst>
                                    <p:cond delay="2000"/>
                                  </p:stCondLst>
                                  <p:childTnLst>
                                    <p:set>
                                      <p:cBhvr>
                                        <p:cTn id="38" dur="1" fill="hold">
                                          <p:stCondLst>
                                            <p:cond delay="0"/>
                                          </p:stCondLst>
                                        </p:cTn>
                                        <p:tgtEl>
                                          <p:spTgt spid="39">
                                            <p:txEl>
                                              <p:pRg st="0" end="0"/>
                                            </p:txEl>
                                          </p:spTgt>
                                        </p:tgtEl>
                                        <p:attrNameLst>
                                          <p:attrName>style.visibility</p:attrName>
                                        </p:attrNameLst>
                                      </p:cBhvr>
                                      <p:to>
                                        <p:strVal val="visible"/>
                                      </p:to>
                                    </p:set>
                                    <p:animEffect transition="in" filter="fade">
                                      <p:cBhvr>
                                        <p:cTn id="39" dur="1000"/>
                                        <p:tgtEl>
                                          <p:spTgt spid="39">
                                            <p:txEl>
                                              <p:pRg st="0" end="0"/>
                                            </p:txEl>
                                          </p:spTgt>
                                        </p:tgtEl>
                                      </p:cBhvr>
                                    </p:animEffect>
                                    <p:anim calcmode="lin" valueType="num">
                                      <p:cBhvr>
                                        <p:cTn id="40"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2000"/>
                                  </p:stCondLst>
                                  <p:childTnLst>
                                    <p:set>
                                      <p:cBhvr>
                                        <p:cTn id="45" dur="1" fill="hold">
                                          <p:stCondLst>
                                            <p:cond delay="0"/>
                                          </p:stCondLst>
                                        </p:cTn>
                                        <p:tgtEl>
                                          <p:spTgt spid="39">
                                            <p:txEl>
                                              <p:pRg st="2" end="2"/>
                                            </p:txEl>
                                          </p:spTgt>
                                        </p:tgtEl>
                                        <p:attrNameLst>
                                          <p:attrName>style.visibility</p:attrName>
                                        </p:attrNameLst>
                                      </p:cBhvr>
                                      <p:to>
                                        <p:strVal val="visible"/>
                                      </p:to>
                                    </p:set>
                                    <p:animEffect transition="in" filter="fade">
                                      <p:cBhvr>
                                        <p:cTn id="46" dur="1000"/>
                                        <p:tgtEl>
                                          <p:spTgt spid="39">
                                            <p:txEl>
                                              <p:pRg st="2" end="2"/>
                                            </p:txEl>
                                          </p:spTgt>
                                        </p:tgtEl>
                                      </p:cBhvr>
                                    </p:animEffect>
                                    <p:anim calcmode="lin" valueType="num">
                                      <p:cBhvr>
                                        <p:cTn id="47"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2000"/>
                                  </p:stCondLst>
                                  <p:childTnLst>
                                    <p:set>
                                      <p:cBhvr>
                                        <p:cTn id="52" dur="1" fill="hold">
                                          <p:stCondLst>
                                            <p:cond delay="0"/>
                                          </p:stCondLst>
                                        </p:cTn>
                                        <p:tgtEl>
                                          <p:spTgt spid="39">
                                            <p:txEl>
                                              <p:pRg st="4" end="4"/>
                                            </p:txEl>
                                          </p:spTgt>
                                        </p:tgtEl>
                                        <p:attrNameLst>
                                          <p:attrName>style.visibility</p:attrName>
                                        </p:attrNameLst>
                                      </p:cBhvr>
                                      <p:to>
                                        <p:strVal val="visible"/>
                                      </p:to>
                                    </p:set>
                                    <p:animEffect transition="in" filter="fade">
                                      <p:cBhvr>
                                        <p:cTn id="53" dur="1000"/>
                                        <p:tgtEl>
                                          <p:spTgt spid="39">
                                            <p:txEl>
                                              <p:pRg st="4" end="4"/>
                                            </p:txEl>
                                          </p:spTgt>
                                        </p:tgtEl>
                                      </p:cBhvr>
                                    </p:animEffect>
                                    <p:anim calcmode="lin" valueType="num">
                                      <p:cBhvr>
                                        <p:cTn id="54" dur="1000" fill="hold"/>
                                        <p:tgtEl>
                                          <p:spTgt spid="39">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7" grpId="0" animBg="1"/>
      <p:bldP spid="3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509950" y="521255"/>
            <a:ext cx="4818948" cy="5942801"/>
          </a:xfrm>
          <a:prstGeom prst="rect">
            <a:avLst/>
          </a:prstGeom>
        </p:spPr>
      </p:pic>
      <p:sp>
        <p:nvSpPr>
          <p:cNvPr id="2" name="Title 1"/>
          <p:cNvSpPr>
            <a:spLocks noGrp="1"/>
          </p:cNvSpPr>
          <p:nvPr>
            <p:ph type="title"/>
          </p:nvPr>
        </p:nvSpPr>
        <p:spPr/>
        <p:txBody>
          <a:bodyPr/>
          <a:lstStyle/>
          <a:p>
            <a:r>
              <a:rPr lang="en-US" dirty="0"/>
              <a:t>Cloud backup</a:t>
            </a:r>
          </a:p>
        </p:txBody>
      </p:sp>
      <p:sp>
        <p:nvSpPr>
          <p:cNvPr id="3" name="Rectangle 2"/>
          <p:cNvSpPr/>
          <p:nvPr/>
        </p:nvSpPr>
        <p:spPr>
          <a:xfrm>
            <a:off x="268928" y="1150337"/>
            <a:ext cx="3823187" cy="603453"/>
          </a:xfrm>
          <a:prstGeom prst="rect">
            <a:avLst/>
          </a:prstGeom>
        </p:spPr>
        <p:txBody>
          <a:bodyPr wrap="none" lIns="143428" tIns="89642" rIns="143428" bIns="89642">
            <a:spAutoFit/>
          </a:bodyPr>
          <a:lstStyle/>
          <a:p>
            <a:pPr defTabSz="914367">
              <a:defRPr/>
            </a:pPr>
            <a:r>
              <a:rPr lang="en-US" sz="2745" spc="-98" dirty="0">
                <a:gradFill>
                  <a:gsLst>
                    <a:gs pos="0">
                      <a:srgbClr val="0072C6"/>
                    </a:gs>
                    <a:gs pos="48000">
                      <a:srgbClr val="0072C6"/>
                    </a:gs>
                  </a:gsLst>
                  <a:lin ang="5400000" scaled="0"/>
                </a:gradFill>
                <a:latin typeface="Segoe UI Light"/>
              </a:rPr>
              <a:t>Protect your valuable data</a:t>
            </a:r>
            <a:endParaRPr lang="en-US" sz="2745" dirty="0">
              <a:solidFill>
                <a:srgbClr val="505050"/>
              </a:solidFill>
              <a:latin typeface="Segoe UI Ligh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787" y="1442961"/>
            <a:ext cx="937939" cy="53816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493" y="304600"/>
            <a:ext cx="1356916" cy="77855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1070" y="521255"/>
            <a:ext cx="601716" cy="345247"/>
          </a:xfrm>
          <a:prstGeom prst="rect">
            <a:avLst/>
          </a:prstGeom>
        </p:spPr>
      </p:pic>
      <p:sp>
        <p:nvSpPr>
          <p:cNvPr id="12" name="TextBox 11"/>
          <p:cNvSpPr txBox="1"/>
          <p:nvPr/>
        </p:nvSpPr>
        <p:spPr>
          <a:xfrm>
            <a:off x="980464" y="2028720"/>
            <a:ext cx="5313997" cy="4005803"/>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Leverage a scalable backup solution that meets the needs of your growing business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Protect Azure IaaS virtual machines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Protect enterprise workloads including SharePoint, Exchange, SQL Server, and Hyper-V VMs </a:t>
            </a: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Lower the management costs of backing up remote/branch offices</a:t>
            </a:r>
            <a:br>
              <a:rPr lang="en-US" sz="1765" dirty="0">
                <a:gradFill>
                  <a:gsLst>
                    <a:gs pos="2917">
                      <a:srgbClr val="505050"/>
                    </a:gs>
                    <a:gs pos="30000">
                      <a:srgbClr val="505050"/>
                    </a:gs>
                  </a:gsLst>
                  <a:lin ang="5400000" scaled="0"/>
                </a:gradFill>
                <a:latin typeface="Segoe UI"/>
              </a:rPr>
            </a:b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p:txBody>
      </p:sp>
      <p:sp>
        <p:nvSpPr>
          <p:cNvPr id="14" name="Freeform 9"/>
          <p:cNvSpPr>
            <a:spLocks noEditPoints="1"/>
          </p:cNvSpPr>
          <p:nvPr/>
        </p:nvSpPr>
        <p:spPr bwMode="black">
          <a:xfrm>
            <a:off x="469443" y="216985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5" name="Freeform 9"/>
          <p:cNvSpPr>
            <a:spLocks noEditPoints="1"/>
          </p:cNvSpPr>
          <p:nvPr/>
        </p:nvSpPr>
        <p:spPr bwMode="black">
          <a:xfrm>
            <a:off x="473141" y="380402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6" name="Freeform 9"/>
          <p:cNvSpPr>
            <a:spLocks noEditPoints="1"/>
          </p:cNvSpPr>
          <p:nvPr/>
        </p:nvSpPr>
        <p:spPr bwMode="black">
          <a:xfrm>
            <a:off x="469443" y="479163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7" name="Freeform 9"/>
          <p:cNvSpPr>
            <a:spLocks noEditPoints="1"/>
          </p:cNvSpPr>
          <p:nvPr/>
        </p:nvSpPr>
        <p:spPr bwMode="black">
          <a:xfrm>
            <a:off x="469443" y="292737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Tree>
    <p:extLst>
      <p:ext uri="{BB962C8B-B14F-4D97-AF65-F5344CB8AC3E}">
        <p14:creationId xmlns:p14="http://schemas.microsoft.com/office/powerpoint/2010/main" val="20766331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132" y="2301571"/>
            <a:ext cx="937939" cy="538162"/>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60" y="1617965"/>
            <a:ext cx="1356916" cy="77855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132" y="491990"/>
            <a:ext cx="601716" cy="345247"/>
          </a:xfrm>
          <a:prstGeom prst="rect">
            <a:avLst/>
          </a:prstGeom>
        </p:spPr>
      </p:pic>
      <p:pic>
        <p:nvPicPr>
          <p:cNvPr id="3" name="Picture 2"/>
          <p:cNvPicPr>
            <a:picLocks noChangeAspect="1"/>
          </p:cNvPicPr>
          <p:nvPr/>
        </p:nvPicPr>
        <p:blipFill>
          <a:blip r:embed="rId4"/>
          <a:stretch>
            <a:fillRect/>
          </a:stretch>
        </p:blipFill>
        <p:spPr>
          <a:xfrm>
            <a:off x="6003204" y="135185"/>
            <a:ext cx="6187185" cy="6727599"/>
          </a:xfrm>
          <a:prstGeom prst="rect">
            <a:avLst/>
          </a:prstGeom>
        </p:spPr>
      </p:pic>
      <p:sp>
        <p:nvSpPr>
          <p:cNvPr id="2" name="Title 1"/>
          <p:cNvSpPr>
            <a:spLocks noGrp="1"/>
          </p:cNvSpPr>
          <p:nvPr>
            <p:ph type="title"/>
          </p:nvPr>
        </p:nvSpPr>
        <p:spPr/>
        <p:txBody>
          <a:bodyPr/>
          <a:lstStyle/>
          <a:p>
            <a:r>
              <a:rPr lang="en-US" dirty="0"/>
              <a:t>Disaster recovery</a:t>
            </a:r>
          </a:p>
        </p:txBody>
      </p:sp>
      <p:sp>
        <p:nvSpPr>
          <p:cNvPr id="5" name="Rectangle 4"/>
          <p:cNvSpPr/>
          <p:nvPr/>
        </p:nvSpPr>
        <p:spPr>
          <a:xfrm>
            <a:off x="268928" y="1150337"/>
            <a:ext cx="3615751" cy="603453"/>
          </a:xfrm>
          <a:prstGeom prst="rect">
            <a:avLst/>
          </a:prstGeom>
        </p:spPr>
        <p:txBody>
          <a:bodyPr wrap="none" lIns="143428" tIns="89642" rIns="143428" bIns="89642">
            <a:spAutoFit/>
          </a:bodyPr>
          <a:lstStyle/>
          <a:p>
            <a:pPr defTabSz="914367">
              <a:defRPr/>
            </a:pPr>
            <a:r>
              <a:rPr lang="en-US" sz="2745" spc="-98" dirty="0">
                <a:gradFill>
                  <a:gsLst>
                    <a:gs pos="0">
                      <a:srgbClr val="0072C6"/>
                    </a:gs>
                    <a:gs pos="48000">
                      <a:srgbClr val="0072C6"/>
                    </a:gs>
                  </a:gsLst>
                  <a:lin ang="5400000" scaled="0"/>
                </a:gradFill>
                <a:latin typeface="Segoe UI Light"/>
              </a:rPr>
              <a:t>Protect your applications</a:t>
            </a:r>
            <a:endParaRPr lang="en-US" sz="2745" dirty="0">
              <a:solidFill>
                <a:srgbClr val="505050"/>
              </a:solidFill>
              <a:latin typeface="Segoe UI Light"/>
            </a:endParaRPr>
          </a:p>
        </p:txBody>
      </p:sp>
      <p:sp>
        <p:nvSpPr>
          <p:cNvPr id="17" name="TextBox 16"/>
          <p:cNvSpPr txBox="1"/>
          <p:nvPr/>
        </p:nvSpPr>
        <p:spPr>
          <a:xfrm>
            <a:off x="980465" y="1942756"/>
            <a:ext cx="5213017" cy="3516951"/>
          </a:xfrm>
          <a:prstGeom prst="rect">
            <a:avLst/>
          </a:prstGeom>
          <a:noFill/>
        </p:spPr>
        <p:txBody>
          <a:bodyPr wrap="square" lIns="179285" tIns="143428" rIns="179285" bIns="143428" rtlCol="0">
            <a:spAutoFit/>
          </a:bodyPr>
          <a:lstStyle/>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Protect heterogeneous environments: Hyper-V, VMware, and physical servers </a:t>
            </a: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Save money by replicating to Azure – versus a secondary datacenter or a service provider</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Achieve zero-impact disaster recovery drills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Minimize app errors and data loss with application consistent recovery points </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p:txBody>
      </p:sp>
      <p:sp>
        <p:nvSpPr>
          <p:cNvPr id="23" name="Freeform 9"/>
          <p:cNvSpPr>
            <a:spLocks noEditPoints="1"/>
          </p:cNvSpPr>
          <p:nvPr/>
        </p:nvSpPr>
        <p:spPr bwMode="black">
          <a:xfrm>
            <a:off x="469443" y="208389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4" name="Freeform 9"/>
          <p:cNvSpPr>
            <a:spLocks noEditPoints="1"/>
          </p:cNvSpPr>
          <p:nvPr/>
        </p:nvSpPr>
        <p:spPr bwMode="black">
          <a:xfrm>
            <a:off x="469443" y="370123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5" name="Freeform 9"/>
          <p:cNvSpPr>
            <a:spLocks noEditPoints="1"/>
          </p:cNvSpPr>
          <p:nvPr/>
        </p:nvSpPr>
        <p:spPr bwMode="black">
          <a:xfrm>
            <a:off x="469443" y="450516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7" name="Freeform 9"/>
          <p:cNvSpPr>
            <a:spLocks noEditPoints="1"/>
          </p:cNvSpPr>
          <p:nvPr/>
        </p:nvSpPr>
        <p:spPr bwMode="black">
          <a:xfrm>
            <a:off x="469443" y="296331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Tree>
    <p:extLst>
      <p:ext uri="{BB962C8B-B14F-4D97-AF65-F5344CB8AC3E}">
        <p14:creationId xmlns:p14="http://schemas.microsoft.com/office/powerpoint/2010/main" val="218240679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070677" y="1762125"/>
            <a:ext cx="3360523" cy="3333750"/>
            <a:chOff x="8986702" y="2645266"/>
            <a:chExt cx="3129098" cy="3104170"/>
          </a:xfrm>
        </p:grpSpPr>
        <p:grpSp>
          <p:nvGrpSpPr>
            <p:cNvPr id="35" name="Group 34"/>
            <p:cNvGrpSpPr/>
            <p:nvPr/>
          </p:nvGrpSpPr>
          <p:grpSpPr>
            <a:xfrm>
              <a:off x="8986702" y="2645266"/>
              <a:ext cx="3129098" cy="3104170"/>
              <a:chOff x="8869310" y="2684144"/>
              <a:chExt cx="3513190" cy="3485202"/>
            </a:xfrm>
          </p:grpSpPr>
          <p:sp>
            <p:nvSpPr>
              <p:cNvPr id="38" name="Freeform 37"/>
              <p:cNvSpPr>
                <a:spLocks noEditPoints="1"/>
              </p:cNvSpPr>
              <p:nvPr/>
            </p:nvSpPr>
            <p:spPr bwMode="auto">
              <a:xfrm>
                <a:off x="8869310" y="2684144"/>
                <a:ext cx="3513190" cy="3485202"/>
              </a:xfrm>
              <a:custGeom>
                <a:avLst/>
                <a:gdLst>
                  <a:gd name="T0" fmla="*/ 43 w 115"/>
                  <a:gd name="T1" fmla="*/ 61 h 114"/>
                  <a:gd name="T2" fmla="*/ 53 w 115"/>
                  <a:gd name="T3" fmla="*/ 72 h 114"/>
                  <a:gd name="T4" fmla="*/ 53 w 115"/>
                  <a:gd name="T5" fmla="*/ 104 h 114"/>
                  <a:gd name="T6" fmla="*/ 43 w 115"/>
                  <a:gd name="T7" fmla="*/ 114 h 114"/>
                  <a:gd name="T8" fmla="*/ 11 w 115"/>
                  <a:gd name="T9" fmla="*/ 114 h 114"/>
                  <a:gd name="T10" fmla="*/ 0 w 115"/>
                  <a:gd name="T11" fmla="*/ 104 h 114"/>
                  <a:gd name="T12" fmla="*/ 0 w 115"/>
                  <a:gd name="T13" fmla="*/ 72 h 114"/>
                  <a:gd name="T14" fmla="*/ 11 w 115"/>
                  <a:gd name="T15" fmla="*/ 61 h 114"/>
                  <a:gd name="T16" fmla="*/ 43 w 115"/>
                  <a:gd name="T17" fmla="*/ 61 h 114"/>
                  <a:gd name="T18" fmla="*/ 43 w 115"/>
                  <a:gd name="T19" fmla="*/ 61 h 114"/>
                  <a:gd name="T20" fmla="*/ 43 w 115"/>
                  <a:gd name="T21" fmla="*/ 0 h 114"/>
                  <a:gd name="T22" fmla="*/ 43 w 115"/>
                  <a:gd name="T23" fmla="*/ 0 h 114"/>
                  <a:gd name="T24" fmla="*/ 11 w 115"/>
                  <a:gd name="T25" fmla="*/ 0 h 114"/>
                  <a:gd name="T26" fmla="*/ 0 w 115"/>
                  <a:gd name="T27" fmla="*/ 10 h 114"/>
                  <a:gd name="T28" fmla="*/ 0 w 115"/>
                  <a:gd name="T29" fmla="*/ 42 h 114"/>
                  <a:gd name="T30" fmla="*/ 11 w 115"/>
                  <a:gd name="T31" fmla="*/ 53 h 114"/>
                  <a:gd name="T32" fmla="*/ 43 w 115"/>
                  <a:gd name="T33" fmla="*/ 53 h 114"/>
                  <a:gd name="T34" fmla="*/ 53 w 115"/>
                  <a:gd name="T35" fmla="*/ 42 h 114"/>
                  <a:gd name="T36" fmla="*/ 53 w 115"/>
                  <a:gd name="T37" fmla="*/ 10 h 114"/>
                  <a:gd name="T38" fmla="*/ 43 w 115"/>
                  <a:gd name="T39" fmla="*/ 0 h 114"/>
                  <a:gd name="T40" fmla="*/ 102 w 115"/>
                  <a:gd name="T41" fmla="*/ 0 h 114"/>
                  <a:gd name="T42" fmla="*/ 115 w 115"/>
                  <a:gd name="T43" fmla="*/ 12 h 114"/>
                  <a:gd name="T44" fmla="*/ 115 w 115"/>
                  <a:gd name="T45" fmla="*/ 40 h 114"/>
                  <a:gd name="T46" fmla="*/ 102 w 115"/>
                  <a:gd name="T47" fmla="*/ 53 h 114"/>
                  <a:gd name="T48" fmla="*/ 75 w 115"/>
                  <a:gd name="T49" fmla="*/ 53 h 114"/>
                  <a:gd name="T50" fmla="*/ 62 w 115"/>
                  <a:gd name="T51" fmla="*/ 40 h 114"/>
                  <a:gd name="T52" fmla="*/ 62 w 115"/>
                  <a:gd name="T53" fmla="*/ 12 h 114"/>
                  <a:gd name="T54" fmla="*/ 75 w 115"/>
                  <a:gd name="T55" fmla="*/ 0 h 114"/>
                  <a:gd name="T56" fmla="*/ 102 w 115"/>
                  <a:gd name="T57" fmla="*/ 0 h 114"/>
                  <a:gd name="T58" fmla="*/ 108 w 115"/>
                  <a:gd name="T59" fmla="*/ 40 h 114"/>
                  <a:gd name="T60" fmla="*/ 108 w 115"/>
                  <a:gd name="T61" fmla="*/ 40 h 114"/>
                  <a:gd name="T62" fmla="*/ 108 w 115"/>
                  <a:gd name="T63" fmla="*/ 12 h 114"/>
                  <a:gd name="T64" fmla="*/ 102 w 115"/>
                  <a:gd name="T65" fmla="*/ 7 h 114"/>
                  <a:gd name="T66" fmla="*/ 75 w 115"/>
                  <a:gd name="T67" fmla="*/ 7 h 114"/>
                  <a:gd name="T68" fmla="*/ 69 w 115"/>
                  <a:gd name="T69" fmla="*/ 12 h 114"/>
                  <a:gd name="T70" fmla="*/ 69 w 115"/>
                  <a:gd name="T71" fmla="*/ 40 h 114"/>
                  <a:gd name="T72" fmla="*/ 75 w 115"/>
                  <a:gd name="T73" fmla="*/ 45 h 114"/>
                  <a:gd name="T74" fmla="*/ 102 w 115"/>
                  <a:gd name="T75" fmla="*/ 45 h 114"/>
                  <a:gd name="T76" fmla="*/ 108 w 115"/>
                  <a:gd name="T77" fmla="*/ 40 h 114"/>
                  <a:gd name="T78" fmla="*/ 62 w 115"/>
                  <a:gd name="T79" fmla="*/ 72 h 114"/>
                  <a:gd name="T80" fmla="*/ 62 w 115"/>
                  <a:gd name="T81" fmla="*/ 72 h 114"/>
                  <a:gd name="T82" fmla="*/ 62 w 115"/>
                  <a:gd name="T83" fmla="*/ 104 h 114"/>
                  <a:gd name="T84" fmla="*/ 73 w 115"/>
                  <a:gd name="T85" fmla="*/ 114 h 114"/>
                  <a:gd name="T86" fmla="*/ 105 w 115"/>
                  <a:gd name="T87" fmla="*/ 114 h 114"/>
                  <a:gd name="T88" fmla="*/ 115 w 115"/>
                  <a:gd name="T89" fmla="*/ 104 h 114"/>
                  <a:gd name="T90" fmla="*/ 115 w 115"/>
                  <a:gd name="T91" fmla="*/ 72 h 114"/>
                  <a:gd name="T92" fmla="*/ 105 w 115"/>
                  <a:gd name="T93" fmla="*/ 61 h 114"/>
                  <a:gd name="T94" fmla="*/ 73 w 115"/>
                  <a:gd name="T95" fmla="*/ 61 h 114"/>
                  <a:gd name="T96" fmla="*/ 62 w 115"/>
                  <a:gd name="T9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14">
                    <a:moveTo>
                      <a:pt x="43" y="61"/>
                    </a:moveTo>
                    <a:cubicBezTo>
                      <a:pt x="50" y="61"/>
                      <a:pt x="53" y="65"/>
                      <a:pt x="53" y="72"/>
                    </a:cubicBezTo>
                    <a:cubicBezTo>
                      <a:pt x="53" y="104"/>
                      <a:pt x="53" y="104"/>
                      <a:pt x="53" y="104"/>
                    </a:cubicBezTo>
                    <a:cubicBezTo>
                      <a:pt x="53" y="111"/>
                      <a:pt x="50" y="114"/>
                      <a:pt x="43" y="114"/>
                    </a:cubicBezTo>
                    <a:cubicBezTo>
                      <a:pt x="11" y="114"/>
                      <a:pt x="11" y="114"/>
                      <a:pt x="11" y="114"/>
                    </a:cubicBezTo>
                    <a:cubicBezTo>
                      <a:pt x="4" y="114"/>
                      <a:pt x="0" y="111"/>
                      <a:pt x="0" y="104"/>
                    </a:cubicBezTo>
                    <a:cubicBezTo>
                      <a:pt x="0" y="72"/>
                      <a:pt x="0" y="72"/>
                      <a:pt x="0" y="72"/>
                    </a:cubicBezTo>
                    <a:cubicBezTo>
                      <a:pt x="0" y="65"/>
                      <a:pt x="4" y="61"/>
                      <a:pt x="11" y="61"/>
                    </a:cubicBezTo>
                    <a:cubicBezTo>
                      <a:pt x="43" y="61"/>
                      <a:pt x="43" y="61"/>
                      <a:pt x="43" y="61"/>
                    </a:cubicBezTo>
                    <a:cubicBezTo>
                      <a:pt x="43" y="61"/>
                      <a:pt x="43" y="61"/>
                      <a:pt x="43" y="61"/>
                    </a:cubicBezTo>
                    <a:close/>
                    <a:moveTo>
                      <a:pt x="43" y="0"/>
                    </a:moveTo>
                    <a:cubicBezTo>
                      <a:pt x="43" y="0"/>
                      <a:pt x="43" y="0"/>
                      <a:pt x="43" y="0"/>
                    </a:cubicBezTo>
                    <a:cubicBezTo>
                      <a:pt x="11" y="0"/>
                      <a:pt x="11" y="0"/>
                      <a:pt x="11" y="0"/>
                    </a:cubicBezTo>
                    <a:cubicBezTo>
                      <a:pt x="4" y="0"/>
                      <a:pt x="0" y="3"/>
                      <a:pt x="0" y="10"/>
                    </a:cubicBezTo>
                    <a:cubicBezTo>
                      <a:pt x="0" y="10"/>
                      <a:pt x="0" y="10"/>
                      <a:pt x="0" y="42"/>
                    </a:cubicBezTo>
                    <a:cubicBezTo>
                      <a:pt x="0" y="49"/>
                      <a:pt x="4" y="53"/>
                      <a:pt x="11" y="53"/>
                    </a:cubicBezTo>
                    <a:cubicBezTo>
                      <a:pt x="11" y="53"/>
                      <a:pt x="11" y="53"/>
                      <a:pt x="43" y="53"/>
                    </a:cubicBezTo>
                    <a:cubicBezTo>
                      <a:pt x="50" y="53"/>
                      <a:pt x="53" y="49"/>
                      <a:pt x="53" y="42"/>
                    </a:cubicBezTo>
                    <a:cubicBezTo>
                      <a:pt x="53" y="42"/>
                      <a:pt x="53" y="42"/>
                      <a:pt x="53" y="10"/>
                    </a:cubicBezTo>
                    <a:cubicBezTo>
                      <a:pt x="53" y="3"/>
                      <a:pt x="50" y="0"/>
                      <a:pt x="43" y="0"/>
                    </a:cubicBezTo>
                    <a:close/>
                    <a:moveTo>
                      <a:pt x="102" y="0"/>
                    </a:moveTo>
                    <a:cubicBezTo>
                      <a:pt x="111" y="0"/>
                      <a:pt x="115" y="4"/>
                      <a:pt x="115" y="12"/>
                    </a:cubicBezTo>
                    <a:cubicBezTo>
                      <a:pt x="115" y="12"/>
                      <a:pt x="115" y="12"/>
                      <a:pt x="115" y="40"/>
                    </a:cubicBezTo>
                    <a:cubicBezTo>
                      <a:pt x="115" y="48"/>
                      <a:pt x="111" y="53"/>
                      <a:pt x="102" y="53"/>
                    </a:cubicBezTo>
                    <a:cubicBezTo>
                      <a:pt x="102" y="53"/>
                      <a:pt x="102" y="53"/>
                      <a:pt x="75" y="53"/>
                    </a:cubicBezTo>
                    <a:cubicBezTo>
                      <a:pt x="66" y="53"/>
                      <a:pt x="62" y="48"/>
                      <a:pt x="62" y="40"/>
                    </a:cubicBezTo>
                    <a:cubicBezTo>
                      <a:pt x="62" y="40"/>
                      <a:pt x="62" y="40"/>
                      <a:pt x="62" y="12"/>
                    </a:cubicBezTo>
                    <a:cubicBezTo>
                      <a:pt x="62" y="4"/>
                      <a:pt x="66" y="0"/>
                      <a:pt x="75" y="0"/>
                    </a:cubicBezTo>
                    <a:cubicBezTo>
                      <a:pt x="75" y="0"/>
                      <a:pt x="75" y="0"/>
                      <a:pt x="102" y="0"/>
                    </a:cubicBezTo>
                    <a:close/>
                    <a:moveTo>
                      <a:pt x="108" y="40"/>
                    </a:moveTo>
                    <a:cubicBezTo>
                      <a:pt x="108" y="40"/>
                      <a:pt x="108" y="40"/>
                      <a:pt x="108" y="40"/>
                    </a:cubicBezTo>
                    <a:cubicBezTo>
                      <a:pt x="108" y="12"/>
                      <a:pt x="108" y="12"/>
                      <a:pt x="108" y="12"/>
                    </a:cubicBezTo>
                    <a:cubicBezTo>
                      <a:pt x="108" y="8"/>
                      <a:pt x="106" y="7"/>
                      <a:pt x="102" y="7"/>
                    </a:cubicBezTo>
                    <a:cubicBezTo>
                      <a:pt x="102" y="7"/>
                      <a:pt x="102" y="7"/>
                      <a:pt x="75" y="7"/>
                    </a:cubicBezTo>
                    <a:cubicBezTo>
                      <a:pt x="71" y="7"/>
                      <a:pt x="69" y="8"/>
                      <a:pt x="69" y="12"/>
                    </a:cubicBezTo>
                    <a:cubicBezTo>
                      <a:pt x="69" y="12"/>
                      <a:pt x="69" y="12"/>
                      <a:pt x="69" y="40"/>
                    </a:cubicBezTo>
                    <a:cubicBezTo>
                      <a:pt x="69" y="44"/>
                      <a:pt x="71" y="45"/>
                      <a:pt x="75" y="45"/>
                    </a:cubicBezTo>
                    <a:cubicBezTo>
                      <a:pt x="75" y="45"/>
                      <a:pt x="75" y="45"/>
                      <a:pt x="102" y="45"/>
                    </a:cubicBezTo>
                    <a:cubicBezTo>
                      <a:pt x="106" y="45"/>
                      <a:pt x="108" y="44"/>
                      <a:pt x="108" y="40"/>
                    </a:cubicBezTo>
                    <a:close/>
                    <a:moveTo>
                      <a:pt x="62" y="72"/>
                    </a:moveTo>
                    <a:cubicBezTo>
                      <a:pt x="62" y="72"/>
                      <a:pt x="62" y="72"/>
                      <a:pt x="62" y="72"/>
                    </a:cubicBezTo>
                    <a:cubicBezTo>
                      <a:pt x="62" y="104"/>
                      <a:pt x="62" y="104"/>
                      <a:pt x="62" y="104"/>
                    </a:cubicBezTo>
                    <a:cubicBezTo>
                      <a:pt x="62" y="111"/>
                      <a:pt x="66" y="114"/>
                      <a:pt x="73" y="114"/>
                    </a:cubicBezTo>
                    <a:cubicBezTo>
                      <a:pt x="73" y="114"/>
                      <a:pt x="73" y="114"/>
                      <a:pt x="105" y="114"/>
                    </a:cubicBezTo>
                    <a:cubicBezTo>
                      <a:pt x="112" y="114"/>
                      <a:pt x="115" y="111"/>
                      <a:pt x="115" y="104"/>
                    </a:cubicBezTo>
                    <a:cubicBezTo>
                      <a:pt x="115" y="104"/>
                      <a:pt x="115" y="104"/>
                      <a:pt x="115" y="72"/>
                    </a:cubicBezTo>
                    <a:cubicBezTo>
                      <a:pt x="115" y="65"/>
                      <a:pt x="112" y="61"/>
                      <a:pt x="105" y="61"/>
                    </a:cubicBezTo>
                    <a:cubicBezTo>
                      <a:pt x="105" y="61"/>
                      <a:pt x="105" y="61"/>
                      <a:pt x="73" y="61"/>
                    </a:cubicBezTo>
                    <a:cubicBezTo>
                      <a:pt x="66" y="61"/>
                      <a:pt x="62" y="65"/>
                      <a:pt x="62" y="72"/>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9" name="Freeform 38"/>
              <p:cNvSpPr>
                <a:spLocks/>
              </p:cNvSpPr>
              <p:nvPr/>
            </p:nvSpPr>
            <p:spPr bwMode="auto">
              <a:xfrm>
                <a:off x="10976424" y="2897388"/>
                <a:ext cx="1191499" cy="1162178"/>
              </a:xfrm>
              <a:custGeom>
                <a:avLst/>
                <a:gdLst>
                  <a:gd name="T0" fmla="*/ 39 w 39"/>
                  <a:gd name="T1" fmla="*/ 33 h 38"/>
                  <a:gd name="T2" fmla="*/ 39 w 39"/>
                  <a:gd name="T3" fmla="*/ 33 h 38"/>
                  <a:gd name="T4" fmla="*/ 39 w 39"/>
                  <a:gd name="T5" fmla="*/ 5 h 38"/>
                  <a:gd name="T6" fmla="*/ 33 w 39"/>
                  <a:gd name="T7" fmla="*/ 0 h 38"/>
                  <a:gd name="T8" fmla="*/ 6 w 39"/>
                  <a:gd name="T9" fmla="*/ 0 h 38"/>
                  <a:gd name="T10" fmla="*/ 0 w 39"/>
                  <a:gd name="T11" fmla="*/ 5 h 38"/>
                  <a:gd name="T12" fmla="*/ 0 w 39"/>
                  <a:gd name="T13" fmla="*/ 33 h 38"/>
                  <a:gd name="T14" fmla="*/ 6 w 39"/>
                  <a:gd name="T15" fmla="*/ 38 h 38"/>
                  <a:gd name="T16" fmla="*/ 33 w 39"/>
                  <a:gd name="T17" fmla="*/ 38 h 38"/>
                  <a:gd name="T18" fmla="*/ 39 w 39"/>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39" y="33"/>
                    </a:moveTo>
                    <a:cubicBezTo>
                      <a:pt x="39" y="33"/>
                      <a:pt x="39" y="33"/>
                      <a:pt x="39" y="33"/>
                    </a:cubicBezTo>
                    <a:cubicBezTo>
                      <a:pt x="39" y="5"/>
                      <a:pt x="39" y="5"/>
                      <a:pt x="39" y="5"/>
                    </a:cubicBezTo>
                    <a:cubicBezTo>
                      <a:pt x="39" y="1"/>
                      <a:pt x="37" y="0"/>
                      <a:pt x="33" y="0"/>
                    </a:cubicBezTo>
                    <a:cubicBezTo>
                      <a:pt x="33" y="0"/>
                      <a:pt x="33" y="0"/>
                      <a:pt x="6" y="0"/>
                    </a:cubicBezTo>
                    <a:cubicBezTo>
                      <a:pt x="2" y="0"/>
                      <a:pt x="0" y="1"/>
                      <a:pt x="0" y="5"/>
                    </a:cubicBezTo>
                    <a:cubicBezTo>
                      <a:pt x="0" y="5"/>
                      <a:pt x="0" y="5"/>
                      <a:pt x="0" y="33"/>
                    </a:cubicBezTo>
                    <a:cubicBezTo>
                      <a:pt x="0" y="37"/>
                      <a:pt x="2" y="38"/>
                      <a:pt x="6" y="38"/>
                    </a:cubicBezTo>
                    <a:cubicBezTo>
                      <a:pt x="6" y="38"/>
                      <a:pt x="6" y="38"/>
                      <a:pt x="33" y="38"/>
                    </a:cubicBezTo>
                    <a:cubicBezTo>
                      <a:pt x="37" y="38"/>
                      <a:pt x="39" y="37"/>
                      <a:pt x="39" y="33"/>
                    </a:cubicBezTo>
                    <a:close/>
                  </a:path>
                </a:pathLst>
              </a:custGeom>
              <a:solidFill>
                <a:schemeClr val="accent2"/>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pic>
          <p:nvPicPr>
            <p:cNvPr id="36" name="Picture 35"/>
            <p:cNvPicPr>
              <a:picLocks noChangeAspect="1"/>
            </p:cNvPicPr>
            <p:nvPr/>
          </p:nvPicPr>
          <p:blipFill rotWithShape="1">
            <a:blip r:embed="rId2"/>
            <a:srcRect l="38387"/>
            <a:stretch/>
          </p:blipFill>
          <p:spPr>
            <a:xfrm>
              <a:off x="10863448" y="2958976"/>
              <a:ext cx="447675" cy="416579"/>
            </a:xfrm>
            <a:prstGeom prst="rect">
              <a:avLst/>
            </a:prstGeom>
          </p:spPr>
        </p:pic>
        <p:pic>
          <p:nvPicPr>
            <p:cNvPr id="37" name="Picture 36"/>
            <p:cNvPicPr>
              <a:picLocks noChangeAspect="1"/>
            </p:cNvPicPr>
            <p:nvPr/>
          </p:nvPicPr>
          <p:blipFill rotWithShape="1">
            <a:blip r:embed="rId3"/>
            <a:srcRect r="43959"/>
            <a:stretch/>
          </p:blipFill>
          <p:spPr>
            <a:xfrm>
              <a:off x="11138869" y="3182063"/>
              <a:ext cx="785813" cy="566977"/>
            </a:xfrm>
            <a:prstGeom prst="rect">
              <a:avLst/>
            </a:prstGeom>
          </p:spPr>
        </p:pic>
      </p:grpSp>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a:solidFill>
                  <a:srgbClr val="FFFFFF"/>
                </a:solidFill>
              </a:rPr>
              <a:t>Web Apps</a:t>
            </a:r>
          </a:p>
        </p:txBody>
      </p:sp>
    </p:spTree>
    <p:extLst>
      <p:ext uri="{BB962C8B-B14F-4D97-AF65-F5344CB8AC3E}">
        <p14:creationId xmlns:p14="http://schemas.microsoft.com/office/powerpoint/2010/main" val="3498602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marR="0" lvl="0" indent="0" defTabSz="878526"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rPr>
              <a:t>Full capability set available including: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.NET, Node.js, Java, PHP, and Python</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err="1">
                <a:ln>
                  <a:noFill/>
                </a:ln>
                <a:solidFill>
                  <a:srgbClr val="FFFFFF"/>
                </a:solidFill>
                <a:effectLst/>
                <a:uLnTx/>
                <a:uFillTx/>
                <a:latin typeface="Segoe UI Light"/>
              </a:rPr>
              <a:t>WebJobs</a:t>
            </a:r>
            <a:r>
              <a:rPr kumimoji="0" lang="en-US" sz="2353" b="0" i="0" u="none" strike="noStrike" kern="0" cap="none" spc="0" normalizeH="0" baseline="0" noProof="0" dirty="0">
                <a:ln>
                  <a:noFill/>
                </a:ln>
                <a:solidFill>
                  <a:srgbClr val="FFFFFF"/>
                </a:solidFill>
                <a:effectLst/>
                <a:uLnTx/>
                <a:uFillTx/>
                <a:latin typeface="Segoe UI Light"/>
              </a:rPr>
              <a:t> for long running tasks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Integrated VS publish, remote debug…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CI with GitHub, </a:t>
            </a:r>
            <a:r>
              <a:rPr kumimoji="0" lang="en-US" sz="2353" b="0" i="0" u="none" strike="noStrike" kern="0" cap="none" spc="0" normalizeH="0" baseline="0" noProof="0" dirty="0" err="1">
                <a:ln>
                  <a:noFill/>
                </a:ln>
                <a:solidFill>
                  <a:srgbClr val="FFFFFF"/>
                </a:solidFill>
                <a:effectLst/>
                <a:uLnTx/>
                <a:uFillTx/>
                <a:latin typeface="Segoe UI Light"/>
              </a:rPr>
              <a:t>BitBucket</a:t>
            </a:r>
            <a:r>
              <a:rPr kumimoji="0" lang="en-US" sz="2353" b="0" i="0" u="none" strike="noStrike" kern="0" cap="none" spc="0" normalizeH="0" baseline="0" noProof="0" dirty="0">
                <a:ln>
                  <a:noFill/>
                </a:ln>
                <a:solidFill>
                  <a:srgbClr val="FFFFFF"/>
                </a:solidFill>
                <a:effectLst/>
                <a:uLnTx/>
                <a:uFillTx/>
                <a:latin typeface="Segoe UI Light"/>
              </a:rPr>
              <a:t>, VSO </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Auto-load balance, </a:t>
            </a:r>
            <a:r>
              <a:rPr kumimoji="0" lang="en-US" sz="2353" b="0" i="0" u="none" strike="noStrike" kern="0" cap="none" spc="0" normalizeH="0" baseline="0" noProof="0" dirty="0" err="1">
                <a:ln>
                  <a:noFill/>
                </a:ln>
                <a:solidFill>
                  <a:srgbClr val="FFFFFF"/>
                </a:solidFill>
                <a:effectLst/>
                <a:uLnTx/>
                <a:uFillTx/>
                <a:latin typeface="Segoe UI Light"/>
              </a:rPr>
              <a:t>Autoscale</a:t>
            </a:r>
            <a:r>
              <a:rPr kumimoji="0" lang="en-US" sz="2353" b="0" i="0" u="none" strike="noStrike" kern="0" cap="none" spc="0" normalizeH="0" baseline="0" noProof="0" dirty="0">
                <a:ln>
                  <a:noFill/>
                </a:ln>
                <a:solidFill>
                  <a:srgbClr val="FFFFFF"/>
                </a:solidFill>
                <a:effectLst/>
                <a:uLnTx/>
                <a:uFillTx/>
                <a:latin typeface="Segoe UI Light"/>
              </a:rPr>
              <a:t>, Geo DR</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Virtual networking and hybrid connections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Web apps run as-is</a:t>
            </a:r>
          </a:p>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no changes required</a:t>
            </a:r>
          </a:p>
        </p:txBody>
      </p:sp>
    </p:spTree>
    <p:extLst>
      <p:ext uri="{BB962C8B-B14F-4D97-AF65-F5344CB8AC3E}">
        <p14:creationId xmlns:p14="http://schemas.microsoft.com/office/powerpoint/2010/main" val="14277412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dirty="0"/>
              <a:t>What is BizSpark?</a:t>
            </a:r>
          </a:p>
        </p:txBody>
      </p:sp>
      <p:sp>
        <p:nvSpPr>
          <p:cNvPr id="4" name="Text Placeholder 3"/>
          <p:cNvSpPr>
            <a:spLocks noGrp="1"/>
          </p:cNvSpPr>
          <p:nvPr>
            <p:ph type="body" sz="quarter" idx="4294967295"/>
          </p:nvPr>
        </p:nvSpPr>
        <p:spPr>
          <a:xfrm>
            <a:off x="1" y="3129598"/>
            <a:ext cx="12191998" cy="932563"/>
          </a:xfrm>
        </p:spPr>
        <p:txBody>
          <a:bodyPr/>
          <a:lstStyle/>
          <a:p>
            <a:pPr marL="0" indent="0" algn="ctr">
              <a:buNone/>
            </a:pPr>
            <a:r>
              <a:rPr lang="it-IT" sz="5400" dirty="0"/>
              <a:t>Free Microsoft program for startups</a:t>
            </a:r>
          </a:p>
        </p:txBody>
      </p:sp>
    </p:spTree>
    <p:extLst>
      <p:ext uri="{BB962C8B-B14F-4D97-AF65-F5344CB8AC3E}">
        <p14:creationId xmlns:p14="http://schemas.microsoft.com/office/powerpoint/2010/main" val="3640453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1494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1"/>
                </a:solidFill>
              </a:rPr>
              <a:t>Host on an App Service Plan</a:t>
            </a:r>
          </a:p>
        </p:txBody>
      </p:sp>
      <p:grpSp>
        <p:nvGrpSpPr>
          <p:cNvPr id="11" name="Group 10"/>
          <p:cNvGrpSpPr/>
          <p:nvPr/>
        </p:nvGrpSpPr>
        <p:grpSpPr>
          <a:xfrm>
            <a:off x="1210194" y="2836563"/>
            <a:ext cx="1715775" cy="508555"/>
            <a:chOff x="2179637" y="3725406"/>
            <a:chExt cx="1750180" cy="518753"/>
          </a:xfrm>
        </p:grpSpPr>
        <p:sp>
          <p:nvSpPr>
            <p:cNvPr id="6" name="TextBox 5"/>
            <p:cNvSpPr txBox="1"/>
            <p:nvPr/>
          </p:nvSpPr>
          <p:spPr>
            <a:xfrm>
              <a:off x="2698390" y="379417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227920"/>
              <a:gd name="adj4" fmla="val 120210"/>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1494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15775" cy="508555"/>
            <a:chOff x="2179637" y="3725406"/>
            <a:chExt cx="1750180" cy="518753"/>
          </a:xfrm>
        </p:grpSpPr>
        <p:sp>
          <p:nvSpPr>
            <p:cNvPr id="41" name="TextBox 40"/>
            <p:cNvSpPr txBox="1"/>
            <p:nvPr/>
          </p:nvSpPr>
          <p:spPr>
            <a:xfrm>
              <a:off x="2698390" y="379417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7" name="TextBox 46"/>
          <p:cNvSpPr txBox="1"/>
          <p:nvPr/>
        </p:nvSpPr>
        <p:spPr>
          <a:xfrm>
            <a:off x="9076601" y="5023007"/>
            <a:ext cx="2173842" cy="1095267"/>
          </a:xfrm>
          <a:prstGeom prst="rect">
            <a:avLst/>
          </a:prstGeom>
          <a:solidFill>
            <a:srgbClr val="000000"/>
          </a:solid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Price tier: Standard</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Compute Resource: S1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Scale: 2</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Apps: running 3 apps</a:t>
            </a:r>
          </a:p>
        </p:txBody>
      </p:sp>
    </p:spTree>
    <p:extLst>
      <p:ext uri="{BB962C8B-B14F-4D97-AF65-F5344CB8AC3E}">
        <p14:creationId xmlns:p14="http://schemas.microsoft.com/office/powerpoint/2010/main" val="1424288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500"/>
                            </p:stCondLst>
                            <p:childTnLst>
                              <p:par>
                                <p:cTn id="65" presetID="10" presetClass="entr" presetSubtype="0" fill="hold" grpId="0" nodeType="afterEffect">
                                  <p:stCondLst>
                                    <p:cond delay="5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31" grpId="0"/>
      <p:bldP spid="32" grpId="0"/>
      <p:bldP spid="16" grpId="0" animBg="1"/>
      <p:bldP spid="37" grpId="0" animBg="1"/>
      <p:bldP spid="44" grpId="0"/>
      <p:bldP spid="45" grpId="0"/>
      <p:bldP spid="46" grpId="0"/>
      <p:bldP spid="4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24122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1"/>
                </a:solidFill>
              </a:rPr>
              <a:t>Scale-Up</a:t>
            </a:r>
          </a:p>
        </p:txBody>
      </p:sp>
      <p:grpSp>
        <p:nvGrpSpPr>
          <p:cNvPr id="11" name="Group 10"/>
          <p:cNvGrpSpPr/>
          <p:nvPr/>
        </p:nvGrpSpPr>
        <p:grpSpPr>
          <a:xfrm>
            <a:off x="1210194" y="283656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4343"/>
                  </a:solidFill>
                  <a:effectLst/>
                  <a:uLnTx/>
                  <a:uFillTx/>
                  <a:latin typeface="Segoe UI Light"/>
                  <a:ea typeface="+mn-ea"/>
                  <a:cs typeface="+mn-cs"/>
                </a:rPr>
                <a:t>S2</a:t>
              </a:r>
              <a:r>
                <a:rPr kumimoji="0" lang="en-US" sz="1765" b="0" i="0" u="none" strike="noStrike" kern="1200" cap="none" spc="0" normalizeH="0" baseline="0" noProof="0" dirty="0">
                  <a:ln>
                    <a:noFill/>
                  </a:ln>
                  <a:solidFill>
                    <a:srgbClr val="FFFFFF"/>
                  </a:solidFill>
                  <a:effectLst/>
                  <a:uLnTx/>
                  <a:uFillTx/>
                  <a:latin typeface="Segoe UI Light"/>
                  <a:ea typeface="+mn-ea"/>
                  <a:cs typeface="+mn-cs"/>
                </a:rPr>
                <a:t>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241224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4343"/>
                  </a:solidFill>
                  <a:effectLst/>
                  <a:uLnTx/>
                  <a:uFillTx/>
                  <a:latin typeface="Segoe UI Light"/>
                  <a:ea typeface="+mn-ea"/>
                  <a:cs typeface="+mn-cs"/>
                </a:rPr>
                <a:t>S2</a:t>
              </a:r>
              <a:r>
                <a:rPr kumimoji="0" lang="en-US" sz="1765" b="0" i="0" u="none" strike="noStrike" kern="1200" cap="none" spc="0" normalizeH="0" baseline="0" noProof="0" dirty="0">
                  <a:ln>
                    <a:noFill/>
                  </a:ln>
                  <a:solidFill>
                    <a:srgbClr val="FFFFFF"/>
                  </a:solidFill>
                  <a:effectLst/>
                  <a:uLnTx/>
                  <a:uFillTx/>
                  <a:latin typeface="Segoe UI Light"/>
                  <a:ea typeface="+mn-ea"/>
                  <a:cs typeface="+mn-cs"/>
                </a:rPr>
                <a:t>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7" name="TextBox 46"/>
          <p:cNvSpPr txBox="1"/>
          <p:nvPr/>
        </p:nvSpPr>
        <p:spPr>
          <a:xfrm>
            <a:off x="9076601" y="5023007"/>
            <a:ext cx="2173842" cy="1095267"/>
          </a:xfrm>
          <a:prstGeom prst="rect">
            <a:avLst/>
          </a:prstGeom>
          <a:solidFill>
            <a:srgbClr val="000000"/>
          </a:solid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Price tier: Standard</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Compute Resource: </a:t>
            </a:r>
            <a:r>
              <a:rPr kumimoji="0" lang="en-US" sz="1568" b="1" i="0" u="none" strike="noStrike" kern="1200" cap="none" spc="0" normalizeH="0" baseline="0" noProof="0" dirty="0">
                <a:ln>
                  <a:noFill/>
                </a:ln>
                <a:solidFill>
                  <a:srgbClr val="FF4343"/>
                </a:solidFill>
                <a:effectLst/>
                <a:uLnTx/>
                <a:uFillTx/>
                <a:latin typeface="Segoe UI Light" charset="0"/>
                <a:ea typeface="+mn-ea"/>
                <a:cs typeface="+mn-cs"/>
              </a:rPr>
              <a:t>S2</a:t>
            </a: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Scale: 2</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Apps: running 3 apps</a:t>
            </a:r>
          </a:p>
        </p:txBody>
      </p:sp>
    </p:spTree>
    <p:extLst>
      <p:ext uri="{BB962C8B-B14F-4D97-AF65-F5344CB8AC3E}">
        <p14:creationId xmlns:p14="http://schemas.microsoft.com/office/powerpoint/2010/main" val="31305559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8426165" y="1664569"/>
            <a:ext cx="2927782"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051" y="1329259"/>
            <a:ext cx="646741" cy="667139"/>
          </a:xfrm>
          <a:prstGeom prst="rect">
            <a:avLst/>
          </a:prstGeom>
        </p:spPr>
      </p:pic>
      <p:sp>
        <p:nvSpPr>
          <p:cNvPr id="48" name="Rectangle 47"/>
          <p:cNvSpPr/>
          <p:nvPr/>
        </p:nvSpPr>
        <p:spPr>
          <a:xfrm>
            <a:off x="9205730" y="3331739"/>
            <a:ext cx="1100067" cy="1331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p:cNvGrpSpPr/>
          <p:nvPr/>
        </p:nvGrpSpPr>
        <p:grpSpPr>
          <a:xfrm>
            <a:off x="9205730" y="2686378"/>
            <a:ext cx="1720746" cy="508555"/>
            <a:chOff x="2179637" y="3725406"/>
            <a:chExt cx="1755251" cy="518753"/>
          </a:xfrm>
        </p:grpSpPr>
        <p:sp>
          <p:nvSpPr>
            <p:cNvPr id="50" name="TextBox 49"/>
            <p:cNvSpPr txBox="1"/>
            <p:nvPr/>
          </p:nvSpPr>
          <p:spPr>
            <a:xfrm>
              <a:off x="2698390" y="3794174"/>
              <a:ext cx="1236498" cy="3712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51" name="Picture 50"/>
            <p:cNvPicPr>
              <a:picLocks noChangeAspect="1"/>
            </p:cNvPicPr>
            <p:nvPr/>
          </p:nvPicPr>
          <p:blipFill>
            <a:blip r:embed="rId4"/>
            <a:stretch>
              <a:fillRect/>
            </a:stretch>
          </p:blipFill>
          <p:spPr>
            <a:xfrm>
              <a:off x="2179637" y="3725406"/>
              <a:ext cx="518753" cy="518753"/>
            </a:xfrm>
            <a:prstGeom prst="rect">
              <a:avLst/>
            </a:prstGeom>
          </p:spPr>
        </p:pic>
      </p:grpSp>
      <p:sp>
        <p:nvSpPr>
          <p:cNvPr id="54" name="TextBox 53"/>
          <p:cNvSpPr txBox="1"/>
          <p:nvPr/>
        </p:nvSpPr>
        <p:spPr>
          <a:xfrm>
            <a:off x="9310065"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sp>
        <p:nvSpPr>
          <p:cNvPr id="28" name="Rectangle 27"/>
          <p:cNvSpPr/>
          <p:nvPr/>
        </p:nvSpPr>
        <p:spPr bwMode="auto">
          <a:xfrm>
            <a:off x="4676661" y="1664569"/>
            <a:ext cx="2927782"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7546" y="1329259"/>
            <a:ext cx="646741" cy="667139"/>
          </a:xfrm>
          <a:prstGeom prst="rect">
            <a:avLst/>
          </a:prstGeom>
        </p:spPr>
      </p:pic>
      <p:sp>
        <p:nvSpPr>
          <p:cNvPr id="8" name="Rectangle 7"/>
          <p:cNvSpPr/>
          <p:nvPr/>
        </p:nvSpPr>
        <p:spPr bwMode="auto">
          <a:xfrm>
            <a:off x="700052" y="1664569"/>
            <a:ext cx="307274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430700" y="3306412"/>
            <a:ext cx="1510035" cy="265480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1678057"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2908" y="3697548"/>
            <a:ext cx="672319" cy="6935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936" y="1374777"/>
            <a:ext cx="646741" cy="667139"/>
          </a:xfrm>
          <a:prstGeom prst="rect">
            <a:avLst/>
          </a:prstGeom>
        </p:spPr>
      </p:pic>
      <p:sp>
        <p:nvSpPr>
          <p:cNvPr id="25" name="Title 24"/>
          <p:cNvSpPr>
            <a:spLocks noGrp="1"/>
          </p:cNvSpPr>
          <p:nvPr>
            <p:ph type="title"/>
          </p:nvPr>
        </p:nvSpPr>
        <p:spPr/>
        <p:txBody>
          <a:bodyPr/>
          <a:lstStyle/>
          <a:p>
            <a:r>
              <a:rPr lang="en-US" dirty="0">
                <a:solidFill>
                  <a:schemeClr val="tx1"/>
                </a:solidFill>
              </a:rPr>
              <a:t>Scale-Out</a:t>
            </a:r>
          </a:p>
        </p:txBody>
      </p:sp>
      <p:grpSp>
        <p:nvGrpSpPr>
          <p:cNvPr id="11" name="Group 10"/>
          <p:cNvGrpSpPr/>
          <p:nvPr/>
        </p:nvGrpSpPr>
        <p:grpSpPr>
          <a:xfrm>
            <a:off x="1430701" y="266105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S3 instance</a:t>
              </a:r>
            </a:p>
          </p:txBody>
        </p:sp>
        <p:pic>
          <p:nvPicPr>
            <p:cNvPr id="24" name="Picture 23"/>
            <p:cNvPicPr>
              <a:picLocks noChangeAspect="1"/>
            </p:cNvPicPr>
            <p:nvPr/>
          </p:nvPicPr>
          <p:blipFill>
            <a:blip r:embed="rId4"/>
            <a:stretch>
              <a:fillRect/>
            </a:stretch>
          </p:blipFill>
          <p:spPr>
            <a:xfrm>
              <a:off x="2179637" y="3725406"/>
              <a:ext cx="518753" cy="518753"/>
            </a:xfrm>
            <a:prstGeom prst="rect">
              <a:avLst/>
            </a:prstGeom>
          </p:spPr>
        </p:pic>
      </p:grpSp>
      <p:sp>
        <p:nvSpPr>
          <p:cNvPr id="30" name="TextBox 29"/>
          <p:cNvSpPr txBox="1"/>
          <p:nvPr/>
        </p:nvSpPr>
        <p:spPr>
          <a:xfrm>
            <a:off x="1856329" y="436235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63797"/>
              <a:gd name="adj4" fmla="val 95209"/>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456225" y="3331738"/>
            <a:ext cx="1100067" cy="18901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3791" y="3669096"/>
            <a:ext cx="648919" cy="648919"/>
          </a:xfrm>
          <a:prstGeom prst="rect">
            <a:avLst/>
          </a:prstGeom>
        </p:spPr>
      </p:pic>
      <p:grpSp>
        <p:nvGrpSpPr>
          <p:cNvPr id="40" name="Group 39"/>
          <p:cNvGrpSpPr/>
          <p:nvPr/>
        </p:nvGrpSpPr>
        <p:grpSpPr>
          <a:xfrm>
            <a:off x="5456225" y="2686378"/>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S2 instance</a:t>
              </a:r>
            </a:p>
          </p:txBody>
        </p:sp>
        <p:pic>
          <p:nvPicPr>
            <p:cNvPr id="42" name="Picture 41"/>
            <p:cNvPicPr>
              <a:picLocks noChangeAspect="1"/>
            </p:cNvPicPr>
            <p:nvPr/>
          </p:nvPicPr>
          <p:blipFill>
            <a:blip r:embed="rId4"/>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76730" y="3624489"/>
            <a:ext cx="672319" cy="693525"/>
          </a:xfrm>
          <a:prstGeom prst="rect">
            <a:avLst/>
          </a:prstGeom>
        </p:spPr>
      </p:pic>
      <p:sp>
        <p:nvSpPr>
          <p:cNvPr id="45" name="TextBox 44"/>
          <p:cNvSpPr txBox="1"/>
          <p:nvPr/>
        </p:nvSpPr>
        <p:spPr>
          <a:xfrm>
            <a:off x="5647620" y="4329261"/>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9475512" y="4361053"/>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4" name="TextBox 33"/>
          <p:cNvSpPr txBox="1"/>
          <p:nvPr/>
        </p:nvSpPr>
        <p:spPr>
          <a:xfrm>
            <a:off x="5560561"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spTree>
    <p:extLst>
      <p:ext uri="{BB962C8B-B14F-4D97-AF65-F5344CB8AC3E}">
        <p14:creationId xmlns:p14="http://schemas.microsoft.com/office/powerpoint/2010/main" val="18274705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831635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App solution – Architecture</a:t>
            </a:r>
          </a:p>
        </p:txBody>
      </p:sp>
      <p:grpSp>
        <p:nvGrpSpPr>
          <p:cNvPr id="4" name="Gruppo 3"/>
          <p:cNvGrpSpPr/>
          <p:nvPr/>
        </p:nvGrpSpPr>
        <p:grpSpPr>
          <a:xfrm>
            <a:off x="2051011" y="1054116"/>
            <a:ext cx="7994775" cy="5214980"/>
            <a:chOff x="2278921" y="1088120"/>
            <a:chExt cx="7994775" cy="5214980"/>
          </a:xfrm>
        </p:grpSpPr>
        <p:sp>
          <p:nvSpPr>
            <p:cNvPr id="9" name="Rectangle 8"/>
            <p:cNvSpPr/>
            <p:nvPr/>
          </p:nvSpPr>
          <p:spPr>
            <a:xfrm>
              <a:off x="2278921" y="1605422"/>
              <a:ext cx="975722" cy="4697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endParaRPr lang="en-US" sz="1167" dirty="0">
                <a:solidFill>
                  <a:srgbClr val="FFFFFF"/>
                </a:solidFill>
                <a:latin typeface="Segoe UI"/>
              </a:endParaRPr>
            </a:p>
          </p:txBody>
        </p:sp>
        <p:sp>
          <p:nvSpPr>
            <p:cNvPr id="10" name="Rectangle 9"/>
            <p:cNvSpPr/>
            <p:nvPr/>
          </p:nvSpPr>
          <p:spPr>
            <a:xfrm>
              <a:off x="2278921" y="1288355"/>
              <a:ext cx="975722" cy="322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Users</a:t>
              </a:r>
            </a:p>
          </p:txBody>
        </p:sp>
        <p:grpSp>
          <p:nvGrpSpPr>
            <p:cNvPr id="11" name="Group 10"/>
            <p:cNvGrpSpPr/>
            <p:nvPr/>
          </p:nvGrpSpPr>
          <p:grpSpPr>
            <a:xfrm>
              <a:off x="2353273" y="1088120"/>
              <a:ext cx="266476" cy="284542"/>
              <a:chOff x="381001" y="1377953"/>
              <a:chExt cx="382084" cy="407988"/>
            </a:xfrm>
          </p:grpSpPr>
          <p:sp>
            <p:nvSpPr>
              <p:cNvPr id="234"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5" name="TextBox 234"/>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12" name="Group 11"/>
            <p:cNvGrpSpPr/>
            <p:nvPr/>
          </p:nvGrpSpPr>
          <p:grpSpPr>
            <a:xfrm>
              <a:off x="3073735" y="2343226"/>
              <a:ext cx="2366477" cy="1016933"/>
              <a:chOff x="1843867" y="3458774"/>
              <a:chExt cx="3393157" cy="1458123"/>
            </a:xfrm>
          </p:grpSpPr>
          <p:sp>
            <p:nvSpPr>
              <p:cNvPr id="219" name="Rectangle 218"/>
              <p:cNvSpPr/>
              <p:nvPr/>
            </p:nvSpPr>
            <p:spPr>
              <a:xfrm>
                <a:off x="2151670" y="3458774"/>
                <a:ext cx="3085354"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Authentication</a:t>
                </a:r>
              </a:p>
            </p:txBody>
          </p:sp>
          <p:sp>
            <p:nvSpPr>
              <p:cNvPr id="220" name="Rectangle 219"/>
              <p:cNvSpPr/>
              <p:nvPr/>
            </p:nvSpPr>
            <p:spPr>
              <a:xfrm>
                <a:off x="2151670" y="3911057"/>
                <a:ext cx="3085354"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21" name="Group 220"/>
              <p:cNvGrpSpPr/>
              <p:nvPr/>
            </p:nvGrpSpPr>
            <p:grpSpPr>
              <a:xfrm>
                <a:off x="2378430" y="4181957"/>
                <a:ext cx="2632716" cy="464040"/>
                <a:chOff x="2636685" y="4275939"/>
                <a:chExt cx="2632716" cy="464040"/>
              </a:xfrm>
            </p:grpSpPr>
            <p:pic>
              <p:nvPicPr>
                <p:cNvPr id="225" name="Picture 224"/>
                <p:cNvPicPr>
                  <a:picLocks noChangeAspect="1"/>
                </p:cNvPicPr>
                <p:nvPr/>
              </p:nvPicPr>
              <p:blipFill rotWithShape="1">
                <a:blip r:embed="rId3">
                  <a:biLevel thresh="50000"/>
                </a:blip>
                <a:srcRect b="28135"/>
                <a:stretch/>
              </p:blipFill>
              <p:spPr>
                <a:xfrm>
                  <a:off x="3748961" y="4311292"/>
                  <a:ext cx="435934" cy="393334"/>
                </a:xfrm>
                <a:prstGeom prst="rect">
                  <a:avLst/>
                </a:prstGeom>
              </p:spPr>
            </p:pic>
            <p:pic>
              <p:nvPicPr>
                <p:cNvPr id="226"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4368800" y="4275939"/>
                  <a:ext cx="282446" cy="46404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blog.xamarin.com/wp-content/uploads/2015/07/azure-active-directory.png"/>
                <p:cNvPicPr>
                  <a:picLocks noChangeAspect="1" noChangeArrowheads="1"/>
                </p:cNvPicPr>
                <p:nvPr/>
              </p:nvPicPr>
              <p:blipFill>
                <a:blip r:embed="rId5" cstate="hqprint">
                  <a:biLevel thresh="50000"/>
                  <a:extLst>
                    <a:ext uri="{28A0092B-C50C-407E-A947-70E740481C1C}">
                      <a14:useLocalDpi xmlns:a14="http://schemas.microsoft.com/office/drawing/2010/main" val="0"/>
                    </a:ext>
                  </a:extLst>
                </a:blip>
                <a:srcRect/>
                <a:stretch>
                  <a:fillRect/>
                </a:stretch>
              </p:blipFill>
              <p:spPr bwMode="auto">
                <a:xfrm>
                  <a:off x="4835151" y="4290834"/>
                  <a:ext cx="434250" cy="434250"/>
                </a:xfrm>
                <a:prstGeom prst="rect">
                  <a:avLst/>
                </a:prstGeom>
                <a:noFill/>
                <a:extLst>
                  <a:ext uri="{909E8E84-426E-40DD-AFC4-6F175D3DCCD1}">
                    <a14:hiddenFill xmlns:a14="http://schemas.microsoft.com/office/drawing/2010/main">
                      <a:solidFill>
                        <a:srgbClr val="FFFFFF"/>
                      </a:solidFill>
                    </a14:hiddenFill>
                  </a:ext>
                </a:extLst>
              </p:spPr>
            </p:pic>
            <p:grpSp>
              <p:nvGrpSpPr>
                <p:cNvPr id="228" name="Group 15"/>
                <p:cNvGrpSpPr>
                  <a:grpSpLocks noChangeAspect="1"/>
                </p:cNvGrpSpPr>
                <p:nvPr/>
              </p:nvGrpSpPr>
              <p:grpSpPr bwMode="auto">
                <a:xfrm>
                  <a:off x="2636685" y="4319689"/>
                  <a:ext cx="371280" cy="376540"/>
                  <a:chOff x="1609" y="2529"/>
                  <a:chExt cx="1341" cy="1360"/>
                </a:xfrm>
              </p:grpSpPr>
              <p:sp>
                <p:nvSpPr>
                  <p:cNvPr id="230" name="Freeform 16"/>
                  <p:cNvSpPr>
                    <a:spLocks/>
                  </p:cNvSpPr>
                  <p:nvPr/>
                </p:nvSpPr>
                <p:spPr bwMode="auto">
                  <a:xfrm>
                    <a:off x="2205" y="2529"/>
                    <a:ext cx="745" cy="650"/>
                  </a:xfrm>
                  <a:custGeom>
                    <a:avLst/>
                    <a:gdLst>
                      <a:gd name="T0" fmla="*/ 745 w 745"/>
                      <a:gd name="T1" fmla="*/ 650 h 650"/>
                      <a:gd name="T2" fmla="*/ 745 w 745"/>
                      <a:gd name="T3" fmla="*/ 0 h 650"/>
                      <a:gd name="T4" fmla="*/ 0 w 745"/>
                      <a:gd name="T5" fmla="*/ 109 h 650"/>
                      <a:gd name="T6" fmla="*/ 0 w 745"/>
                      <a:gd name="T7" fmla="*/ 650 h 650"/>
                      <a:gd name="T8" fmla="*/ 745 w 745"/>
                      <a:gd name="T9" fmla="*/ 650 h 650"/>
                    </a:gdLst>
                    <a:ahLst/>
                    <a:cxnLst>
                      <a:cxn ang="0">
                        <a:pos x="T0" y="T1"/>
                      </a:cxn>
                      <a:cxn ang="0">
                        <a:pos x="T2" y="T3"/>
                      </a:cxn>
                      <a:cxn ang="0">
                        <a:pos x="T4" y="T5"/>
                      </a:cxn>
                      <a:cxn ang="0">
                        <a:pos x="T6" y="T7"/>
                      </a:cxn>
                      <a:cxn ang="0">
                        <a:pos x="T8" y="T9"/>
                      </a:cxn>
                    </a:cxnLst>
                    <a:rect l="0" t="0" r="r" b="b"/>
                    <a:pathLst>
                      <a:path w="745" h="650">
                        <a:moveTo>
                          <a:pt x="745" y="650"/>
                        </a:moveTo>
                        <a:lnTo>
                          <a:pt x="745" y="0"/>
                        </a:lnTo>
                        <a:lnTo>
                          <a:pt x="0" y="109"/>
                        </a:lnTo>
                        <a:lnTo>
                          <a:pt x="0" y="650"/>
                        </a:lnTo>
                        <a:lnTo>
                          <a:pt x="745" y="6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1" name="Freeform 17"/>
                  <p:cNvSpPr>
                    <a:spLocks/>
                  </p:cNvSpPr>
                  <p:nvPr/>
                </p:nvSpPr>
                <p:spPr bwMode="auto">
                  <a:xfrm>
                    <a:off x="1609" y="2645"/>
                    <a:ext cx="544" cy="534"/>
                  </a:xfrm>
                  <a:custGeom>
                    <a:avLst/>
                    <a:gdLst>
                      <a:gd name="T0" fmla="*/ 544 w 544"/>
                      <a:gd name="T1" fmla="*/ 0 h 534"/>
                      <a:gd name="T2" fmla="*/ 0 w 544"/>
                      <a:gd name="T3" fmla="*/ 78 h 534"/>
                      <a:gd name="T4" fmla="*/ 0 w 544"/>
                      <a:gd name="T5" fmla="*/ 534 h 534"/>
                      <a:gd name="T6" fmla="*/ 544 w 544"/>
                      <a:gd name="T7" fmla="*/ 534 h 534"/>
                      <a:gd name="T8" fmla="*/ 544 w 544"/>
                      <a:gd name="T9" fmla="*/ 0 h 534"/>
                    </a:gdLst>
                    <a:ahLst/>
                    <a:cxnLst>
                      <a:cxn ang="0">
                        <a:pos x="T0" y="T1"/>
                      </a:cxn>
                      <a:cxn ang="0">
                        <a:pos x="T2" y="T3"/>
                      </a:cxn>
                      <a:cxn ang="0">
                        <a:pos x="T4" y="T5"/>
                      </a:cxn>
                      <a:cxn ang="0">
                        <a:pos x="T6" y="T7"/>
                      </a:cxn>
                      <a:cxn ang="0">
                        <a:pos x="T8" y="T9"/>
                      </a:cxn>
                    </a:cxnLst>
                    <a:rect l="0" t="0" r="r" b="b"/>
                    <a:pathLst>
                      <a:path w="544" h="534">
                        <a:moveTo>
                          <a:pt x="544" y="0"/>
                        </a:moveTo>
                        <a:lnTo>
                          <a:pt x="0" y="78"/>
                        </a:lnTo>
                        <a:lnTo>
                          <a:pt x="0" y="534"/>
                        </a:lnTo>
                        <a:lnTo>
                          <a:pt x="544" y="534"/>
                        </a:lnTo>
                        <a:lnTo>
                          <a:pt x="5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2" name="Freeform 18"/>
                  <p:cNvSpPr>
                    <a:spLocks/>
                  </p:cNvSpPr>
                  <p:nvPr/>
                </p:nvSpPr>
                <p:spPr bwMode="auto">
                  <a:xfrm>
                    <a:off x="1609" y="3231"/>
                    <a:ext cx="544" cy="541"/>
                  </a:xfrm>
                  <a:custGeom>
                    <a:avLst/>
                    <a:gdLst>
                      <a:gd name="T0" fmla="*/ 0 w 544"/>
                      <a:gd name="T1" fmla="*/ 0 h 541"/>
                      <a:gd name="T2" fmla="*/ 0 w 544"/>
                      <a:gd name="T3" fmla="*/ 461 h 541"/>
                      <a:gd name="T4" fmla="*/ 544 w 544"/>
                      <a:gd name="T5" fmla="*/ 541 h 541"/>
                      <a:gd name="T6" fmla="*/ 544 w 544"/>
                      <a:gd name="T7" fmla="*/ 0 h 541"/>
                      <a:gd name="T8" fmla="*/ 0 w 544"/>
                      <a:gd name="T9" fmla="*/ 0 h 541"/>
                    </a:gdLst>
                    <a:ahLst/>
                    <a:cxnLst>
                      <a:cxn ang="0">
                        <a:pos x="T0" y="T1"/>
                      </a:cxn>
                      <a:cxn ang="0">
                        <a:pos x="T2" y="T3"/>
                      </a:cxn>
                      <a:cxn ang="0">
                        <a:pos x="T4" y="T5"/>
                      </a:cxn>
                      <a:cxn ang="0">
                        <a:pos x="T6" y="T7"/>
                      </a:cxn>
                      <a:cxn ang="0">
                        <a:pos x="T8" y="T9"/>
                      </a:cxn>
                    </a:cxnLst>
                    <a:rect l="0" t="0" r="r" b="b"/>
                    <a:pathLst>
                      <a:path w="544" h="541">
                        <a:moveTo>
                          <a:pt x="0" y="0"/>
                        </a:moveTo>
                        <a:lnTo>
                          <a:pt x="0" y="461"/>
                        </a:lnTo>
                        <a:lnTo>
                          <a:pt x="544" y="541"/>
                        </a:lnTo>
                        <a:lnTo>
                          <a:pt x="54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3" name="Freeform 19"/>
                  <p:cNvSpPr>
                    <a:spLocks/>
                  </p:cNvSpPr>
                  <p:nvPr/>
                </p:nvSpPr>
                <p:spPr bwMode="auto">
                  <a:xfrm>
                    <a:off x="2205" y="3231"/>
                    <a:ext cx="745" cy="658"/>
                  </a:xfrm>
                  <a:custGeom>
                    <a:avLst/>
                    <a:gdLst>
                      <a:gd name="T0" fmla="*/ 0 w 745"/>
                      <a:gd name="T1" fmla="*/ 549 h 658"/>
                      <a:gd name="T2" fmla="*/ 745 w 745"/>
                      <a:gd name="T3" fmla="*/ 658 h 658"/>
                      <a:gd name="T4" fmla="*/ 745 w 745"/>
                      <a:gd name="T5" fmla="*/ 0 h 658"/>
                      <a:gd name="T6" fmla="*/ 0 w 745"/>
                      <a:gd name="T7" fmla="*/ 0 h 658"/>
                      <a:gd name="T8" fmla="*/ 0 w 745"/>
                      <a:gd name="T9" fmla="*/ 549 h 658"/>
                    </a:gdLst>
                    <a:ahLst/>
                    <a:cxnLst>
                      <a:cxn ang="0">
                        <a:pos x="T0" y="T1"/>
                      </a:cxn>
                      <a:cxn ang="0">
                        <a:pos x="T2" y="T3"/>
                      </a:cxn>
                      <a:cxn ang="0">
                        <a:pos x="T4" y="T5"/>
                      </a:cxn>
                      <a:cxn ang="0">
                        <a:pos x="T6" y="T7"/>
                      </a:cxn>
                      <a:cxn ang="0">
                        <a:pos x="T8" y="T9"/>
                      </a:cxn>
                    </a:cxnLst>
                    <a:rect l="0" t="0" r="r" b="b"/>
                    <a:pathLst>
                      <a:path w="745" h="658">
                        <a:moveTo>
                          <a:pt x="0" y="549"/>
                        </a:moveTo>
                        <a:lnTo>
                          <a:pt x="745" y="658"/>
                        </a:lnTo>
                        <a:lnTo>
                          <a:pt x="745" y="0"/>
                        </a:lnTo>
                        <a:lnTo>
                          <a:pt x="0" y="0"/>
                        </a:lnTo>
                        <a:lnTo>
                          <a:pt x="0" y="5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229" name="Freeform 36"/>
                <p:cNvSpPr>
                  <a:spLocks/>
                </p:cNvSpPr>
                <p:nvPr/>
              </p:nvSpPr>
              <p:spPr bwMode="auto">
                <a:xfrm>
                  <a:off x="3191870" y="4315589"/>
                  <a:ext cx="373186" cy="38474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22" name="Group 221"/>
              <p:cNvGrpSpPr/>
              <p:nvPr/>
            </p:nvGrpSpPr>
            <p:grpSpPr>
              <a:xfrm rot="16200000">
                <a:off x="1866680" y="3485405"/>
                <a:ext cx="362361" cy="407988"/>
                <a:chOff x="375827" y="1377952"/>
                <a:chExt cx="362361" cy="407988"/>
              </a:xfrm>
            </p:grpSpPr>
            <p:sp>
              <p:nvSpPr>
                <p:cNvPr id="223"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4" name="TextBox 223"/>
                <p:cNvSpPr txBox="1"/>
                <p:nvPr/>
              </p:nvSpPr>
              <p:spPr>
                <a:xfrm rot="5400000">
                  <a:off x="370541" y="1409650"/>
                  <a:ext cx="363616" cy="353043"/>
                </a:xfrm>
                <a:prstGeom prst="rect">
                  <a:avLst/>
                </a:prstGeom>
                <a:noFill/>
              </p:spPr>
              <p:txBody>
                <a:bodyPr wrap="none" rtlCol="0">
                  <a:spAutoFit/>
                </a:bodyPr>
                <a:lstStyle/>
                <a:p>
                  <a:pPr defTabSz="1088473"/>
                  <a:r>
                    <a:rPr lang="en-US" sz="1000" dirty="0">
                      <a:solidFill>
                        <a:srgbClr val="FFFFFF"/>
                      </a:solidFill>
                      <a:latin typeface="Segoe UI"/>
                    </a:rPr>
                    <a:t>3</a:t>
                  </a:r>
                </a:p>
              </p:txBody>
            </p:sp>
          </p:grpSp>
        </p:grpSp>
        <p:grpSp>
          <p:nvGrpSpPr>
            <p:cNvPr id="13" name="Group 12"/>
            <p:cNvGrpSpPr/>
            <p:nvPr/>
          </p:nvGrpSpPr>
          <p:grpSpPr>
            <a:xfrm>
              <a:off x="3073531" y="5497673"/>
              <a:ext cx="4559077" cy="805427"/>
              <a:chOff x="1836246" y="7687861"/>
              <a:chExt cx="6537001" cy="1154855"/>
            </a:xfrm>
          </p:grpSpPr>
          <p:sp>
            <p:nvSpPr>
              <p:cNvPr id="207" name="Rectangle 206"/>
              <p:cNvSpPr/>
              <p:nvPr/>
            </p:nvSpPr>
            <p:spPr>
              <a:xfrm>
                <a:off x="2144051" y="8131542"/>
                <a:ext cx="6229196" cy="7111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208" name="Rectangle 207"/>
              <p:cNvSpPr/>
              <p:nvPr/>
            </p:nvSpPr>
            <p:spPr>
              <a:xfrm>
                <a:off x="2144051" y="7687861"/>
                <a:ext cx="622919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Dev &amp; deployment</a:t>
                </a:r>
              </a:p>
            </p:txBody>
          </p:sp>
          <p:pic>
            <p:nvPicPr>
              <p:cNvPr id="209" name="Picture 18" descr="https://upload.wikimedia.org/wikipedia/commons/thumb/1/19/Visual_Studio_2012_logo_and_wordmark.svg/2000px-Visual_Studio_2012_logo_and_wordmark.svg.png"/>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2370810" y="8344930"/>
                <a:ext cx="1667220" cy="280092"/>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p:cNvGrpSpPr/>
              <p:nvPr/>
            </p:nvGrpSpPr>
            <p:grpSpPr>
              <a:xfrm>
                <a:off x="7132916" y="8304684"/>
                <a:ext cx="923625" cy="401452"/>
                <a:chOff x="8039728" y="5318293"/>
                <a:chExt cx="923625" cy="401452"/>
              </a:xfrm>
            </p:grpSpPr>
            <p:pic>
              <p:nvPicPr>
                <p:cNvPr id="217" name="Picture 216"/>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8570935" y="5318293"/>
                  <a:ext cx="392418" cy="392418"/>
                </a:xfrm>
                <a:prstGeom prst="rect">
                  <a:avLst/>
                </a:prstGeom>
              </p:spPr>
            </p:pic>
            <p:sp>
              <p:nvSpPr>
                <p:cNvPr id="218" name="TextBox 217"/>
                <p:cNvSpPr txBox="1"/>
                <p:nvPr/>
              </p:nvSpPr>
              <p:spPr>
                <a:xfrm>
                  <a:off x="8039728" y="5329835"/>
                  <a:ext cx="621976" cy="389910"/>
                </a:xfrm>
                <a:prstGeom prst="rect">
                  <a:avLst/>
                </a:prstGeom>
                <a:noFill/>
              </p:spPr>
              <p:txBody>
                <a:bodyPr wrap="square" rtlCol="0">
                  <a:spAutoFit/>
                </a:bodyPr>
                <a:lstStyle/>
                <a:p>
                  <a:pPr defTabSz="1088473"/>
                  <a:r>
                    <a:rPr lang="en-US" sz="1167" dirty="0">
                      <a:solidFill>
                        <a:srgbClr val="FFFFFF"/>
                      </a:solidFill>
                      <a:latin typeface="Segoe UI"/>
                    </a:rPr>
                    <a:t>FTP</a:t>
                  </a:r>
                </a:p>
              </p:txBody>
            </p:sp>
          </p:grpSp>
          <p:grpSp>
            <p:nvGrpSpPr>
              <p:cNvPr id="211" name="Group 210"/>
              <p:cNvGrpSpPr/>
              <p:nvPr/>
            </p:nvGrpSpPr>
            <p:grpSpPr>
              <a:xfrm>
                <a:off x="4923176" y="8265082"/>
                <a:ext cx="1324594" cy="457200"/>
                <a:chOff x="6605050" y="5278691"/>
                <a:chExt cx="1324594" cy="457200"/>
              </a:xfrm>
            </p:grpSpPr>
            <p:pic>
              <p:nvPicPr>
                <p:cNvPr id="215" name="Picture 21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7472444" y="5278691"/>
                  <a:ext cx="457200" cy="457200"/>
                </a:xfrm>
                <a:prstGeom prst="rect">
                  <a:avLst/>
                </a:prstGeom>
              </p:spPr>
            </p:pic>
            <p:sp>
              <p:nvSpPr>
                <p:cNvPr id="216" name="TextBox 215"/>
                <p:cNvSpPr txBox="1"/>
                <p:nvPr/>
              </p:nvSpPr>
              <p:spPr>
                <a:xfrm>
                  <a:off x="6605050" y="5322625"/>
                  <a:ext cx="1086717" cy="389910"/>
                </a:xfrm>
                <a:prstGeom prst="rect">
                  <a:avLst/>
                </a:prstGeom>
                <a:noFill/>
              </p:spPr>
              <p:txBody>
                <a:bodyPr wrap="square" rtlCol="0">
                  <a:spAutoFit/>
                </a:bodyPr>
                <a:lstStyle/>
                <a:p>
                  <a:pPr defTabSz="1088473"/>
                  <a:r>
                    <a:rPr lang="en-US" sz="1167" dirty="0">
                      <a:solidFill>
                        <a:srgbClr val="FFFFFF"/>
                      </a:solidFill>
                      <a:latin typeface="Segoe UI"/>
                    </a:rPr>
                    <a:t>GitHub</a:t>
                  </a:r>
                </a:p>
              </p:txBody>
            </p:sp>
          </p:grpSp>
          <p:grpSp>
            <p:nvGrpSpPr>
              <p:cNvPr id="212" name="Group 211"/>
              <p:cNvGrpSpPr/>
              <p:nvPr/>
            </p:nvGrpSpPr>
            <p:grpSpPr>
              <a:xfrm rot="16200000">
                <a:off x="1859061" y="7710510"/>
                <a:ext cx="362358" cy="407988"/>
                <a:chOff x="375830" y="1377952"/>
                <a:chExt cx="362358" cy="407988"/>
              </a:xfrm>
            </p:grpSpPr>
            <p:sp>
              <p:nvSpPr>
                <p:cNvPr id="213"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14" name="TextBox 213"/>
                <p:cNvSpPr txBox="1"/>
                <p:nvPr/>
              </p:nvSpPr>
              <p:spPr>
                <a:xfrm rot="5400000">
                  <a:off x="370543" y="1409653"/>
                  <a:ext cx="363616" cy="353041"/>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pic>
          <p:nvPicPr>
            <p:cNvPr id="14" name="Picture 13"/>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2494684" y="4261513"/>
              <a:ext cx="544195" cy="544195"/>
            </a:xfrm>
            <a:prstGeom prst="rect">
              <a:avLst/>
            </a:prstGeom>
          </p:spPr>
        </p:pic>
        <p:pic>
          <p:nvPicPr>
            <p:cNvPr id="15" name="Picture 14"/>
            <p:cNvPicPr>
              <a:picLocks noChangeAspect="1"/>
            </p:cNvPicPr>
            <p:nvPr/>
          </p:nvPicPr>
          <p:blipFill>
            <a:blip r:embed="rId10" cstate="hqprint">
              <a:biLevel thresh="25000"/>
              <a:extLst>
                <a:ext uri="{28A0092B-C50C-407E-A947-70E740481C1C}">
                  <a14:useLocalDpi xmlns:a14="http://schemas.microsoft.com/office/drawing/2010/main" val="0"/>
                </a:ext>
              </a:extLst>
            </a:blip>
            <a:stretch>
              <a:fillRect/>
            </a:stretch>
          </p:blipFill>
          <p:spPr>
            <a:xfrm>
              <a:off x="2494684" y="3026818"/>
              <a:ext cx="544195" cy="544195"/>
            </a:xfrm>
            <a:prstGeom prst="rect">
              <a:avLst/>
            </a:prstGeom>
          </p:spPr>
        </p:pic>
        <p:pic>
          <p:nvPicPr>
            <p:cNvPr id="16" name="Picture 15"/>
            <p:cNvPicPr>
              <a:picLocks noChangeAspect="1"/>
            </p:cNvPicPr>
            <p:nvPr/>
          </p:nvPicPr>
          <p:blipFill>
            <a:blip r:embed="rId11"/>
            <a:stretch>
              <a:fillRect/>
            </a:stretch>
          </p:blipFill>
          <p:spPr>
            <a:xfrm>
              <a:off x="2511691" y="1826136"/>
              <a:ext cx="510182" cy="510182"/>
            </a:xfrm>
            <a:prstGeom prst="rect">
              <a:avLst/>
            </a:prstGeom>
          </p:spPr>
        </p:pic>
        <p:pic>
          <p:nvPicPr>
            <p:cNvPr id="17" name="Picture 16"/>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2494684" y="5496207"/>
              <a:ext cx="544195" cy="544195"/>
            </a:xfrm>
            <a:prstGeom prst="rect">
              <a:avLst/>
            </a:prstGeom>
          </p:spPr>
        </p:pic>
        <p:grpSp>
          <p:nvGrpSpPr>
            <p:cNvPr id="18" name="Group 17"/>
            <p:cNvGrpSpPr/>
            <p:nvPr/>
          </p:nvGrpSpPr>
          <p:grpSpPr>
            <a:xfrm>
              <a:off x="3288893" y="1288354"/>
              <a:ext cx="2149096" cy="1016933"/>
              <a:chOff x="5605802" y="3544686"/>
              <a:chExt cx="3081466" cy="1458123"/>
            </a:xfrm>
          </p:grpSpPr>
          <p:sp>
            <p:nvSpPr>
              <p:cNvPr id="205" name="Rectangle 204"/>
              <p:cNvSpPr/>
              <p:nvPr/>
            </p:nvSpPr>
            <p:spPr>
              <a:xfrm>
                <a:off x="5605802" y="3996969"/>
                <a:ext cx="3081466"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206" name="Rectangle 205"/>
              <p:cNvSpPr/>
              <p:nvPr/>
            </p:nvSpPr>
            <p:spPr>
              <a:xfrm>
                <a:off x="5605802" y="3544686"/>
                <a:ext cx="308146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DNS</a:t>
                </a:r>
              </a:p>
            </p:txBody>
          </p:sp>
        </p:grpSp>
        <p:grpSp>
          <p:nvGrpSpPr>
            <p:cNvPr id="19" name="Group 18"/>
            <p:cNvGrpSpPr/>
            <p:nvPr/>
          </p:nvGrpSpPr>
          <p:grpSpPr>
            <a:xfrm>
              <a:off x="3368497" y="1088120"/>
              <a:ext cx="266476" cy="284542"/>
              <a:chOff x="381001" y="1377953"/>
              <a:chExt cx="382084" cy="407988"/>
            </a:xfrm>
          </p:grpSpPr>
          <p:sp>
            <p:nvSpPr>
              <p:cNvPr id="203"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4" name="TextBox 203"/>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2</a:t>
                </a:r>
              </a:p>
            </p:txBody>
          </p:sp>
        </p:grpSp>
        <p:sp>
          <p:nvSpPr>
            <p:cNvPr id="20" name="Rectangle 19"/>
            <p:cNvSpPr/>
            <p:nvPr/>
          </p:nvSpPr>
          <p:spPr>
            <a:xfrm>
              <a:off x="3288404" y="3399461"/>
              <a:ext cx="215180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Web Tier</a:t>
              </a:r>
            </a:p>
          </p:txBody>
        </p:sp>
        <p:sp>
          <p:nvSpPr>
            <p:cNvPr id="21" name="Rectangle 20"/>
            <p:cNvSpPr/>
            <p:nvPr/>
          </p:nvSpPr>
          <p:spPr>
            <a:xfrm>
              <a:off x="3288404" y="3714895"/>
              <a:ext cx="2151808" cy="13842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2" name="Group 21"/>
            <p:cNvGrpSpPr/>
            <p:nvPr/>
          </p:nvGrpSpPr>
          <p:grpSpPr>
            <a:xfrm rot="16200000">
              <a:off x="3089645" y="3418032"/>
              <a:ext cx="252719" cy="284542"/>
              <a:chOff x="375830" y="1377952"/>
              <a:chExt cx="362358" cy="407988"/>
            </a:xfrm>
          </p:grpSpPr>
          <p:sp>
            <p:nvSpPr>
              <p:cNvPr id="201"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2" name="TextBox 201"/>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sp>
          <p:nvSpPr>
            <p:cNvPr id="23" name="Rectangle 22"/>
            <p:cNvSpPr/>
            <p:nvPr/>
          </p:nvSpPr>
          <p:spPr>
            <a:xfrm>
              <a:off x="5480800" y="3399461"/>
              <a:ext cx="215180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App Tier</a:t>
              </a:r>
            </a:p>
          </p:txBody>
        </p:sp>
        <p:sp>
          <p:nvSpPr>
            <p:cNvPr id="24" name="Rectangle 23"/>
            <p:cNvSpPr/>
            <p:nvPr/>
          </p:nvSpPr>
          <p:spPr>
            <a:xfrm>
              <a:off x="5480800" y="3714895"/>
              <a:ext cx="2151808" cy="13842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5" name="Group 24"/>
            <p:cNvGrpSpPr/>
            <p:nvPr/>
          </p:nvGrpSpPr>
          <p:grpSpPr>
            <a:xfrm>
              <a:off x="5648336" y="3833452"/>
              <a:ext cx="1816736" cy="1170453"/>
              <a:chOff x="5528113" y="5326361"/>
              <a:chExt cx="2604914" cy="1678246"/>
            </a:xfrm>
          </p:grpSpPr>
          <p:grpSp>
            <p:nvGrpSpPr>
              <p:cNvPr id="189" name="Group 188"/>
              <p:cNvGrpSpPr/>
              <p:nvPr/>
            </p:nvGrpSpPr>
            <p:grpSpPr>
              <a:xfrm>
                <a:off x="5644868" y="5326361"/>
                <a:ext cx="2433221" cy="805142"/>
                <a:chOff x="2486450" y="5440834"/>
                <a:chExt cx="2433221" cy="805142"/>
              </a:xfrm>
            </p:grpSpPr>
            <p:pic>
              <p:nvPicPr>
                <p:cNvPr id="196" name="Picture 195" descr="http://www.jbase.com/new/products/images/java.png"/>
                <p:cNvPicPr>
                  <a:picLocks noChangeAspect="1" noChangeArrowheads="1"/>
                </p:cNvPicPr>
                <p:nvPr/>
              </p:nvPicPr>
              <p:blipFill>
                <a:blip r:embed="rId13"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196" descr="PH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8" name="Group 197"/>
                <p:cNvGrpSpPr/>
                <p:nvPr/>
              </p:nvGrpSpPr>
              <p:grpSpPr>
                <a:xfrm>
                  <a:off x="4275644" y="5469867"/>
                  <a:ext cx="644027" cy="776109"/>
                  <a:chOff x="4275644" y="5520916"/>
                  <a:chExt cx="644027" cy="776109"/>
                </a:xfrm>
              </p:grpSpPr>
              <p:pic>
                <p:nvPicPr>
                  <p:cNvPr id="199" name="Picture 198" descr="https://cdn4.iconfinder.com/data/icons/scripting-and-programming-languages/512/Python_logo-256.png"/>
                  <p:cNvPicPr>
                    <a:picLocks noChangeAspect="1" noChangeArrowheads="1"/>
                  </p:cNvPicPr>
                  <p:nvPr/>
                </p:nvPicPr>
                <p:blipFill>
                  <a:blip r:embed="rId15"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200" name="TextBox 199"/>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90" name="Group 189"/>
              <p:cNvGrpSpPr/>
              <p:nvPr/>
            </p:nvGrpSpPr>
            <p:grpSpPr>
              <a:xfrm>
                <a:off x="5528113" y="6212667"/>
                <a:ext cx="2604914" cy="791940"/>
                <a:chOff x="5528113" y="6459380"/>
                <a:chExt cx="2604914" cy="791940"/>
              </a:xfrm>
            </p:grpSpPr>
            <p:grpSp>
              <p:nvGrpSpPr>
                <p:cNvPr id="191" name="Group 190"/>
                <p:cNvGrpSpPr/>
                <p:nvPr/>
              </p:nvGrpSpPr>
              <p:grpSpPr>
                <a:xfrm>
                  <a:off x="5528113" y="6459380"/>
                  <a:ext cx="2604914" cy="791940"/>
                  <a:chOff x="2384560" y="6459380"/>
                  <a:chExt cx="2604914" cy="791940"/>
                </a:xfrm>
              </p:grpSpPr>
              <p:pic>
                <p:nvPicPr>
                  <p:cNvPr id="193" name="Picture 2" descr="https://upload.wikimedia.org/wikipedia/de/thumb/5/5b/Microsoft_.NET_Logo.svg/2000px-Microsoft_.NET_Logo.svg.png"/>
                  <p:cNvPicPr>
                    <a:picLocks noChangeAspect="1" noChangeArrowheads="1"/>
                  </p:cNvPicPr>
                  <p:nvPr/>
                </p:nvPicPr>
                <p:blipFill rotWithShape="1">
                  <a:blip r:embed="rId16">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10" descr="https://cs.fit.edu/code/projects/nothing_works/repository/revisions/4051c2843b17f481374036be0860b870f52be75a/entry/doc/images/logos/nodejs-black.png"/>
                  <p:cNvPicPr>
                    <a:picLocks noChangeAspect="1" noChangeArrowheads="1"/>
                  </p:cNvPicPr>
                  <p:nvPr/>
                </p:nvPicPr>
                <p:blipFill rotWithShape="1">
                  <a:blip r:embed="rId17"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92" name="Oval 191"/>
                <p:cNvSpPr/>
                <p:nvPr/>
              </p:nvSpPr>
              <p:spPr>
                <a:xfrm>
                  <a:off x="6343650"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27" name="Group 26"/>
            <p:cNvGrpSpPr/>
            <p:nvPr/>
          </p:nvGrpSpPr>
          <p:grpSpPr>
            <a:xfrm>
              <a:off x="3455940" y="3833452"/>
              <a:ext cx="1816736" cy="1170453"/>
              <a:chOff x="2384560" y="5326361"/>
              <a:chExt cx="2604914" cy="1678246"/>
            </a:xfrm>
          </p:grpSpPr>
          <p:grpSp>
            <p:nvGrpSpPr>
              <p:cNvPr id="177" name="Group 176"/>
              <p:cNvGrpSpPr/>
              <p:nvPr/>
            </p:nvGrpSpPr>
            <p:grpSpPr>
              <a:xfrm>
                <a:off x="2501315" y="5326361"/>
                <a:ext cx="2433221" cy="805142"/>
                <a:chOff x="2486450" y="5440834"/>
                <a:chExt cx="2433221" cy="805142"/>
              </a:xfrm>
            </p:grpSpPr>
            <p:pic>
              <p:nvPicPr>
                <p:cNvPr id="184" name="Picture 183" descr="http://www.jbase.com/new/products/images/java.png"/>
                <p:cNvPicPr>
                  <a:picLocks noChangeAspect="1" noChangeArrowheads="1"/>
                </p:cNvPicPr>
                <p:nvPr/>
              </p:nvPicPr>
              <p:blipFill>
                <a:blip r:embed="rId13"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184" descr="PH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 name="Group 185"/>
                <p:cNvGrpSpPr/>
                <p:nvPr/>
              </p:nvGrpSpPr>
              <p:grpSpPr>
                <a:xfrm>
                  <a:off x="4275644" y="5469867"/>
                  <a:ext cx="644027" cy="776109"/>
                  <a:chOff x="4275644" y="5520916"/>
                  <a:chExt cx="644027" cy="776109"/>
                </a:xfrm>
              </p:grpSpPr>
              <p:pic>
                <p:nvPicPr>
                  <p:cNvPr id="187" name="Picture 186" descr="https://cdn4.iconfinder.com/data/icons/scripting-and-programming-languages/512/Python_logo-256.png"/>
                  <p:cNvPicPr>
                    <a:picLocks noChangeAspect="1" noChangeArrowheads="1"/>
                  </p:cNvPicPr>
                  <p:nvPr/>
                </p:nvPicPr>
                <p:blipFill>
                  <a:blip r:embed="rId15"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88" name="TextBox 187"/>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78" name="Group 177"/>
              <p:cNvGrpSpPr/>
              <p:nvPr/>
            </p:nvGrpSpPr>
            <p:grpSpPr>
              <a:xfrm>
                <a:off x="2384560" y="6212667"/>
                <a:ext cx="2604914" cy="791940"/>
                <a:chOff x="2384560" y="6459380"/>
                <a:chExt cx="2604914" cy="791940"/>
              </a:xfrm>
            </p:grpSpPr>
            <p:grpSp>
              <p:nvGrpSpPr>
                <p:cNvPr id="179" name="Group 178"/>
                <p:cNvGrpSpPr/>
                <p:nvPr/>
              </p:nvGrpSpPr>
              <p:grpSpPr>
                <a:xfrm>
                  <a:off x="2384560" y="6459380"/>
                  <a:ext cx="2604914" cy="791940"/>
                  <a:chOff x="2384560" y="6459380"/>
                  <a:chExt cx="2604914" cy="791940"/>
                </a:xfrm>
              </p:grpSpPr>
              <p:pic>
                <p:nvPicPr>
                  <p:cNvPr id="181" name="Picture 2" descr="https://upload.wikimedia.org/wikipedia/de/thumb/5/5b/Microsoft_.NET_Logo.svg/2000px-Microsoft_.NET_Logo.svg.png"/>
                  <p:cNvPicPr>
                    <a:picLocks noChangeAspect="1" noChangeArrowheads="1"/>
                  </p:cNvPicPr>
                  <p:nvPr/>
                </p:nvPicPr>
                <p:blipFill rotWithShape="1">
                  <a:blip r:embed="rId16">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0" descr="https://cs.fit.edu/code/projects/nothing_works/repository/revisions/4051c2843b17f481374036be0860b870f52be75a/entry/doc/images/logos/nodejs-black.png"/>
                  <p:cNvPicPr>
                    <a:picLocks noChangeAspect="1" noChangeArrowheads="1"/>
                  </p:cNvPicPr>
                  <p:nvPr/>
                </p:nvPicPr>
                <p:blipFill rotWithShape="1">
                  <a:blip r:embed="rId17"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80" name="Oval 179"/>
                <p:cNvSpPr/>
                <p:nvPr/>
              </p:nvSpPr>
              <p:spPr>
                <a:xfrm>
                  <a:off x="3224336"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sp>
          <p:nvSpPr>
            <p:cNvPr id="28" name="Rectangle 27"/>
            <p:cNvSpPr/>
            <p:nvPr/>
          </p:nvSpPr>
          <p:spPr>
            <a:xfrm>
              <a:off x="3288404" y="5141133"/>
              <a:ext cx="4344204"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00BCF2"/>
                  </a:solidFill>
                  <a:latin typeface="Segoe UI"/>
                </a:rPr>
                <a:t>Load Balancer</a:t>
              </a:r>
            </a:p>
          </p:txBody>
        </p:sp>
        <p:grpSp>
          <p:nvGrpSpPr>
            <p:cNvPr id="29" name="Group 28"/>
            <p:cNvGrpSpPr/>
            <p:nvPr/>
          </p:nvGrpSpPr>
          <p:grpSpPr>
            <a:xfrm>
              <a:off x="4084394" y="1731185"/>
              <a:ext cx="593432" cy="501020"/>
              <a:chOff x="2516183" y="2300008"/>
              <a:chExt cx="850888" cy="718383"/>
            </a:xfrm>
          </p:grpSpPr>
          <p:sp>
            <p:nvSpPr>
              <p:cNvPr id="175" name="Freeform 7"/>
              <p:cNvSpPr>
                <a:spLocks noEditPoints="1"/>
              </p:cNvSpPr>
              <p:nvPr/>
            </p:nvSpPr>
            <p:spPr bwMode="auto">
              <a:xfrm>
                <a:off x="2621017" y="2300008"/>
                <a:ext cx="590550" cy="393700"/>
              </a:xfrm>
              <a:custGeom>
                <a:avLst/>
                <a:gdLst>
                  <a:gd name="T0" fmla="*/ 831 w 832"/>
                  <a:gd name="T1" fmla="*/ 496 h 552"/>
                  <a:gd name="T2" fmla="*/ 756 w 832"/>
                  <a:gd name="T3" fmla="*/ 22 h 552"/>
                  <a:gd name="T4" fmla="*/ 733 w 832"/>
                  <a:gd name="T5" fmla="*/ 0 h 552"/>
                  <a:gd name="T6" fmla="*/ 107 w 832"/>
                  <a:gd name="T7" fmla="*/ 0 h 552"/>
                  <a:gd name="T8" fmla="*/ 84 w 832"/>
                  <a:gd name="T9" fmla="*/ 22 h 552"/>
                  <a:gd name="T10" fmla="*/ 0 w 832"/>
                  <a:gd name="T11" fmla="*/ 497 h 552"/>
                  <a:gd name="T12" fmla="*/ 0 w 832"/>
                  <a:gd name="T13" fmla="*/ 496 h 552"/>
                  <a:gd name="T14" fmla="*/ 0 w 832"/>
                  <a:gd name="T15" fmla="*/ 498 h 552"/>
                  <a:gd name="T16" fmla="*/ 0 w 832"/>
                  <a:gd name="T17" fmla="*/ 500 h 552"/>
                  <a:gd name="T18" fmla="*/ 0 w 832"/>
                  <a:gd name="T19" fmla="*/ 501 h 552"/>
                  <a:gd name="T20" fmla="*/ 0 w 832"/>
                  <a:gd name="T21" fmla="*/ 509 h 552"/>
                  <a:gd name="T22" fmla="*/ 35 w 832"/>
                  <a:gd name="T23" fmla="*/ 552 h 552"/>
                  <a:gd name="T24" fmla="*/ 35 w 832"/>
                  <a:gd name="T25" fmla="*/ 552 h 552"/>
                  <a:gd name="T26" fmla="*/ 796 w 832"/>
                  <a:gd name="T27" fmla="*/ 552 h 552"/>
                  <a:gd name="T28" fmla="*/ 832 w 832"/>
                  <a:gd name="T29" fmla="*/ 509 h 552"/>
                  <a:gd name="T30" fmla="*/ 831 w 832"/>
                  <a:gd name="T31" fmla="*/ 496 h 552"/>
                  <a:gd name="T32" fmla="*/ 570 w 832"/>
                  <a:gd name="T33" fmla="*/ 376 h 552"/>
                  <a:gd name="T34" fmla="*/ 478 w 832"/>
                  <a:gd name="T35" fmla="*/ 376 h 552"/>
                  <a:gd name="T36" fmla="*/ 464 w 832"/>
                  <a:gd name="T37" fmla="*/ 362 h 552"/>
                  <a:gd name="T38" fmla="*/ 478 w 832"/>
                  <a:gd name="T39" fmla="*/ 349 h 552"/>
                  <a:gd name="T40" fmla="*/ 521 w 832"/>
                  <a:gd name="T41" fmla="*/ 349 h 552"/>
                  <a:gd name="T42" fmla="*/ 417 w 832"/>
                  <a:gd name="T43" fmla="*/ 245 h 552"/>
                  <a:gd name="T44" fmla="*/ 417 w 832"/>
                  <a:gd name="T45" fmla="*/ 453 h 552"/>
                  <a:gd name="T46" fmla="*/ 450 w 832"/>
                  <a:gd name="T47" fmla="*/ 420 h 552"/>
                  <a:gd name="T48" fmla="*/ 469 w 832"/>
                  <a:gd name="T49" fmla="*/ 420 h 552"/>
                  <a:gd name="T50" fmla="*/ 469 w 832"/>
                  <a:gd name="T51" fmla="*/ 439 h 552"/>
                  <a:gd name="T52" fmla="*/ 403 w 832"/>
                  <a:gd name="T53" fmla="*/ 504 h 552"/>
                  <a:gd name="T54" fmla="*/ 338 w 832"/>
                  <a:gd name="T55" fmla="*/ 439 h 552"/>
                  <a:gd name="T56" fmla="*/ 334 w 832"/>
                  <a:gd name="T57" fmla="*/ 430 h 552"/>
                  <a:gd name="T58" fmla="*/ 338 w 832"/>
                  <a:gd name="T59" fmla="*/ 420 h 552"/>
                  <a:gd name="T60" fmla="*/ 357 w 832"/>
                  <a:gd name="T61" fmla="*/ 420 h 552"/>
                  <a:gd name="T62" fmla="*/ 391 w 832"/>
                  <a:gd name="T63" fmla="*/ 454 h 552"/>
                  <a:gd name="T64" fmla="*/ 391 w 832"/>
                  <a:gd name="T65" fmla="*/ 245 h 552"/>
                  <a:gd name="T66" fmla="*/ 287 w 832"/>
                  <a:gd name="T67" fmla="*/ 349 h 552"/>
                  <a:gd name="T68" fmla="*/ 333 w 832"/>
                  <a:gd name="T69" fmla="*/ 349 h 552"/>
                  <a:gd name="T70" fmla="*/ 347 w 832"/>
                  <a:gd name="T71" fmla="*/ 362 h 552"/>
                  <a:gd name="T72" fmla="*/ 333 w 832"/>
                  <a:gd name="T73" fmla="*/ 376 h 552"/>
                  <a:gd name="T74" fmla="*/ 241 w 832"/>
                  <a:gd name="T75" fmla="*/ 376 h 552"/>
                  <a:gd name="T76" fmla="*/ 241 w 832"/>
                  <a:gd name="T77" fmla="*/ 284 h 552"/>
                  <a:gd name="T78" fmla="*/ 255 w 832"/>
                  <a:gd name="T79" fmla="*/ 270 h 552"/>
                  <a:gd name="T80" fmla="*/ 268 w 832"/>
                  <a:gd name="T81" fmla="*/ 284 h 552"/>
                  <a:gd name="T82" fmla="*/ 268 w 832"/>
                  <a:gd name="T83" fmla="*/ 330 h 552"/>
                  <a:gd name="T84" fmla="*/ 391 w 832"/>
                  <a:gd name="T85" fmla="*/ 207 h 552"/>
                  <a:gd name="T86" fmla="*/ 391 w 832"/>
                  <a:gd name="T87" fmla="*/ 143 h 552"/>
                  <a:gd name="T88" fmla="*/ 362 w 832"/>
                  <a:gd name="T89" fmla="*/ 103 h 552"/>
                  <a:gd name="T90" fmla="*/ 404 w 832"/>
                  <a:gd name="T91" fmla="*/ 61 h 552"/>
                  <a:gd name="T92" fmla="*/ 446 w 832"/>
                  <a:gd name="T93" fmla="*/ 103 h 552"/>
                  <a:gd name="T94" fmla="*/ 417 w 832"/>
                  <a:gd name="T95" fmla="*/ 143 h 552"/>
                  <a:gd name="T96" fmla="*/ 417 w 832"/>
                  <a:gd name="T97" fmla="*/ 207 h 552"/>
                  <a:gd name="T98" fmla="*/ 543 w 832"/>
                  <a:gd name="T99" fmla="*/ 333 h 552"/>
                  <a:gd name="T100" fmla="*/ 543 w 832"/>
                  <a:gd name="T101" fmla="*/ 283 h 552"/>
                  <a:gd name="T102" fmla="*/ 556 w 832"/>
                  <a:gd name="T103" fmla="*/ 270 h 552"/>
                  <a:gd name="T104" fmla="*/ 570 w 832"/>
                  <a:gd name="T105" fmla="*/ 283 h 552"/>
                  <a:gd name="T106" fmla="*/ 570 w 832"/>
                  <a:gd name="T107" fmla="*/ 376 h 552"/>
                  <a:gd name="T108" fmla="*/ 570 w 832"/>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2" h="552">
                    <a:moveTo>
                      <a:pt x="831" y="496"/>
                    </a:moveTo>
                    <a:lnTo>
                      <a:pt x="756" y="22"/>
                    </a:lnTo>
                    <a:cubicBezTo>
                      <a:pt x="755" y="2"/>
                      <a:pt x="738" y="0"/>
                      <a:pt x="733" y="0"/>
                    </a:cubicBezTo>
                    <a:lnTo>
                      <a:pt x="107" y="0"/>
                    </a:lnTo>
                    <a:cubicBezTo>
                      <a:pt x="102" y="0"/>
                      <a:pt x="85" y="2"/>
                      <a:pt x="84" y="22"/>
                    </a:cubicBezTo>
                    <a:lnTo>
                      <a:pt x="0" y="497"/>
                    </a:lnTo>
                    <a:lnTo>
                      <a:pt x="0" y="496"/>
                    </a:lnTo>
                    <a:cubicBezTo>
                      <a:pt x="0" y="497"/>
                      <a:pt x="0" y="497"/>
                      <a:pt x="0" y="498"/>
                    </a:cubicBezTo>
                    <a:lnTo>
                      <a:pt x="0" y="500"/>
                    </a:lnTo>
                    <a:lnTo>
                      <a:pt x="0" y="501"/>
                    </a:lnTo>
                    <a:cubicBezTo>
                      <a:pt x="0" y="503"/>
                      <a:pt x="0" y="506"/>
                      <a:pt x="0" y="509"/>
                    </a:cubicBezTo>
                    <a:cubicBezTo>
                      <a:pt x="0" y="544"/>
                      <a:pt x="29" y="552"/>
                      <a:pt x="35" y="552"/>
                    </a:cubicBezTo>
                    <a:lnTo>
                      <a:pt x="35" y="552"/>
                    </a:lnTo>
                    <a:lnTo>
                      <a:pt x="796" y="552"/>
                    </a:lnTo>
                    <a:cubicBezTo>
                      <a:pt x="802" y="552"/>
                      <a:pt x="832" y="545"/>
                      <a:pt x="832" y="509"/>
                    </a:cubicBezTo>
                    <a:cubicBezTo>
                      <a:pt x="832" y="505"/>
                      <a:pt x="832" y="500"/>
                      <a:pt x="831" y="496"/>
                    </a:cubicBezTo>
                    <a:close/>
                    <a:moveTo>
                      <a:pt x="570" y="376"/>
                    </a:moveTo>
                    <a:lnTo>
                      <a:pt x="478" y="376"/>
                    </a:lnTo>
                    <a:cubicBezTo>
                      <a:pt x="470" y="376"/>
                      <a:pt x="464" y="370"/>
                      <a:pt x="464" y="362"/>
                    </a:cubicBezTo>
                    <a:cubicBezTo>
                      <a:pt x="464" y="355"/>
                      <a:pt x="470" y="349"/>
                      <a:pt x="478" y="349"/>
                    </a:cubicBezTo>
                    <a:lnTo>
                      <a:pt x="521" y="349"/>
                    </a:lnTo>
                    <a:lnTo>
                      <a:pt x="417" y="245"/>
                    </a:lnTo>
                    <a:lnTo>
                      <a:pt x="417" y="453"/>
                    </a:lnTo>
                    <a:lnTo>
                      <a:pt x="450" y="420"/>
                    </a:lnTo>
                    <a:cubicBezTo>
                      <a:pt x="455" y="415"/>
                      <a:pt x="463" y="415"/>
                      <a:pt x="469" y="420"/>
                    </a:cubicBezTo>
                    <a:cubicBezTo>
                      <a:pt x="474" y="425"/>
                      <a:pt x="474" y="434"/>
                      <a:pt x="469" y="439"/>
                    </a:cubicBezTo>
                    <a:lnTo>
                      <a:pt x="403" y="504"/>
                    </a:lnTo>
                    <a:lnTo>
                      <a:pt x="338" y="439"/>
                    </a:lnTo>
                    <a:cubicBezTo>
                      <a:pt x="336" y="436"/>
                      <a:pt x="334" y="433"/>
                      <a:pt x="334" y="430"/>
                    </a:cubicBezTo>
                    <a:cubicBezTo>
                      <a:pt x="334" y="426"/>
                      <a:pt x="336" y="423"/>
                      <a:pt x="338" y="420"/>
                    </a:cubicBezTo>
                    <a:cubicBezTo>
                      <a:pt x="343" y="415"/>
                      <a:pt x="352" y="415"/>
                      <a:pt x="357" y="420"/>
                    </a:cubicBezTo>
                    <a:lnTo>
                      <a:pt x="391" y="454"/>
                    </a:lnTo>
                    <a:lnTo>
                      <a:pt x="391" y="245"/>
                    </a:lnTo>
                    <a:lnTo>
                      <a:pt x="287" y="349"/>
                    </a:lnTo>
                    <a:lnTo>
                      <a:pt x="333" y="349"/>
                    </a:lnTo>
                    <a:cubicBezTo>
                      <a:pt x="341" y="349"/>
                      <a:pt x="347" y="355"/>
                      <a:pt x="347" y="362"/>
                    </a:cubicBezTo>
                    <a:cubicBezTo>
                      <a:pt x="347" y="370"/>
                      <a:pt x="341" y="376"/>
                      <a:pt x="333" y="376"/>
                    </a:cubicBezTo>
                    <a:lnTo>
                      <a:pt x="241" y="376"/>
                    </a:lnTo>
                    <a:lnTo>
                      <a:pt x="241" y="284"/>
                    </a:lnTo>
                    <a:cubicBezTo>
                      <a:pt x="241" y="276"/>
                      <a:pt x="247" y="270"/>
                      <a:pt x="255" y="270"/>
                    </a:cubicBezTo>
                    <a:cubicBezTo>
                      <a:pt x="262" y="270"/>
                      <a:pt x="268" y="276"/>
                      <a:pt x="268" y="284"/>
                    </a:cubicBezTo>
                    <a:lnTo>
                      <a:pt x="268" y="330"/>
                    </a:lnTo>
                    <a:lnTo>
                      <a:pt x="391" y="207"/>
                    </a:lnTo>
                    <a:lnTo>
                      <a:pt x="391" y="143"/>
                    </a:lnTo>
                    <a:cubicBezTo>
                      <a:pt x="374" y="137"/>
                      <a:pt x="362" y="121"/>
                      <a:pt x="362" y="103"/>
                    </a:cubicBezTo>
                    <a:cubicBezTo>
                      <a:pt x="362" y="79"/>
                      <a:pt x="381" y="61"/>
                      <a:pt x="404" y="61"/>
                    </a:cubicBezTo>
                    <a:cubicBezTo>
                      <a:pt x="427" y="61"/>
                      <a:pt x="446" y="79"/>
                      <a:pt x="446" y="103"/>
                    </a:cubicBezTo>
                    <a:cubicBezTo>
                      <a:pt x="446" y="121"/>
                      <a:pt x="434" y="137"/>
                      <a:pt x="417" y="143"/>
                    </a:cubicBezTo>
                    <a:lnTo>
                      <a:pt x="417" y="207"/>
                    </a:lnTo>
                    <a:lnTo>
                      <a:pt x="543" y="333"/>
                    </a:lnTo>
                    <a:lnTo>
                      <a:pt x="543" y="283"/>
                    </a:lnTo>
                    <a:cubicBezTo>
                      <a:pt x="543" y="276"/>
                      <a:pt x="549" y="270"/>
                      <a:pt x="556" y="270"/>
                    </a:cubicBezTo>
                    <a:cubicBezTo>
                      <a:pt x="564" y="270"/>
                      <a:pt x="570" y="276"/>
                      <a:pt x="570" y="283"/>
                    </a:cubicBezTo>
                    <a:lnTo>
                      <a:pt x="570" y="376"/>
                    </a:lnTo>
                    <a:lnTo>
                      <a:pt x="570" y="376"/>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76" name="TextBox 175"/>
              <p:cNvSpPr txBox="1"/>
              <p:nvPr/>
            </p:nvSpPr>
            <p:spPr>
              <a:xfrm>
                <a:off x="2516183" y="2738806"/>
                <a:ext cx="850888" cy="279585"/>
              </a:xfrm>
              <a:prstGeom prst="rect">
                <a:avLst/>
              </a:prstGeom>
              <a:noFill/>
            </p:spPr>
            <p:txBody>
              <a:bodyPr wrap="none" rtlCol="0">
                <a:spAutoFit/>
              </a:bodyPr>
              <a:lstStyle/>
              <a:p>
                <a:pPr defTabSz="1088430"/>
                <a:r>
                  <a:rPr lang="en-US" sz="667" dirty="0">
                    <a:solidFill>
                      <a:srgbClr val="FFFFFF"/>
                    </a:solidFill>
                    <a:latin typeface="Segoe UI"/>
                  </a:rPr>
                  <a:t>Azure DNS</a:t>
                </a:r>
              </a:p>
            </p:txBody>
          </p:sp>
        </p:grpSp>
        <p:sp>
          <p:nvSpPr>
            <p:cNvPr id="30" name="Rectangle 29"/>
            <p:cNvSpPr/>
            <p:nvPr/>
          </p:nvSpPr>
          <p:spPr>
            <a:xfrm>
              <a:off x="5471498" y="1597326"/>
              <a:ext cx="2666991" cy="1764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31" name="Rectangle 30"/>
            <p:cNvSpPr/>
            <p:nvPr/>
          </p:nvSpPr>
          <p:spPr>
            <a:xfrm>
              <a:off x="5471498" y="1281893"/>
              <a:ext cx="2666991"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Additional services</a:t>
              </a:r>
            </a:p>
          </p:txBody>
        </p:sp>
        <p:grpSp>
          <p:nvGrpSpPr>
            <p:cNvPr id="32" name="Group 31"/>
            <p:cNvGrpSpPr/>
            <p:nvPr/>
          </p:nvGrpSpPr>
          <p:grpSpPr>
            <a:xfrm>
              <a:off x="5666997" y="1762112"/>
              <a:ext cx="2284780" cy="526111"/>
              <a:chOff x="5470663" y="2467156"/>
              <a:chExt cx="3276015" cy="754359"/>
            </a:xfrm>
          </p:grpSpPr>
          <p:grpSp>
            <p:nvGrpSpPr>
              <p:cNvPr id="153" name="Group 152"/>
              <p:cNvGrpSpPr/>
              <p:nvPr/>
            </p:nvGrpSpPr>
            <p:grpSpPr>
              <a:xfrm>
                <a:off x="7870507" y="2473506"/>
                <a:ext cx="876171" cy="748008"/>
                <a:chOff x="8261202" y="2276948"/>
                <a:chExt cx="876171" cy="748008"/>
              </a:xfrm>
            </p:grpSpPr>
            <p:grpSp>
              <p:nvGrpSpPr>
                <p:cNvPr id="166" name="Group 55"/>
                <p:cNvGrpSpPr>
                  <a:grpSpLocks noChangeAspect="1"/>
                </p:cNvGrpSpPr>
                <p:nvPr/>
              </p:nvGrpSpPr>
              <p:grpSpPr bwMode="auto">
                <a:xfrm>
                  <a:off x="8510376" y="2276948"/>
                  <a:ext cx="377825" cy="441325"/>
                  <a:chOff x="5420" y="4235"/>
                  <a:chExt cx="238" cy="278"/>
                </a:xfrm>
                <a:solidFill>
                  <a:schemeClr val="bg1"/>
                </a:solidFill>
              </p:grpSpPr>
              <p:sp>
                <p:nvSpPr>
                  <p:cNvPr id="168" name="Freeform 56"/>
                  <p:cNvSpPr>
                    <a:spLocks/>
                  </p:cNvSpPr>
                  <p:nvPr/>
                </p:nvSpPr>
                <p:spPr bwMode="auto">
                  <a:xfrm>
                    <a:off x="5467" y="4401"/>
                    <a:ext cx="77" cy="112"/>
                  </a:xfrm>
                  <a:custGeom>
                    <a:avLst/>
                    <a:gdLst>
                      <a:gd name="T0" fmla="*/ 53 w 77"/>
                      <a:gd name="T1" fmla="*/ 0 h 112"/>
                      <a:gd name="T2" fmla="*/ 24 w 77"/>
                      <a:gd name="T3" fmla="*/ 0 h 112"/>
                      <a:gd name="T4" fmla="*/ 24 w 77"/>
                      <a:gd name="T5" fmla="*/ 59 h 112"/>
                      <a:gd name="T6" fmla="*/ 0 w 77"/>
                      <a:gd name="T7" fmla="*/ 59 h 112"/>
                      <a:gd name="T8" fmla="*/ 39 w 77"/>
                      <a:gd name="T9" fmla="*/ 112 h 112"/>
                      <a:gd name="T10" fmla="*/ 77 w 77"/>
                      <a:gd name="T11" fmla="*/ 59 h 112"/>
                      <a:gd name="T12" fmla="*/ 53 w 77"/>
                      <a:gd name="T13" fmla="*/ 59 h 112"/>
                      <a:gd name="T14" fmla="*/ 53 w 77"/>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2">
                        <a:moveTo>
                          <a:pt x="53" y="0"/>
                        </a:moveTo>
                        <a:lnTo>
                          <a:pt x="24" y="0"/>
                        </a:lnTo>
                        <a:lnTo>
                          <a:pt x="24" y="59"/>
                        </a:lnTo>
                        <a:lnTo>
                          <a:pt x="0" y="59"/>
                        </a:lnTo>
                        <a:lnTo>
                          <a:pt x="39" y="112"/>
                        </a:lnTo>
                        <a:lnTo>
                          <a:pt x="77" y="59"/>
                        </a:lnTo>
                        <a:lnTo>
                          <a:pt x="53" y="59"/>
                        </a:lnTo>
                        <a:lnTo>
                          <a:pt x="53" y="0"/>
                        </a:lnTo>
                        <a:close/>
                      </a:path>
                    </a:pathLst>
                  </a:custGeom>
                  <a:grpFill/>
                  <a:ln w="9525">
                    <a:noFill/>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9" name="Rectangle 57"/>
                  <p:cNvSpPr>
                    <a:spLocks noChangeArrowheads="1"/>
                  </p:cNvSpPr>
                  <p:nvPr/>
                </p:nvSpPr>
                <p:spPr bwMode="auto">
                  <a:xfrm>
                    <a:off x="5470" y="4313"/>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0" name="Rectangle 58"/>
                  <p:cNvSpPr>
                    <a:spLocks noChangeArrowheads="1"/>
                  </p:cNvSpPr>
                  <p:nvPr/>
                </p:nvSpPr>
                <p:spPr bwMode="auto">
                  <a:xfrm>
                    <a:off x="5470" y="4343"/>
                    <a:ext cx="70" cy="19"/>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1" name="Rectangle 59"/>
                  <p:cNvSpPr>
                    <a:spLocks noChangeArrowheads="1"/>
                  </p:cNvSpPr>
                  <p:nvPr/>
                </p:nvSpPr>
                <p:spPr bwMode="auto">
                  <a:xfrm>
                    <a:off x="5470" y="4371"/>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2" name="Freeform 60"/>
                  <p:cNvSpPr>
                    <a:spLocks/>
                  </p:cNvSpPr>
                  <p:nvPr/>
                </p:nvSpPr>
                <p:spPr bwMode="auto">
                  <a:xfrm>
                    <a:off x="5420" y="4235"/>
                    <a:ext cx="99" cy="164"/>
                  </a:xfrm>
                  <a:custGeom>
                    <a:avLst/>
                    <a:gdLst>
                      <a:gd name="T0" fmla="*/ 298 w 324"/>
                      <a:gd name="T1" fmla="*/ 0 h 541"/>
                      <a:gd name="T2" fmla="*/ 30 w 324"/>
                      <a:gd name="T3" fmla="*/ 0 h 541"/>
                      <a:gd name="T4" fmla="*/ 2 w 324"/>
                      <a:gd name="T5" fmla="*/ 33 h 541"/>
                      <a:gd name="T6" fmla="*/ 0 w 324"/>
                      <a:gd name="T7" fmla="*/ 541 h 541"/>
                      <a:gd name="T8" fmla="*/ 96 w 324"/>
                      <a:gd name="T9" fmla="*/ 541 h 541"/>
                      <a:gd name="T10" fmla="*/ 96 w 324"/>
                      <a:gd name="T11" fmla="*/ 98 h 541"/>
                      <a:gd name="T12" fmla="*/ 224 w 324"/>
                      <a:gd name="T13" fmla="*/ 98 h 541"/>
                      <a:gd name="T14" fmla="*/ 224 w 324"/>
                      <a:gd name="T15" fmla="*/ 227 h 541"/>
                      <a:gd name="T16" fmla="*/ 320 w 324"/>
                      <a:gd name="T17" fmla="*/ 227 h 541"/>
                      <a:gd name="T18" fmla="*/ 320 w 324"/>
                      <a:gd name="T19" fmla="*/ 29 h 541"/>
                      <a:gd name="T20" fmla="*/ 298 w 324"/>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41">
                        <a:moveTo>
                          <a:pt x="298" y="0"/>
                        </a:moveTo>
                        <a:lnTo>
                          <a:pt x="30" y="0"/>
                        </a:lnTo>
                        <a:cubicBezTo>
                          <a:pt x="22" y="0"/>
                          <a:pt x="2" y="0"/>
                          <a:pt x="2" y="33"/>
                        </a:cubicBezTo>
                        <a:lnTo>
                          <a:pt x="0" y="541"/>
                        </a:lnTo>
                        <a:lnTo>
                          <a:pt x="96" y="541"/>
                        </a:lnTo>
                        <a:lnTo>
                          <a:pt x="96" y="98"/>
                        </a:lnTo>
                        <a:lnTo>
                          <a:pt x="224" y="98"/>
                        </a:lnTo>
                        <a:lnTo>
                          <a:pt x="224" y="227"/>
                        </a:lnTo>
                        <a:lnTo>
                          <a:pt x="320" y="227"/>
                        </a:lnTo>
                        <a:lnTo>
                          <a:pt x="320" y="29"/>
                        </a:lnTo>
                        <a:cubicBezTo>
                          <a:pt x="324" y="0"/>
                          <a:pt x="307" y="0"/>
                          <a:pt x="298"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3" name="Freeform 61"/>
                  <p:cNvSpPr>
                    <a:spLocks/>
                  </p:cNvSpPr>
                  <p:nvPr/>
                </p:nvSpPr>
                <p:spPr bwMode="auto">
                  <a:xfrm>
                    <a:off x="5420" y="4371"/>
                    <a:ext cx="59" cy="78"/>
                  </a:xfrm>
                  <a:custGeom>
                    <a:avLst/>
                    <a:gdLst>
                      <a:gd name="T0" fmla="*/ 96 w 194"/>
                      <a:gd name="T1" fmla="*/ 0 h 256"/>
                      <a:gd name="T2" fmla="*/ 0 w 194"/>
                      <a:gd name="T3" fmla="*/ 0 h 256"/>
                      <a:gd name="T4" fmla="*/ 0 w 194"/>
                      <a:gd name="T5" fmla="*/ 226 h 256"/>
                      <a:gd name="T6" fmla="*/ 35 w 194"/>
                      <a:gd name="T7" fmla="*/ 256 h 256"/>
                      <a:gd name="T8" fmla="*/ 194 w 194"/>
                      <a:gd name="T9" fmla="*/ 256 h 256"/>
                      <a:gd name="T10" fmla="*/ 194 w 194"/>
                      <a:gd name="T11" fmla="*/ 161 h 256"/>
                      <a:gd name="T12" fmla="*/ 98 w 194"/>
                      <a:gd name="T13" fmla="*/ 161 h 256"/>
                      <a:gd name="T14" fmla="*/ 96 w 19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56">
                        <a:moveTo>
                          <a:pt x="96" y="0"/>
                        </a:moveTo>
                        <a:lnTo>
                          <a:pt x="0" y="0"/>
                        </a:lnTo>
                        <a:lnTo>
                          <a:pt x="0" y="226"/>
                        </a:lnTo>
                        <a:cubicBezTo>
                          <a:pt x="0" y="233"/>
                          <a:pt x="28" y="256"/>
                          <a:pt x="35" y="256"/>
                        </a:cubicBezTo>
                        <a:lnTo>
                          <a:pt x="194" y="256"/>
                        </a:lnTo>
                        <a:lnTo>
                          <a:pt x="194" y="161"/>
                        </a:lnTo>
                        <a:lnTo>
                          <a:pt x="98" y="161"/>
                        </a:lnTo>
                        <a:lnTo>
                          <a:pt x="96"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4" name="Freeform 62"/>
                  <p:cNvSpPr>
                    <a:spLocks/>
                  </p:cNvSpPr>
                  <p:nvPr/>
                </p:nvSpPr>
                <p:spPr bwMode="auto">
                  <a:xfrm>
                    <a:off x="5529" y="4267"/>
                    <a:ext cx="129" cy="182"/>
                  </a:xfrm>
                  <a:custGeom>
                    <a:avLst/>
                    <a:gdLst>
                      <a:gd name="T0" fmla="*/ 266 w 419"/>
                      <a:gd name="T1" fmla="*/ 314 h 599"/>
                      <a:gd name="T2" fmla="*/ 238 w 419"/>
                      <a:gd name="T3" fmla="*/ 314 h 599"/>
                      <a:gd name="T4" fmla="*/ 0 w 419"/>
                      <a:gd name="T5" fmla="*/ 0 h 599"/>
                      <a:gd name="T6" fmla="*/ 0 w 419"/>
                      <a:gd name="T7" fmla="*/ 92 h 599"/>
                      <a:gd name="T8" fmla="*/ 135 w 419"/>
                      <a:gd name="T9" fmla="*/ 342 h 599"/>
                      <a:gd name="T10" fmla="*/ 133 w 419"/>
                      <a:gd name="T11" fmla="*/ 405 h 599"/>
                      <a:gd name="T12" fmla="*/ 262 w 419"/>
                      <a:gd name="T13" fmla="*/ 403 h 599"/>
                      <a:gd name="T14" fmla="*/ 323 w 419"/>
                      <a:gd name="T15" fmla="*/ 447 h 599"/>
                      <a:gd name="T16" fmla="*/ 323 w 419"/>
                      <a:gd name="T17" fmla="*/ 503 h 599"/>
                      <a:gd name="T18" fmla="*/ 0 w 419"/>
                      <a:gd name="T19" fmla="*/ 503 h 599"/>
                      <a:gd name="T20" fmla="*/ 0 w 419"/>
                      <a:gd name="T21" fmla="*/ 599 h 599"/>
                      <a:gd name="T22" fmla="*/ 381 w 419"/>
                      <a:gd name="T23" fmla="*/ 599 h 599"/>
                      <a:gd name="T24" fmla="*/ 419 w 419"/>
                      <a:gd name="T25" fmla="*/ 567 h 599"/>
                      <a:gd name="T26" fmla="*/ 419 w 419"/>
                      <a:gd name="T27" fmla="*/ 445 h 599"/>
                      <a:gd name="T28" fmla="*/ 266 w 419"/>
                      <a:gd name="T29" fmla="*/ 3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99">
                        <a:moveTo>
                          <a:pt x="266" y="314"/>
                        </a:moveTo>
                        <a:lnTo>
                          <a:pt x="238" y="314"/>
                        </a:lnTo>
                        <a:cubicBezTo>
                          <a:pt x="222" y="120"/>
                          <a:pt x="129" y="27"/>
                          <a:pt x="0" y="0"/>
                        </a:cubicBezTo>
                        <a:lnTo>
                          <a:pt x="0" y="92"/>
                        </a:lnTo>
                        <a:cubicBezTo>
                          <a:pt x="96" y="125"/>
                          <a:pt x="133" y="218"/>
                          <a:pt x="135" y="342"/>
                        </a:cubicBezTo>
                        <a:lnTo>
                          <a:pt x="133" y="405"/>
                        </a:lnTo>
                        <a:lnTo>
                          <a:pt x="262" y="403"/>
                        </a:lnTo>
                        <a:cubicBezTo>
                          <a:pt x="297" y="403"/>
                          <a:pt x="323" y="412"/>
                          <a:pt x="323" y="447"/>
                        </a:cubicBezTo>
                        <a:lnTo>
                          <a:pt x="323" y="503"/>
                        </a:lnTo>
                        <a:lnTo>
                          <a:pt x="0" y="503"/>
                        </a:lnTo>
                        <a:lnTo>
                          <a:pt x="0" y="599"/>
                        </a:lnTo>
                        <a:lnTo>
                          <a:pt x="381" y="599"/>
                        </a:lnTo>
                        <a:cubicBezTo>
                          <a:pt x="388" y="599"/>
                          <a:pt x="419" y="573"/>
                          <a:pt x="419" y="567"/>
                        </a:cubicBezTo>
                        <a:lnTo>
                          <a:pt x="419" y="445"/>
                        </a:lnTo>
                        <a:cubicBezTo>
                          <a:pt x="419" y="366"/>
                          <a:pt x="349" y="314"/>
                          <a:pt x="266" y="314"/>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67" name="TextBox 166"/>
                <p:cNvSpPr txBox="1"/>
                <p:nvPr/>
              </p:nvSpPr>
              <p:spPr>
                <a:xfrm>
                  <a:off x="8261202" y="2745371"/>
                  <a:ext cx="876171" cy="279585"/>
                </a:xfrm>
                <a:prstGeom prst="rect">
                  <a:avLst/>
                </a:prstGeom>
                <a:noFill/>
              </p:spPr>
              <p:txBody>
                <a:bodyPr wrap="none" rtlCol="0">
                  <a:spAutoFit/>
                </a:bodyPr>
                <a:lstStyle/>
                <a:p>
                  <a:pPr algn="ctr" defTabSz="1088430"/>
                  <a:r>
                    <a:rPr lang="en-US" sz="667" dirty="0">
                      <a:solidFill>
                        <a:srgbClr val="FFFFFF"/>
                      </a:solidFill>
                      <a:latin typeface="Segoe UI"/>
                    </a:rPr>
                    <a:t>Service Bus</a:t>
                  </a:r>
                </a:p>
              </p:txBody>
            </p:sp>
          </p:grpSp>
          <p:grpSp>
            <p:nvGrpSpPr>
              <p:cNvPr id="154" name="Group 153"/>
              <p:cNvGrpSpPr/>
              <p:nvPr/>
            </p:nvGrpSpPr>
            <p:grpSpPr>
              <a:xfrm>
                <a:off x="6831216" y="2483031"/>
                <a:ext cx="970408" cy="738482"/>
                <a:chOff x="7011288" y="2286473"/>
                <a:chExt cx="970408" cy="738482"/>
              </a:xfrm>
            </p:grpSpPr>
            <p:grpSp>
              <p:nvGrpSpPr>
                <p:cNvPr id="162" name="Group 39"/>
                <p:cNvGrpSpPr>
                  <a:grpSpLocks noChangeAspect="1"/>
                </p:cNvGrpSpPr>
                <p:nvPr/>
              </p:nvGrpSpPr>
              <p:grpSpPr bwMode="auto">
                <a:xfrm>
                  <a:off x="7178992" y="2286473"/>
                  <a:ext cx="635000" cy="431800"/>
                  <a:chOff x="4588" y="4215"/>
                  <a:chExt cx="400" cy="272"/>
                </a:xfrm>
                <a:solidFill>
                  <a:schemeClr val="bg1"/>
                </a:solidFill>
              </p:grpSpPr>
              <p:sp>
                <p:nvSpPr>
                  <p:cNvPr id="164" name="Freeform 40"/>
                  <p:cNvSpPr>
                    <a:spLocks noEditPoints="1"/>
                  </p:cNvSpPr>
                  <p:nvPr/>
                </p:nvSpPr>
                <p:spPr bwMode="auto">
                  <a:xfrm>
                    <a:off x="4588" y="4215"/>
                    <a:ext cx="400" cy="272"/>
                  </a:xfrm>
                  <a:custGeom>
                    <a:avLst/>
                    <a:gdLst>
                      <a:gd name="T0" fmla="*/ 1154 w 1338"/>
                      <a:gd name="T1" fmla="*/ 410 h 915"/>
                      <a:gd name="T2" fmla="*/ 1164 w 1338"/>
                      <a:gd name="T3" fmla="*/ 327 h 915"/>
                      <a:gd name="T4" fmla="*/ 849 w 1338"/>
                      <a:gd name="T5" fmla="*/ 0 h 915"/>
                      <a:gd name="T6" fmla="*/ 557 w 1338"/>
                      <a:gd name="T7" fmla="*/ 201 h 915"/>
                      <a:gd name="T8" fmla="*/ 386 w 1338"/>
                      <a:gd name="T9" fmla="*/ 121 h 915"/>
                      <a:gd name="T10" fmla="*/ 164 w 1338"/>
                      <a:gd name="T11" fmla="*/ 351 h 915"/>
                      <a:gd name="T12" fmla="*/ 172 w 1338"/>
                      <a:gd name="T13" fmla="*/ 415 h 915"/>
                      <a:gd name="T14" fmla="*/ 0 w 1338"/>
                      <a:gd name="T15" fmla="*/ 656 h 915"/>
                      <a:gd name="T16" fmla="*/ 265 w 1338"/>
                      <a:gd name="T17" fmla="*/ 915 h 915"/>
                      <a:gd name="T18" fmla="*/ 1076 w 1338"/>
                      <a:gd name="T19" fmla="*/ 915 h 915"/>
                      <a:gd name="T20" fmla="*/ 1338 w 1338"/>
                      <a:gd name="T21" fmla="*/ 656 h 915"/>
                      <a:gd name="T22" fmla="*/ 1154 w 1338"/>
                      <a:gd name="T23" fmla="*/ 410 h 915"/>
                      <a:gd name="T24" fmla="*/ 977 w 1338"/>
                      <a:gd name="T25" fmla="*/ 522 h 915"/>
                      <a:gd name="T26" fmla="*/ 774 w 1338"/>
                      <a:gd name="T27" fmla="*/ 683 h 915"/>
                      <a:gd name="T28" fmla="*/ 723 w 1338"/>
                      <a:gd name="T29" fmla="*/ 677 h 915"/>
                      <a:gd name="T30" fmla="*/ 672 w 1338"/>
                      <a:gd name="T31" fmla="*/ 659 h 915"/>
                      <a:gd name="T32" fmla="*/ 528 w 1338"/>
                      <a:gd name="T33" fmla="*/ 806 h 915"/>
                      <a:gd name="T34" fmla="*/ 485 w 1338"/>
                      <a:gd name="T35" fmla="*/ 824 h 915"/>
                      <a:gd name="T36" fmla="*/ 442 w 1338"/>
                      <a:gd name="T37" fmla="*/ 806 h 915"/>
                      <a:gd name="T38" fmla="*/ 423 w 1338"/>
                      <a:gd name="T39" fmla="*/ 763 h 915"/>
                      <a:gd name="T40" fmla="*/ 442 w 1338"/>
                      <a:gd name="T41" fmla="*/ 720 h 915"/>
                      <a:gd name="T42" fmla="*/ 586 w 1338"/>
                      <a:gd name="T43" fmla="*/ 573 h 915"/>
                      <a:gd name="T44" fmla="*/ 568 w 1338"/>
                      <a:gd name="T45" fmla="*/ 423 h 915"/>
                      <a:gd name="T46" fmla="*/ 771 w 1338"/>
                      <a:gd name="T47" fmla="*/ 263 h 915"/>
                      <a:gd name="T48" fmla="*/ 822 w 1338"/>
                      <a:gd name="T49" fmla="*/ 268 h 915"/>
                      <a:gd name="T50" fmla="*/ 950 w 1338"/>
                      <a:gd name="T51" fmla="*/ 364 h 915"/>
                      <a:gd name="T52" fmla="*/ 977 w 1338"/>
                      <a:gd name="T53" fmla="*/ 52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8" h="915">
                        <a:moveTo>
                          <a:pt x="1154" y="410"/>
                        </a:moveTo>
                        <a:cubicBezTo>
                          <a:pt x="1162" y="383"/>
                          <a:pt x="1164" y="356"/>
                          <a:pt x="1164" y="327"/>
                        </a:cubicBezTo>
                        <a:cubicBezTo>
                          <a:pt x="1164" y="148"/>
                          <a:pt x="1022" y="0"/>
                          <a:pt x="849" y="0"/>
                        </a:cubicBezTo>
                        <a:cubicBezTo>
                          <a:pt x="717" y="0"/>
                          <a:pt x="605" y="83"/>
                          <a:pt x="557" y="201"/>
                        </a:cubicBezTo>
                        <a:cubicBezTo>
                          <a:pt x="517" y="150"/>
                          <a:pt x="455" y="121"/>
                          <a:pt x="386" y="121"/>
                        </a:cubicBezTo>
                        <a:cubicBezTo>
                          <a:pt x="263" y="121"/>
                          <a:pt x="164" y="225"/>
                          <a:pt x="164" y="351"/>
                        </a:cubicBezTo>
                        <a:cubicBezTo>
                          <a:pt x="164" y="372"/>
                          <a:pt x="166" y="394"/>
                          <a:pt x="172" y="415"/>
                        </a:cubicBezTo>
                        <a:cubicBezTo>
                          <a:pt x="70" y="453"/>
                          <a:pt x="0" y="541"/>
                          <a:pt x="0" y="656"/>
                        </a:cubicBezTo>
                        <a:cubicBezTo>
                          <a:pt x="0" y="806"/>
                          <a:pt x="118" y="915"/>
                          <a:pt x="265" y="915"/>
                        </a:cubicBezTo>
                        <a:lnTo>
                          <a:pt x="1076" y="915"/>
                        </a:lnTo>
                        <a:cubicBezTo>
                          <a:pt x="1223" y="915"/>
                          <a:pt x="1338" y="806"/>
                          <a:pt x="1338" y="656"/>
                        </a:cubicBezTo>
                        <a:cubicBezTo>
                          <a:pt x="1338" y="536"/>
                          <a:pt x="1261" y="445"/>
                          <a:pt x="1154" y="410"/>
                        </a:cubicBezTo>
                        <a:close/>
                        <a:moveTo>
                          <a:pt x="977" y="522"/>
                        </a:moveTo>
                        <a:cubicBezTo>
                          <a:pt x="953" y="616"/>
                          <a:pt x="870" y="683"/>
                          <a:pt x="774" y="683"/>
                        </a:cubicBezTo>
                        <a:cubicBezTo>
                          <a:pt x="758" y="683"/>
                          <a:pt x="739" y="680"/>
                          <a:pt x="723" y="677"/>
                        </a:cubicBezTo>
                        <a:cubicBezTo>
                          <a:pt x="707" y="672"/>
                          <a:pt x="688" y="667"/>
                          <a:pt x="672" y="659"/>
                        </a:cubicBezTo>
                        <a:lnTo>
                          <a:pt x="528" y="806"/>
                        </a:lnTo>
                        <a:cubicBezTo>
                          <a:pt x="517" y="816"/>
                          <a:pt x="501" y="824"/>
                          <a:pt x="485" y="824"/>
                        </a:cubicBezTo>
                        <a:cubicBezTo>
                          <a:pt x="469" y="824"/>
                          <a:pt x="453" y="819"/>
                          <a:pt x="442" y="806"/>
                        </a:cubicBezTo>
                        <a:cubicBezTo>
                          <a:pt x="431" y="795"/>
                          <a:pt x="423" y="779"/>
                          <a:pt x="423" y="763"/>
                        </a:cubicBezTo>
                        <a:cubicBezTo>
                          <a:pt x="423" y="747"/>
                          <a:pt x="429" y="731"/>
                          <a:pt x="442" y="720"/>
                        </a:cubicBezTo>
                        <a:lnTo>
                          <a:pt x="586" y="573"/>
                        </a:lnTo>
                        <a:cubicBezTo>
                          <a:pt x="562" y="528"/>
                          <a:pt x="554" y="474"/>
                          <a:pt x="568" y="423"/>
                        </a:cubicBezTo>
                        <a:cubicBezTo>
                          <a:pt x="592" y="330"/>
                          <a:pt x="675" y="263"/>
                          <a:pt x="771" y="263"/>
                        </a:cubicBezTo>
                        <a:cubicBezTo>
                          <a:pt x="787" y="263"/>
                          <a:pt x="806" y="265"/>
                          <a:pt x="822" y="268"/>
                        </a:cubicBezTo>
                        <a:cubicBezTo>
                          <a:pt x="875" y="281"/>
                          <a:pt x="923" y="316"/>
                          <a:pt x="950" y="364"/>
                        </a:cubicBezTo>
                        <a:cubicBezTo>
                          <a:pt x="982" y="412"/>
                          <a:pt x="990" y="469"/>
                          <a:pt x="977" y="52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5" name="Freeform 41"/>
                  <p:cNvSpPr>
                    <a:spLocks/>
                  </p:cNvSpPr>
                  <p:nvPr/>
                </p:nvSpPr>
                <p:spPr bwMode="auto">
                  <a:xfrm>
                    <a:off x="4779" y="4317"/>
                    <a:ext cx="81" cy="77"/>
                  </a:xfrm>
                  <a:custGeom>
                    <a:avLst/>
                    <a:gdLst>
                      <a:gd name="T0" fmla="*/ 166 w 270"/>
                      <a:gd name="T1" fmla="*/ 3 h 259"/>
                      <a:gd name="T2" fmla="*/ 134 w 270"/>
                      <a:gd name="T3" fmla="*/ 0 h 259"/>
                      <a:gd name="T4" fmla="*/ 8 w 270"/>
                      <a:gd name="T5" fmla="*/ 99 h 259"/>
                      <a:gd name="T6" fmla="*/ 27 w 270"/>
                      <a:gd name="T7" fmla="*/ 203 h 259"/>
                      <a:gd name="T8" fmla="*/ 61 w 270"/>
                      <a:gd name="T9" fmla="*/ 238 h 259"/>
                      <a:gd name="T10" fmla="*/ 104 w 270"/>
                      <a:gd name="T11" fmla="*/ 257 h 259"/>
                      <a:gd name="T12" fmla="*/ 136 w 270"/>
                      <a:gd name="T13" fmla="*/ 259 h 259"/>
                      <a:gd name="T14" fmla="*/ 262 w 270"/>
                      <a:gd name="T15" fmla="*/ 160 h 259"/>
                      <a:gd name="T16" fmla="*/ 246 w 270"/>
                      <a:gd name="T17" fmla="*/ 61 h 259"/>
                      <a:gd name="T18" fmla="*/ 166 w 270"/>
                      <a:gd name="T19" fmla="*/ 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9">
                        <a:moveTo>
                          <a:pt x="166" y="3"/>
                        </a:moveTo>
                        <a:cubicBezTo>
                          <a:pt x="155" y="0"/>
                          <a:pt x="144" y="0"/>
                          <a:pt x="134" y="0"/>
                        </a:cubicBezTo>
                        <a:cubicBezTo>
                          <a:pt x="75" y="0"/>
                          <a:pt x="21" y="40"/>
                          <a:pt x="8" y="99"/>
                        </a:cubicBezTo>
                        <a:cubicBezTo>
                          <a:pt x="0" y="134"/>
                          <a:pt x="5" y="174"/>
                          <a:pt x="27" y="203"/>
                        </a:cubicBezTo>
                        <a:cubicBezTo>
                          <a:pt x="35" y="217"/>
                          <a:pt x="48" y="227"/>
                          <a:pt x="61" y="238"/>
                        </a:cubicBezTo>
                        <a:cubicBezTo>
                          <a:pt x="75" y="246"/>
                          <a:pt x="88" y="254"/>
                          <a:pt x="104" y="257"/>
                        </a:cubicBezTo>
                        <a:cubicBezTo>
                          <a:pt x="115" y="259"/>
                          <a:pt x="126" y="259"/>
                          <a:pt x="136" y="259"/>
                        </a:cubicBezTo>
                        <a:cubicBezTo>
                          <a:pt x="195" y="259"/>
                          <a:pt x="249" y="219"/>
                          <a:pt x="262" y="160"/>
                        </a:cubicBezTo>
                        <a:cubicBezTo>
                          <a:pt x="270" y="126"/>
                          <a:pt x="265" y="91"/>
                          <a:pt x="246" y="61"/>
                        </a:cubicBezTo>
                        <a:cubicBezTo>
                          <a:pt x="227" y="32"/>
                          <a:pt x="198" y="11"/>
                          <a:pt x="166" y="3"/>
                        </a:cubicBezTo>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63" name="TextBox 162"/>
                <p:cNvSpPr txBox="1"/>
                <p:nvPr/>
              </p:nvSpPr>
              <p:spPr>
                <a:xfrm>
                  <a:off x="7011288" y="2745371"/>
                  <a:ext cx="970408" cy="279584"/>
                </a:xfrm>
                <a:prstGeom prst="rect">
                  <a:avLst/>
                </a:prstGeom>
                <a:noFill/>
              </p:spPr>
              <p:txBody>
                <a:bodyPr wrap="none" rtlCol="0">
                  <a:spAutoFit/>
                </a:bodyPr>
                <a:lstStyle/>
                <a:p>
                  <a:pPr algn="ctr" defTabSz="1088430"/>
                  <a:r>
                    <a:rPr lang="en-US" sz="667" dirty="0">
                      <a:solidFill>
                        <a:srgbClr val="FFFFFF"/>
                      </a:solidFill>
                      <a:latin typeface="Segoe UI"/>
                    </a:rPr>
                    <a:t>Azure Search</a:t>
                  </a:r>
                </a:p>
              </p:txBody>
            </p:sp>
          </p:grpSp>
          <p:grpSp>
            <p:nvGrpSpPr>
              <p:cNvPr id="155" name="Group 154"/>
              <p:cNvGrpSpPr/>
              <p:nvPr/>
            </p:nvGrpSpPr>
            <p:grpSpPr>
              <a:xfrm>
                <a:off x="5470663" y="2467156"/>
                <a:ext cx="1248522" cy="754359"/>
                <a:chOff x="5470663" y="2270598"/>
                <a:chExt cx="1248522" cy="754359"/>
              </a:xfrm>
            </p:grpSpPr>
            <p:grpSp>
              <p:nvGrpSpPr>
                <p:cNvPr id="156" name="Group 46"/>
                <p:cNvGrpSpPr>
                  <a:grpSpLocks noChangeAspect="1"/>
                </p:cNvGrpSpPr>
                <p:nvPr/>
              </p:nvGrpSpPr>
              <p:grpSpPr bwMode="auto">
                <a:xfrm>
                  <a:off x="5845687" y="2270598"/>
                  <a:ext cx="498475" cy="447675"/>
                  <a:chOff x="3946" y="4222"/>
                  <a:chExt cx="314" cy="282"/>
                </a:xfrm>
                <a:solidFill>
                  <a:schemeClr val="bg1"/>
                </a:solidFill>
              </p:grpSpPr>
              <p:sp>
                <p:nvSpPr>
                  <p:cNvPr id="158"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59"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0"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1"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57" name="TextBox 156"/>
                <p:cNvSpPr txBox="1"/>
                <p:nvPr/>
              </p:nvSpPr>
              <p:spPr>
                <a:xfrm>
                  <a:off x="5470663" y="2745372"/>
                  <a:ext cx="1248522" cy="279585"/>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grpSp>
          <p:nvGrpSpPr>
            <p:cNvPr id="33" name="Group 32"/>
            <p:cNvGrpSpPr/>
            <p:nvPr/>
          </p:nvGrpSpPr>
          <p:grpSpPr>
            <a:xfrm>
              <a:off x="5603969" y="2532094"/>
              <a:ext cx="2402048" cy="567686"/>
              <a:chOff x="5485539" y="3487405"/>
              <a:chExt cx="3444161" cy="813973"/>
            </a:xfrm>
          </p:grpSpPr>
          <p:grpSp>
            <p:nvGrpSpPr>
              <p:cNvPr id="141" name="Group 140"/>
              <p:cNvGrpSpPr/>
              <p:nvPr/>
            </p:nvGrpSpPr>
            <p:grpSpPr>
              <a:xfrm>
                <a:off x="8320913" y="3487405"/>
                <a:ext cx="608787" cy="813973"/>
                <a:chOff x="9619436" y="6672797"/>
                <a:chExt cx="608787" cy="813973"/>
              </a:xfrm>
            </p:grpSpPr>
            <p:sp>
              <p:nvSpPr>
                <p:cNvPr id="151" name="TextBox 150"/>
                <p:cNvSpPr txBox="1"/>
                <p:nvPr/>
              </p:nvSpPr>
              <p:spPr>
                <a:xfrm>
                  <a:off x="9692034" y="7207185"/>
                  <a:ext cx="517612" cy="279585"/>
                </a:xfrm>
                <a:prstGeom prst="rect">
                  <a:avLst/>
                </a:prstGeom>
                <a:noFill/>
              </p:spPr>
              <p:txBody>
                <a:bodyPr wrap="none" rtlCol="0">
                  <a:spAutoFit/>
                </a:bodyPr>
                <a:lstStyle/>
                <a:p>
                  <a:pPr defTabSz="1088430"/>
                  <a:r>
                    <a:rPr lang="en-US" sz="667" dirty="0">
                      <a:solidFill>
                        <a:srgbClr val="FFFFFF"/>
                      </a:solidFill>
                      <a:latin typeface="Segoe UI"/>
                    </a:rPr>
                    <a:t>CDN</a:t>
                  </a:r>
                </a:p>
              </p:txBody>
            </p:sp>
            <p:pic>
              <p:nvPicPr>
                <p:cNvPr id="152" name="Picture 151"/>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9619436" y="6672797"/>
                  <a:ext cx="608787" cy="608788"/>
                </a:xfrm>
                <a:prstGeom prst="rect">
                  <a:avLst/>
                </a:prstGeom>
              </p:spPr>
            </p:pic>
          </p:grpSp>
          <p:grpSp>
            <p:nvGrpSpPr>
              <p:cNvPr id="142" name="Group 141"/>
              <p:cNvGrpSpPr/>
              <p:nvPr/>
            </p:nvGrpSpPr>
            <p:grpSpPr>
              <a:xfrm>
                <a:off x="5485539" y="3527933"/>
                <a:ext cx="699190" cy="768669"/>
                <a:chOff x="5791224" y="3354836"/>
                <a:chExt cx="699190" cy="768669"/>
              </a:xfrm>
            </p:grpSpPr>
            <p:sp>
              <p:nvSpPr>
                <p:cNvPr id="149" name="TextBox 148"/>
                <p:cNvSpPr txBox="1"/>
                <p:nvPr/>
              </p:nvSpPr>
              <p:spPr>
                <a:xfrm>
                  <a:off x="5791224" y="3843920"/>
                  <a:ext cx="699190" cy="279585"/>
                </a:xfrm>
                <a:prstGeom prst="rect">
                  <a:avLst/>
                </a:prstGeom>
                <a:noFill/>
              </p:spPr>
              <p:txBody>
                <a:bodyPr wrap="none" rtlCol="0">
                  <a:spAutoFit/>
                </a:bodyPr>
                <a:lstStyle/>
                <a:p>
                  <a:pPr defTabSz="1088430"/>
                  <a:r>
                    <a:rPr lang="en-US" sz="667" dirty="0">
                      <a:solidFill>
                        <a:srgbClr val="FFFFFF"/>
                      </a:solidFill>
                      <a:latin typeface="Segoe UI"/>
                    </a:rPr>
                    <a:t>API App</a:t>
                  </a:r>
                </a:p>
              </p:txBody>
            </p:sp>
            <p:pic>
              <p:nvPicPr>
                <p:cNvPr id="150" name="Picture 149"/>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5884186" y="3354836"/>
                  <a:ext cx="457200" cy="457200"/>
                </a:xfrm>
                <a:prstGeom prst="rect">
                  <a:avLst/>
                </a:prstGeom>
              </p:spPr>
            </p:pic>
          </p:grpSp>
          <p:grpSp>
            <p:nvGrpSpPr>
              <p:cNvPr id="143" name="Group 142"/>
              <p:cNvGrpSpPr/>
              <p:nvPr/>
            </p:nvGrpSpPr>
            <p:grpSpPr>
              <a:xfrm>
                <a:off x="6304134" y="3502916"/>
                <a:ext cx="802621" cy="793688"/>
                <a:chOff x="7455593" y="3310736"/>
                <a:chExt cx="802621" cy="793688"/>
              </a:xfrm>
            </p:grpSpPr>
            <p:sp>
              <p:nvSpPr>
                <p:cNvPr id="147" name="TextBox 146"/>
                <p:cNvSpPr txBox="1"/>
                <p:nvPr/>
              </p:nvSpPr>
              <p:spPr>
                <a:xfrm>
                  <a:off x="7455593" y="3824839"/>
                  <a:ext cx="802621" cy="279585"/>
                </a:xfrm>
                <a:prstGeom prst="rect">
                  <a:avLst/>
                </a:prstGeom>
                <a:noFill/>
              </p:spPr>
              <p:txBody>
                <a:bodyPr wrap="none" rtlCol="0">
                  <a:spAutoFit/>
                </a:bodyPr>
                <a:lstStyle/>
                <a:p>
                  <a:pPr defTabSz="1088430"/>
                  <a:r>
                    <a:rPr lang="en-US" sz="667" dirty="0">
                      <a:solidFill>
                        <a:srgbClr val="FFFFFF"/>
                      </a:solidFill>
                      <a:latin typeface="Segoe UI"/>
                    </a:rPr>
                    <a:t>HDInsight</a:t>
                  </a:r>
                </a:p>
              </p:txBody>
            </p:sp>
            <p:pic>
              <p:nvPicPr>
                <p:cNvPr id="148" name="Picture 147"/>
                <p:cNvPicPr>
                  <a:picLocks noChangeAspect="1"/>
                </p:cNvPicPr>
                <p:nvPr/>
              </p:nvPicPr>
              <p:blipFill>
                <a:blip r:embed="rId20" cstate="hqprint">
                  <a:biLevel thresh="25000"/>
                  <a:extLst>
                    <a:ext uri="{28A0092B-C50C-407E-A947-70E740481C1C}">
                      <a14:useLocalDpi xmlns:a14="http://schemas.microsoft.com/office/drawing/2010/main" val="0"/>
                    </a:ext>
                  </a:extLst>
                </a:blip>
                <a:stretch>
                  <a:fillRect/>
                </a:stretch>
              </p:blipFill>
              <p:spPr>
                <a:xfrm>
                  <a:off x="7547105" y="3310736"/>
                  <a:ext cx="564296" cy="564296"/>
                </a:xfrm>
                <a:prstGeom prst="rect">
                  <a:avLst/>
                </a:prstGeom>
              </p:spPr>
            </p:pic>
          </p:grpSp>
          <p:grpSp>
            <p:nvGrpSpPr>
              <p:cNvPr id="144" name="Group 143"/>
              <p:cNvGrpSpPr/>
              <p:nvPr/>
            </p:nvGrpSpPr>
            <p:grpSpPr>
              <a:xfrm>
                <a:off x="7177483" y="3588233"/>
                <a:ext cx="1076137" cy="708371"/>
                <a:chOff x="8594361" y="3354836"/>
                <a:chExt cx="1076137" cy="708371"/>
              </a:xfrm>
            </p:grpSpPr>
            <p:sp>
              <p:nvSpPr>
                <p:cNvPr id="145" name="TextBox 144"/>
                <p:cNvSpPr txBox="1"/>
                <p:nvPr/>
              </p:nvSpPr>
              <p:spPr>
                <a:xfrm>
                  <a:off x="8594361" y="3783622"/>
                  <a:ext cx="1076137" cy="279585"/>
                </a:xfrm>
                <a:prstGeom prst="rect">
                  <a:avLst/>
                </a:prstGeom>
                <a:noFill/>
              </p:spPr>
              <p:txBody>
                <a:bodyPr wrap="none" rtlCol="0">
                  <a:spAutoFit/>
                </a:bodyPr>
                <a:lstStyle/>
                <a:p>
                  <a:pPr defTabSz="1088430"/>
                  <a:r>
                    <a:rPr lang="en-US" sz="667" dirty="0">
                      <a:solidFill>
                        <a:srgbClr val="FFFFFF"/>
                      </a:solidFill>
                      <a:latin typeface="Segoe UI"/>
                    </a:rPr>
                    <a:t>Storage Queue</a:t>
                  </a:r>
                </a:p>
              </p:txBody>
            </p:sp>
            <p:pic>
              <p:nvPicPr>
                <p:cNvPr id="146" name="Picture 145"/>
                <p:cNvPicPr>
                  <a:picLocks noChangeAspect="1"/>
                </p:cNvPicPr>
                <p:nvPr/>
              </p:nvPicPr>
              <p:blipFill>
                <a:blip r:embed="rId21" cstate="hqprint">
                  <a:biLevel thresh="25000"/>
                  <a:extLst>
                    <a:ext uri="{28A0092B-C50C-407E-A947-70E740481C1C}">
                      <a14:useLocalDpi xmlns:a14="http://schemas.microsoft.com/office/drawing/2010/main" val="0"/>
                    </a:ext>
                  </a:extLst>
                </a:blip>
                <a:stretch>
                  <a:fillRect/>
                </a:stretch>
              </p:blipFill>
              <p:spPr>
                <a:xfrm>
                  <a:off x="8883691" y="3354836"/>
                  <a:ext cx="457200" cy="457200"/>
                </a:xfrm>
                <a:prstGeom prst="rect">
                  <a:avLst/>
                </a:prstGeom>
              </p:spPr>
            </p:pic>
          </p:grpSp>
        </p:grpSp>
        <p:sp>
          <p:nvSpPr>
            <p:cNvPr id="34" name="Rectangle 33"/>
            <p:cNvSpPr/>
            <p:nvPr/>
          </p:nvSpPr>
          <p:spPr>
            <a:xfrm>
              <a:off x="7673198" y="3715641"/>
              <a:ext cx="2600498" cy="25874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35" name="Rectangle 34"/>
            <p:cNvSpPr/>
            <p:nvPr/>
          </p:nvSpPr>
          <p:spPr>
            <a:xfrm>
              <a:off x="7673198" y="3399546"/>
              <a:ext cx="260049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Data store</a:t>
              </a:r>
            </a:p>
          </p:txBody>
        </p:sp>
        <p:cxnSp>
          <p:nvCxnSpPr>
            <p:cNvPr id="36" name="Straight Connector 35"/>
            <p:cNvCxnSpPr/>
            <p:nvPr/>
          </p:nvCxnSpPr>
          <p:spPr>
            <a:xfrm>
              <a:off x="7784895" y="3941830"/>
              <a:ext cx="23595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745062" y="3765606"/>
              <a:ext cx="1122434" cy="194990"/>
            </a:xfrm>
            <a:prstGeom prst="rect">
              <a:avLst/>
            </a:prstGeom>
            <a:noFill/>
          </p:spPr>
          <p:txBody>
            <a:bodyPr wrap="square" rtlCol="0">
              <a:spAutoFit/>
            </a:bodyPr>
            <a:lstStyle/>
            <a:p>
              <a:pPr defTabSz="1088430"/>
              <a:r>
                <a:rPr lang="en-US" sz="667" dirty="0">
                  <a:solidFill>
                    <a:srgbClr val="FFFFFF"/>
                  </a:solidFill>
                  <a:latin typeface="Segoe UI"/>
                </a:rPr>
                <a:t>Software as a Service</a:t>
              </a:r>
            </a:p>
          </p:txBody>
        </p:sp>
        <p:sp>
          <p:nvSpPr>
            <p:cNvPr id="38" name="TextBox 37"/>
            <p:cNvSpPr txBox="1"/>
            <p:nvPr/>
          </p:nvSpPr>
          <p:spPr>
            <a:xfrm>
              <a:off x="7744817" y="4750028"/>
              <a:ext cx="1122434" cy="194990"/>
            </a:xfrm>
            <a:prstGeom prst="rect">
              <a:avLst/>
            </a:prstGeom>
            <a:noFill/>
          </p:spPr>
          <p:txBody>
            <a:bodyPr wrap="square" rtlCol="0">
              <a:spAutoFit/>
            </a:bodyPr>
            <a:lstStyle/>
            <a:p>
              <a:pPr defTabSz="1088430"/>
              <a:r>
                <a:rPr lang="en-US" sz="667" dirty="0">
                  <a:solidFill>
                    <a:srgbClr val="FFFFFF"/>
                  </a:solidFill>
                  <a:latin typeface="Segoe UI"/>
                </a:rPr>
                <a:t>Cloud</a:t>
              </a:r>
            </a:p>
          </p:txBody>
        </p:sp>
        <p:grpSp>
          <p:nvGrpSpPr>
            <p:cNvPr id="39" name="Group 38"/>
            <p:cNvGrpSpPr/>
            <p:nvPr/>
          </p:nvGrpSpPr>
          <p:grpSpPr>
            <a:xfrm>
              <a:off x="9547107" y="4054803"/>
              <a:ext cx="548548" cy="590383"/>
              <a:chOff x="4565727" y="2600484"/>
              <a:chExt cx="663393" cy="713985"/>
            </a:xfrm>
          </p:grpSpPr>
          <p:pic>
            <p:nvPicPr>
              <p:cNvPr id="139" name="Picture 12" descr="http://www.nzcrmguy.com/wp-content/uploads/sites/11/2014/10/logo-crm.png"/>
              <p:cNvPicPr>
                <a:picLocks noChangeAspect="1" noChangeArrowheads="1"/>
              </p:cNvPicPr>
              <p:nvPr/>
            </p:nvPicPr>
            <p:blipFill rotWithShape="1">
              <a:blip r:embed="rId22" cstate="print">
                <a:biLevel thresh="25000"/>
                <a:extLst>
                  <a:ext uri="{28A0092B-C50C-407E-A947-70E740481C1C}">
                    <a14:useLocalDpi xmlns:a14="http://schemas.microsoft.com/office/drawing/2010/main" val="0"/>
                  </a:ext>
                </a:extLst>
              </a:blip>
              <a:srcRect/>
              <a:stretch/>
            </p:blipFill>
            <p:spPr bwMode="auto">
              <a:xfrm>
                <a:off x="4674839" y="2600484"/>
                <a:ext cx="445169" cy="45720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p:cNvSpPr txBox="1"/>
              <p:nvPr/>
            </p:nvSpPr>
            <p:spPr>
              <a:xfrm>
                <a:off x="4565727" y="3078656"/>
                <a:ext cx="663393" cy="235813"/>
              </a:xfrm>
              <a:prstGeom prst="rect">
                <a:avLst/>
              </a:prstGeom>
              <a:noFill/>
            </p:spPr>
            <p:txBody>
              <a:bodyPr wrap="none" rtlCol="0">
                <a:spAutoFit/>
              </a:bodyPr>
              <a:lstStyle/>
              <a:p>
                <a:pPr algn="ctr" defTabSz="1088430"/>
                <a:r>
                  <a:rPr lang="en-US" sz="667" dirty="0">
                    <a:solidFill>
                      <a:srgbClr val="FFFFFF"/>
                    </a:solidFill>
                    <a:latin typeface="Segoe UI"/>
                  </a:rPr>
                  <a:t>Dynamics</a:t>
                </a:r>
              </a:p>
            </p:txBody>
          </p:sp>
        </p:grpSp>
        <p:grpSp>
          <p:nvGrpSpPr>
            <p:cNvPr id="40" name="Group 39"/>
            <p:cNvGrpSpPr/>
            <p:nvPr/>
          </p:nvGrpSpPr>
          <p:grpSpPr>
            <a:xfrm>
              <a:off x="7822378" y="4045092"/>
              <a:ext cx="567784" cy="600090"/>
              <a:chOff x="2674461" y="2588742"/>
              <a:chExt cx="686655" cy="725726"/>
            </a:xfrm>
          </p:grpSpPr>
          <p:sp>
            <p:nvSpPr>
              <p:cNvPr id="132" name="TextBox 131"/>
              <p:cNvSpPr txBox="1"/>
              <p:nvPr/>
            </p:nvSpPr>
            <p:spPr>
              <a:xfrm>
                <a:off x="2674461" y="3078655"/>
                <a:ext cx="686655" cy="235813"/>
              </a:xfrm>
              <a:prstGeom prst="rect">
                <a:avLst/>
              </a:prstGeom>
              <a:noFill/>
            </p:spPr>
            <p:txBody>
              <a:bodyPr wrap="none" rtlCol="0">
                <a:spAutoFit/>
              </a:bodyPr>
              <a:lstStyle/>
              <a:p>
                <a:pPr algn="ctr" defTabSz="1088430"/>
                <a:r>
                  <a:rPr lang="en-US" sz="667" dirty="0">
                    <a:solidFill>
                      <a:srgbClr val="FFFFFF"/>
                    </a:solidFill>
                    <a:latin typeface="Segoe UI"/>
                  </a:rPr>
                  <a:t>Salesforce</a:t>
                </a:r>
              </a:p>
            </p:txBody>
          </p:sp>
          <p:grpSp>
            <p:nvGrpSpPr>
              <p:cNvPr id="133" name="Group 66"/>
              <p:cNvGrpSpPr>
                <a:grpSpLocks noChangeAspect="1"/>
              </p:cNvGrpSpPr>
              <p:nvPr/>
            </p:nvGrpSpPr>
            <p:grpSpPr bwMode="auto">
              <a:xfrm>
                <a:off x="2675201" y="2588742"/>
                <a:ext cx="685174" cy="480684"/>
                <a:chOff x="2893" y="1108"/>
                <a:chExt cx="3421" cy="2400"/>
              </a:xfrm>
              <a:solidFill>
                <a:schemeClr val="bg1"/>
              </a:solidFill>
            </p:grpSpPr>
            <p:sp>
              <p:nvSpPr>
                <p:cNvPr id="134" name="Freeform 67"/>
                <p:cNvSpPr>
                  <a:spLocks noEditPoints="1"/>
                </p:cNvSpPr>
                <p:nvPr/>
              </p:nvSpPr>
              <p:spPr bwMode="auto">
                <a:xfrm>
                  <a:off x="2893" y="1108"/>
                  <a:ext cx="3421" cy="2400"/>
                </a:xfrm>
                <a:custGeom>
                  <a:avLst/>
                  <a:gdLst>
                    <a:gd name="T0" fmla="*/ 597 w 1445"/>
                    <a:gd name="T1" fmla="*/ 106 h 1013"/>
                    <a:gd name="T2" fmla="*/ 910 w 1445"/>
                    <a:gd name="T3" fmla="*/ 66 h 1013"/>
                    <a:gd name="T4" fmla="*/ 1073 w 1445"/>
                    <a:gd name="T5" fmla="*/ 141 h 1013"/>
                    <a:gd name="T6" fmla="*/ 1439 w 1445"/>
                    <a:gd name="T7" fmla="*/ 419 h 1013"/>
                    <a:gd name="T8" fmla="*/ 1074 w 1445"/>
                    <a:gd name="T9" fmla="*/ 758 h 1013"/>
                    <a:gd name="T10" fmla="*/ 782 w 1445"/>
                    <a:gd name="T11" fmla="*/ 855 h 1013"/>
                    <a:gd name="T12" fmla="*/ 560 w 1445"/>
                    <a:gd name="T13" fmla="*/ 1006 h 1013"/>
                    <a:gd name="T14" fmla="*/ 236 w 1445"/>
                    <a:gd name="T15" fmla="*/ 844 h 1013"/>
                    <a:gd name="T16" fmla="*/ 0 w 1445"/>
                    <a:gd name="T17" fmla="*/ 620 h 1013"/>
                    <a:gd name="T18" fmla="*/ 116 w 1445"/>
                    <a:gd name="T19" fmla="*/ 393 h 1013"/>
                    <a:gd name="T20" fmla="*/ 192 w 1445"/>
                    <a:gd name="T21" fmla="*/ 70 h 1013"/>
                    <a:gd name="T22" fmla="*/ 824 w 1445"/>
                    <a:gd name="T23" fmla="*/ 431 h 1013"/>
                    <a:gd name="T24" fmla="*/ 842 w 1445"/>
                    <a:gd name="T25" fmla="*/ 414 h 1013"/>
                    <a:gd name="T26" fmla="*/ 817 w 1445"/>
                    <a:gd name="T27" fmla="*/ 390 h 1013"/>
                    <a:gd name="T28" fmla="*/ 859 w 1445"/>
                    <a:gd name="T29" fmla="*/ 361 h 1013"/>
                    <a:gd name="T30" fmla="*/ 787 w 1445"/>
                    <a:gd name="T31" fmla="*/ 403 h 1013"/>
                    <a:gd name="T32" fmla="*/ 761 w 1445"/>
                    <a:gd name="T33" fmla="*/ 425 h 1013"/>
                    <a:gd name="T34" fmla="*/ 773 w 1445"/>
                    <a:gd name="T35" fmla="*/ 480 h 1013"/>
                    <a:gd name="T36" fmla="*/ 720 w 1445"/>
                    <a:gd name="T37" fmla="*/ 576 h 1013"/>
                    <a:gd name="T38" fmla="*/ 778 w 1445"/>
                    <a:gd name="T39" fmla="*/ 575 h 1013"/>
                    <a:gd name="T40" fmla="*/ 824 w 1445"/>
                    <a:gd name="T41" fmla="*/ 431 h 1013"/>
                    <a:gd name="T42" fmla="*/ 396 w 1445"/>
                    <a:gd name="T43" fmla="*/ 406 h 1013"/>
                    <a:gd name="T44" fmla="*/ 336 w 1445"/>
                    <a:gd name="T45" fmla="*/ 433 h 1013"/>
                    <a:gd name="T46" fmla="*/ 400 w 1445"/>
                    <a:gd name="T47" fmla="*/ 456 h 1013"/>
                    <a:gd name="T48" fmla="*/ 371 w 1445"/>
                    <a:gd name="T49" fmla="*/ 540 h 1013"/>
                    <a:gd name="T50" fmla="*/ 1249 w 1445"/>
                    <a:gd name="T51" fmla="*/ 480 h 1013"/>
                    <a:gd name="T52" fmla="*/ 1278 w 1445"/>
                    <a:gd name="T53" fmla="*/ 421 h 1013"/>
                    <a:gd name="T54" fmla="*/ 1218 w 1445"/>
                    <a:gd name="T55" fmla="*/ 537 h 1013"/>
                    <a:gd name="T56" fmla="*/ 1284 w 1445"/>
                    <a:gd name="T57" fmla="*/ 516 h 1013"/>
                    <a:gd name="T58" fmla="*/ 1212 w 1445"/>
                    <a:gd name="T59" fmla="*/ 480 h 1013"/>
                    <a:gd name="T60" fmla="*/ 624 w 1445"/>
                    <a:gd name="T61" fmla="*/ 474 h 1013"/>
                    <a:gd name="T62" fmla="*/ 516 w 1445"/>
                    <a:gd name="T63" fmla="*/ 440 h 1013"/>
                    <a:gd name="T64" fmla="*/ 615 w 1445"/>
                    <a:gd name="T65" fmla="*/ 534 h 1013"/>
                    <a:gd name="T66" fmla="*/ 575 w 1445"/>
                    <a:gd name="T67" fmla="*/ 517 h 1013"/>
                    <a:gd name="T68" fmla="*/ 905 w 1445"/>
                    <a:gd name="T69" fmla="*/ 540 h 1013"/>
                    <a:gd name="T70" fmla="*/ 896 w 1445"/>
                    <a:gd name="T71" fmla="*/ 406 h 1013"/>
                    <a:gd name="T72" fmla="*/ 693 w 1445"/>
                    <a:gd name="T73" fmla="*/ 405 h 1013"/>
                    <a:gd name="T74" fmla="*/ 682 w 1445"/>
                    <a:gd name="T75" fmla="*/ 483 h 1013"/>
                    <a:gd name="T76" fmla="*/ 700 w 1445"/>
                    <a:gd name="T77" fmla="*/ 518 h 1013"/>
                    <a:gd name="T78" fmla="*/ 643 w 1445"/>
                    <a:gd name="T79" fmla="*/ 518 h 1013"/>
                    <a:gd name="T80" fmla="*/ 722 w 1445"/>
                    <a:gd name="T81" fmla="*/ 469 h 1013"/>
                    <a:gd name="T82" fmla="*/ 695 w 1445"/>
                    <a:gd name="T83" fmla="*/ 427 h 1013"/>
                    <a:gd name="T84" fmla="*/ 733 w 1445"/>
                    <a:gd name="T85" fmla="*/ 414 h 1013"/>
                    <a:gd name="T86" fmla="*/ 232 w 1445"/>
                    <a:gd name="T87" fmla="*/ 475 h 1013"/>
                    <a:gd name="T88" fmla="*/ 256 w 1445"/>
                    <a:gd name="T89" fmla="*/ 519 h 1013"/>
                    <a:gd name="T90" fmla="*/ 212 w 1445"/>
                    <a:gd name="T91" fmla="*/ 527 h 1013"/>
                    <a:gd name="T92" fmla="*/ 264 w 1445"/>
                    <a:gd name="T93" fmla="*/ 459 h 1013"/>
                    <a:gd name="T94" fmla="*/ 263 w 1445"/>
                    <a:gd name="T95" fmla="*/ 427 h 1013"/>
                    <a:gd name="T96" fmla="*/ 301 w 1445"/>
                    <a:gd name="T97" fmla="*/ 415 h 1013"/>
                    <a:gd name="T98" fmla="*/ 1091 w 1445"/>
                    <a:gd name="T99" fmla="*/ 527 h 1013"/>
                    <a:gd name="T100" fmla="*/ 1159 w 1445"/>
                    <a:gd name="T101" fmla="*/ 513 h 1013"/>
                    <a:gd name="T102" fmla="*/ 1129 w 1445"/>
                    <a:gd name="T103" fmla="*/ 429 h 1013"/>
                    <a:gd name="T104" fmla="*/ 1164 w 1445"/>
                    <a:gd name="T105" fmla="*/ 409 h 1013"/>
                    <a:gd name="T106" fmla="*/ 459 w 1445"/>
                    <a:gd name="T107" fmla="*/ 445 h 1013"/>
                    <a:gd name="T108" fmla="*/ 486 w 1445"/>
                    <a:gd name="T109" fmla="*/ 529 h 1013"/>
                    <a:gd name="T110" fmla="*/ 466 w 1445"/>
                    <a:gd name="T111" fmla="*/ 354 h 1013"/>
                    <a:gd name="T112" fmla="*/ 987 w 1445"/>
                    <a:gd name="T113" fmla="*/ 531 h 1013"/>
                    <a:gd name="T114" fmla="*/ 1015 w 1445"/>
                    <a:gd name="T115" fmla="*/ 461 h 1013"/>
                    <a:gd name="T116" fmla="*/ 1064 w 1445"/>
                    <a:gd name="T117" fmla="*/ 414 h 1013"/>
                    <a:gd name="T118" fmla="*/ 1013 w 1445"/>
                    <a:gd name="T119" fmla="*/ 413 h 1013"/>
                    <a:gd name="T120" fmla="*/ 987 w 1445"/>
                    <a:gd name="T121" fmla="*/ 47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5" h="1013">
                      <a:moveTo>
                        <a:pt x="398" y="0"/>
                      </a:moveTo>
                      <a:cubicBezTo>
                        <a:pt x="407" y="1"/>
                        <a:pt x="416" y="2"/>
                        <a:pt x="424" y="3"/>
                      </a:cubicBezTo>
                      <a:cubicBezTo>
                        <a:pt x="473" y="12"/>
                        <a:pt x="517" y="32"/>
                        <a:pt x="556" y="63"/>
                      </a:cubicBezTo>
                      <a:cubicBezTo>
                        <a:pt x="571" y="76"/>
                        <a:pt x="585" y="90"/>
                        <a:pt x="597" y="106"/>
                      </a:cubicBezTo>
                      <a:cubicBezTo>
                        <a:pt x="599" y="109"/>
                        <a:pt x="601" y="108"/>
                        <a:pt x="603" y="106"/>
                      </a:cubicBezTo>
                      <a:cubicBezTo>
                        <a:pt x="624" y="85"/>
                        <a:pt x="647" y="68"/>
                        <a:pt x="673" y="56"/>
                      </a:cubicBezTo>
                      <a:cubicBezTo>
                        <a:pt x="700" y="43"/>
                        <a:pt x="729" y="35"/>
                        <a:pt x="759" y="32"/>
                      </a:cubicBezTo>
                      <a:cubicBezTo>
                        <a:pt x="813" y="27"/>
                        <a:pt x="863" y="38"/>
                        <a:pt x="910" y="66"/>
                      </a:cubicBezTo>
                      <a:cubicBezTo>
                        <a:pt x="948" y="88"/>
                        <a:pt x="977" y="118"/>
                        <a:pt x="1000" y="155"/>
                      </a:cubicBezTo>
                      <a:cubicBezTo>
                        <a:pt x="1001" y="156"/>
                        <a:pt x="1002" y="157"/>
                        <a:pt x="1002" y="159"/>
                      </a:cubicBezTo>
                      <a:cubicBezTo>
                        <a:pt x="1004" y="162"/>
                        <a:pt x="1006" y="162"/>
                        <a:pt x="1009" y="161"/>
                      </a:cubicBezTo>
                      <a:cubicBezTo>
                        <a:pt x="1029" y="152"/>
                        <a:pt x="1051" y="145"/>
                        <a:pt x="1073" y="141"/>
                      </a:cubicBezTo>
                      <a:cubicBezTo>
                        <a:pt x="1096" y="137"/>
                        <a:pt x="1120" y="135"/>
                        <a:pt x="1144" y="136"/>
                      </a:cubicBezTo>
                      <a:cubicBezTo>
                        <a:pt x="1187" y="138"/>
                        <a:pt x="1228" y="148"/>
                        <a:pt x="1266" y="168"/>
                      </a:cubicBezTo>
                      <a:cubicBezTo>
                        <a:pt x="1325" y="197"/>
                        <a:pt x="1370" y="240"/>
                        <a:pt x="1402" y="297"/>
                      </a:cubicBezTo>
                      <a:cubicBezTo>
                        <a:pt x="1423" y="335"/>
                        <a:pt x="1435" y="376"/>
                        <a:pt x="1439" y="419"/>
                      </a:cubicBezTo>
                      <a:cubicBezTo>
                        <a:pt x="1445" y="475"/>
                        <a:pt x="1436" y="529"/>
                        <a:pt x="1412" y="581"/>
                      </a:cubicBezTo>
                      <a:cubicBezTo>
                        <a:pt x="1395" y="619"/>
                        <a:pt x="1370" y="653"/>
                        <a:pt x="1339" y="681"/>
                      </a:cubicBezTo>
                      <a:cubicBezTo>
                        <a:pt x="1291" y="725"/>
                        <a:pt x="1235" y="751"/>
                        <a:pt x="1170" y="760"/>
                      </a:cubicBezTo>
                      <a:cubicBezTo>
                        <a:pt x="1138" y="764"/>
                        <a:pt x="1106" y="763"/>
                        <a:pt x="1074" y="758"/>
                      </a:cubicBezTo>
                      <a:cubicBezTo>
                        <a:pt x="1070" y="757"/>
                        <a:pt x="1068" y="758"/>
                        <a:pt x="1066" y="761"/>
                      </a:cubicBezTo>
                      <a:cubicBezTo>
                        <a:pt x="1057" y="777"/>
                        <a:pt x="1046" y="792"/>
                        <a:pt x="1032" y="805"/>
                      </a:cubicBezTo>
                      <a:cubicBezTo>
                        <a:pt x="997" y="841"/>
                        <a:pt x="954" y="863"/>
                        <a:pt x="904" y="870"/>
                      </a:cubicBezTo>
                      <a:cubicBezTo>
                        <a:pt x="862" y="877"/>
                        <a:pt x="822" y="871"/>
                        <a:pt x="782" y="855"/>
                      </a:cubicBezTo>
                      <a:cubicBezTo>
                        <a:pt x="782" y="855"/>
                        <a:pt x="781" y="854"/>
                        <a:pt x="780" y="854"/>
                      </a:cubicBezTo>
                      <a:cubicBezTo>
                        <a:pt x="772" y="850"/>
                        <a:pt x="772" y="850"/>
                        <a:pt x="767" y="859"/>
                      </a:cubicBezTo>
                      <a:cubicBezTo>
                        <a:pt x="744" y="909"/>
                        <a:pt x="708" y="947"/>
                        <a:pt x="661" y="974"/>
                      </a:cubicBezTo>
                      <a:cubicBezTo>
                        <a:pt x="629" y="992"/>
                        <a:pt x="596" y="1003"/>
                        <a:pt x="560" y="1006"/>
                      </a:cubicBezTo>
                      <a:cubicBezTo>
                        <a:pt x="490" y="1013"/>
                        <a:pt x="427" y="995"/>
                        <a:pt x="372" y="951"/>
                      </a:cubicBezTo>
                      <a:cubicBezTo>
                        <a:pt x="336" y="923"/>
                        <a:pt x="309" y="887"/>
                        <a:pt x="292" y="844"/>
                      </a:cubicBezTo>
                      <a:cubicBezTo>
                        <a:pt x="291" y="840"/>
                        <a:pt x="289" y="839"/>
                        <a:pt x="285" y="839"/>
                      </a:cubicBezTo>
                      <a:cubicBezTo>
                        <a:pt x="269" y="843"/>
                        <a:pt x="252" y="844"/>
                        <a:pt x="236" y="844"/>
                      </a:cubicBezTo>
                      <a:cubicBezTo>
                        <a:pt x="187" y="842"/>
                        <a:pt x="143" y="828"/>
                        <a:pt x="104" y="800"/>
                      </a:cubicBezTo>
                      <a:cubicBezTo>
                        <a:pt x="70" y="777"/>
                        <a:pt x="44" y="746"/>
                        <a:pt x="26" y="709"/>
                      </a:cubicBezTo>
                      <a:cubicBezTo>
                        <a:pt x="12" y="682"/>
                        <a:pt x="4" y="654"/>
                        <a:pt x="1" y="624"/>
                      </a:cubicBezTo>
                      <a:cubicBezTo>
                        <a:pt x="1" y="622"/>
                        <a:pt x="1" y="621"/>
                        <a:pt x="0" y="620"/>
                      </a:cubicBezTo>
                      <a:cubicBezTo>
                        <a:pt x="0" y="607"/>
                        <a:pt x="0" y="594"/>
                        <a:pt x="0" y="581"/>
                      </a:cubicBezTo>
                      <a:cubicBezTo>
                        <a:pt x="1" y="580"/>
                        <a:pt x="1" y="579"/>
                        <a:pt x="1" y="578"/>
                      </a:cubicBezTo>
                      <a:cubicBezTo>
                        <a:pt x="2" y="568"/>
                        <a:pt x="4" y="558"/>
                        <a:pt x="6" y="547"/>
                      </a:cubicBezTo>
                      <a:cubicBezTo>
                        <a:pt x="21" y="481"/>
                        <a:pt x="58" y="429"/>
                        <a:pt x="116" y="393"/>
                      </a:cubicBezTo>
                      <a:cubicBezTo>
                        <a:pt x="119" y="391"/>
                        <a:pt x="120" y="389"/>
                        <a:pt x="118" y="385"/>
                      </a:cubicBezTo>
                      <a:cubicBezTo>
                        <a:pt x="106" y="355"/>
                        <a:pt x="99" y="325"/>
                        <a:pt x="98" y="293"/>
                      </a:cubicBezTo>
                      <a:cubicBezTo>
                        <a:pt x="96" y="270"/>
                        <a:pt x="98" y="247"/>
                        <a:pt x="103" y="224"/>
                      </a:cubicBezTo>
                      <a:cubicBezTo>
                        <a:pt x="115" y="163"/>
                        <a:pt x="145" y="112"/>
                        <a:pt x="192" y="70"/>
                      </a:cubicBezTo>
                      <a:cubicBezTo>
                        <a:pt x="232" y="34"/>
                        <a:pt x="278" y="12"/>
                        <a:pt x="332" y="3"/>
                      </a:cubicBezTo>
                      <a:cubicBezTo>
                        <a:pt x="340" y="2"/>
                        <a:pt x="348" y="1"/>
                        <a:pt x="357" y="0"/>
                      </a:cubicBezTo>
                      <a:cubicBezTo>
                        <a:pt x="370" y="0"/>
                        <a:pt x="384" y="0"/>
                        <a:pt x="398" y="0"/>
                      </a:cubicBezTo>
                      <a:close/>
                      <a:moveTo>
                        <a:pt x="824" y="431"/>
                      </a:moveTo>
                      <a:cubicBezTo>
                        <a:pt x="824" y="431"/>
                        <a:pt x="824" y="431"/>
                        <a:pt x="824" y="431"/>
                      </a:cubicBezTo>
                      <a:cubicBezTo>
                        <a:pt x="827" y="431"/>
                        <a:pt x="830" y="431"/>
                        <a:pt x="834" y="431"/>
                      </a:cubicBezTo>
                      <a:cubicBezTo>
                        <a:pt x="837" y="431"/>
                        <a:pt x="839" y="429"/>
                        <a:pt x="840" y="426"/>
                      </a:cubicBezTo>
                      <a:cubicBezTo>
                        <a:pt x="840" y="422"/>
                        <a:pt x="841" y="418"/>
                        <a:pt x="842" y="414"/>
                      </a:cubicBezTo>
                      <a:cubicBezTo>
                        <a:pt x="843" y="409"/>
                        <a:pt x="841" y="408"/>
                        <a:pt x="837" y="408"/>
                      </a:cubicBezTo>
                      <a:cubicBezTo>
                        <a:pt x="830" y="408"/>
                        <a:pt x="824" y="408"/>
                        <a:pt x="817" y="408"/>
                      </a:cubicBezTo>
                      <a:cubicBezTo>
                        <a:pt x="814" y="408"/>
                        <a:pt x="813" y="407"/>
                        <a:pt x="814" y="403"/>
                      </a:cubicBezTo>
                      <a:cubicBezTo>
                        <a:pt x="815" y="399"/>
                        <a:pt x="816" y="394"/>
                        <a:pt x="817" y="390"/>
                      </a:cubicBezTo>
                      <a:cubicBezTo>
                        <a:pt x="820" y="381"/>
                        <a:pt x="826" y="376"/>
                        <a:pt x="835" y="375"/>
                      </a:cubicBezTo>
                      <a:cubicBezTo>
                        <a:pt x="840" y="374"/>
                        <a:pt x="844" y="375"/>
                        <a:pt x="848" y="376"/>
                      </a:cubicBezTo>
                      <a:cubicBezTo>
                        <a:pt x="852" y="377"/>
                        <a:pt x="854" y="376"/>
                        <a:pt x="855" y="372"/>
                      </a:cubicBezTo>
                      <a:cubicBezTo>
                        <a:pt x="856" y="368"/>
                        <a:pt x="858" y="365"/>
                        <a:pt x="859" y="361"/>
                      </a:cubicBezTo>
                      <a:cubicBezTo>
                        <a:pt x="861" y="356"/>
                        <a:pt x="860" y="355"/>
                        <a:pt x="855" y="353"/>
                      </a:cubicBezTo>
                      <a:cubicBezTo>
                        <a:pt x="848" y="351"/>
                        <a:pt x="840" y="352"/>
                        <a:pt x="833" y="352"/>
                      </a:cubicBezTo>
                      <a:cubicBezTo>
                        <a:pt x="816" y="353"/>
                        <a:pt x="804" y="360"/>
                        <a:pt x="796" y="375"/>
                      </a:cubicBezTo>
                      <a:cubicBezTo>
                        <a:pt x="791" y="384"/>
                        <a:pt x="788" y="393"/>
                        <a:pt x="787" y="403"/>
                      </a:cubicBezTo>
                      <a:cubicBezTo>
                        <a:pt x="786" y="406"/>
                        <a:pt x="785" y="408"/>
                        <a:pt x="781" y="408"/>
                      </a:cubicBezTo>
                      <a:cubicBezTo>
                        <a:pt x="777" y="408"/>
                        <a:pt x="773" y="408"/>
                        <a:pt x="769" y="408"/>
                      </a:cubicBezTo>
                      <a:cubicBezTo>
                        <a:pt x="766" y="408"/>
                        <a:pt x="764" y="409"/>
                        <a:pt x="764" y="412"/>
                      </a:cubicBezTo>
                      <a:cubicBezTo>
                        <a:pt x="763" y="417"/>
                        <a:pt x="762" y="421"/>
                        <a:pt x="761" y="425"/>
                      </a:cubicBezTo>
                      <a:cubicBezTo>
                        <a:pt x="761" y="429"/>
                        <a:pt x="762" y="431"/>
                        <a:pt x="766" y="431"/>
                      </a:cubicBezTo>
                      <a:cubicBezTo>
                        <a:pt x="768" y="431"/>
                        <a:pt x="771" y="431"/>
                        <a:pt x="774" y="431"/>
                      </a:cubicBezTo>
                      <a:cubicBezTo>
                        <a:pt x="782" y="431"/>
                        <a:pt x="782" y="431"/>
                        <a:pt x="781" y="439"/>
                      </a:cubicBezTo>
                      <a:cubicBezTo>
                        <a:pt x="778" y="452"/>
                        <a:pt x="776" y="466"/>
                        <a:pt x="773" y="480"/>
                      </a:cubicBezTo>
                      <a:cubicBezTo>
                        <a:pt x="769" y="502"/>
                        <a:pt x="766" y="525"/>
                        <a:pt x="761" y="547"/>
                      </a:cubicBezTo>
                      <a:cubicBezTo>
                        <a:pt x="760" y="550"/>
                        <a:pt x="759" y="554"/>
                        <a:pt x="758" y="557"/>
                      </a:cubicBezTo>
                      <a:cubicBezTo>
                        <a:pt x="753" y="572"/>
                        <a:pt x="742" y="577"/>
                        <a:pt x="727" y="573"/>
                      </a:cubicBezTo>
                      <a:cubicBezTo>
                        <a:pt x="723" y="572"/>
                        <a:pt x="721" y="573"/>
                        <a:pt x="720" y="576"/>
                      </a:cubicBezTo>
                      <a:cubicBezTo>
                        <a:pt x="718" y="580"/>
                        <a:pt x="717" y="584"/>
                        <a:pt x="716" y="588"/>
                      </a:cubicBezTo>
                      <a:cubicBezTo>
                        <a:pt x="714" y="592"/>
                        <a:pt x="715" y="594"/>
                        <a:pt x="719" y="595"/>
                      </a:cubicBezTo>
                      <a:cubicBezTo>
                        <a:pt x="727" y="597"/>
                        <a:pt x="734" y="597"/>
                        <a:pt x="742" y="597"/>
                      </a:cubicBezTo>
                      <a:cubicBezTo>
                        <a:pt x="758" y="596"/>
                        <a:pt x="770" y="589"/>
                        <a:pt x="778" y="575"/>
                      </a:cubicBezTo>
                      <a:cubicBezTo>
                        <a:pt x="784" y="565"/>
                        <a:pt x="787" y="555"/>
                        <a:pt x="789" y="545"/>
                      </a:cubicBezTo>
                      <a:cubicBezTo>
                        <a:pt x="795" y="509"/>
                        <a:pt x="801" y="473"/>
                        <a:pt x="808" y="436"/>
                      </a:cubicBezTo>
                      <a:cubicBezTo>
                        <a:pt x="808" y="432"/>
                        <a:pt x="810" y="430"/>
                        <a:pt x="815" y="431"/>
                      </a:cubicBezTo>
                      <a:cubicBezTo>
                        <a:pt x="818" y="431"/>
                        <a:pt x="821" y="431"/>
                        <a:pt x="824" y="431"/>
                      </a:cubicBezTo>
                      <a:close/>
                      <a:moveTo>
                        <a:pt x="432" y="487"/>
                      </a:moveTo>
                      <a:cubicBezTo>
                        <a:pt x="432" y="487"/>
                        <a:pt x="432" y="487"/>
                        <a:pt x="431" y="487"/>
                      </a:cubicBezTo>
                      <a:cubicBezTo>
                        <a:pt x="431" y="474"/>
                        <a:pt x="432" y="461"/>
                        <a:pt x="431" y="448"/>
                      </a:cubicBezTo>
                      <a:cubicBezTo>
                        <a:pt x="431" y="425"/>
                        <a:pt x="419" y="411"/>
                        <a:pt x="396" y="406"/>
                      </a:cubicBezTo>
                      <a:cubicBezTo>
                        <a:pt x="385" y="404"/>
                        <a:pt x="374" y="405"/>
                        <a:pt x="363" y="406"/>
                      </a:cubicBezTo>
                      <a:cubicBezTo>
                        <a:pt x="354" y="407"/>
                        <a:pt x="345" y="410"/>
                        <a:pt x="336" y="414"/>
                      </a:cubicBezTo>
                      <a:cubicBezTo>
                        <a:pt x="331" y="416"/>
                        <a:pt x="330" y="418"/>
                        <a:pt x="332" y="423"/>
                      </a:cubicBezTo>
                      <a:cubicBezTo>
                        <a:pt x="333" y="426"/>
                        <a:pt x="335" y="429"/>
                        <a:pt x="336" y="433"/>
                      </a:cubicBezTo>
                      <a:cubicBezTo>
                        <a:pt x="337" y="437"/>
                        <a:pt x="339" y="438"/>
                        <a:pt x="343" y="436"/>
                      </a:cubicBezTo>
                      <a:cubicBezTo>
                        <a:pt x="355" y="430"/>
                        <a:pt x="367" y="428"/>
                        <a:pt x="379" y="428"/>
                      </a:cubicBezTo>
                      <a:cubicBezTo>
                        <a:pt x="397" y="428"/>
                        <a:pt x="405" y="436"/>
                        <a:pt x="405" y="452"/>
                      </a:cubicBezTo>
                      <a:cubicBezTo>
                        <a:pt x="405" y="455"/>
                        <a:pt x="404" y="457"/>
                        <a:pt x="400" y="456"/>
                      </a:cubicBezTo>
                      <a:cubicBezTo>
                        <a:pt x="388" y="454"/>
                        <a:pt x="376" y="454"/>
                        <a:pt x="365" y="456"/>
                      </a:cubicBezTo>
                      <a:cubicBezTo>
                        <a:pt x="343" y="459"/>
                        <a:pt x="321" y="473"/>
                        <a:pt x="324" y="504"/>
                      </a:cubicBezTo>
                      <a:cubicBezTo>
                        <a:pt x="325" y="517"/>
                        <a:pt x="331" y="527"/>
                        <a:pt x="343" y="533"/>
                      </a:cubicBezTo>
                      <a:cubicBezTo>
                        <a:pt x="352" y="538"/>
                        <a:pt x="361" y="540"/>
                        <a:pt x="371" y="540"/>
                      </a:cubicBezTo>
                      <a:cubicBezTo>
                        <a:pt x="390" y="541"/>
                        <a:pt x="408" y="538"/>
                        <a:pt x="426" y="534"/>
                      </a:cubicBezTo>
                      <a:cubicBezTo>
                        <a:pt x="430" y="533"/>
                        <a:pt x="432" y="531"/>
                        <a:pt x="432" y="526"/>
                      </a:cubicBezTo>
                      <a:cubicBezTo>
                        <a:pt x="431" y="513"/>
                        <a:pt x="432" y="500"/>
                        <a:pt x="432" y="487"/>
                      </a:cubicBezTo>
                      <a:close/>
                      <a:moveTo>
                        <a:pt x="1249" y="480"/>
                      </a:moveTo>
                      <a:cubicBezTo>
                        <a:pt x="1262" y="480"/>
                        <a:pt x="1274" y="480"/>
                        <a:pt x="1287" y="480"/>
                      </a:cubicBezTo>
                      <a:cubicBezTo>
                        <a:pt x="1291" y="480"/>
                        <a:pt x="1292" y="478"/>
                        <a:pt x="1293" y="474"/>
                      </a:cubicBezTo>
                      <a:cubicBezTo>
                        <a:pt x="1294" y="467"/>
                        <a:pt x="1293" y="461"/>
                        <a:pt x="1292" y="454"/>
                      </a:cubicBezTo>
                      <a:cubicBezTo>
                        <a:pt x="1291" y="441"/>
                        <a:pt x="1287" y="430"/>
                        <a:pt x="1278" y="421"/>
                      </a:cubicBezTo>
                      <a:cubicBezTo>
                        <a:pt x="1266" y="408"/>
                        <a:pt x="1251" y="405"/>
                        <a:pt x="1233" y="405"/>
                      </a:cubicBezTo>
                      <a:cubicBezTo>
                        <a:pt x="1206" y="407"/>
                        <a:pt x="1186" y="425"/>
                        <a:pt x="1180" y="452"/>
                      </a:cubicBezTo>
                      <a:cubicBezTo>
                        <a:pt x="1178" y="463"/>
                        <a:pt x="1177" y="475"/>
                        <a:pt x="1178" y="486"/>
                      </a:cubicBezTo>
                      <a:cubicBezTo>
                        <a:pt x="1181" y="510"/>
                        <a:pt x="1195" y="529"/>
                        <a:pt x="1218" y="537"/>
                      </a:cubicBezTo>
                      <a:cubicBezTo>
                        <a:pt x="1230" y="541"/>
                        <a:pt x="1243" y="541"/>
                        <a:pt x="1256" y="540"/>
                      </a:cubicBezTo>
                      <a:cubicBezTo>
                        <a:pt x="1266" y="539"/>
                        <a:pt x="1275" y="538"/>
                        <a:pt x="1284" y="534"/>
                      </a:cubicBezTo>
                      <a:cubicBezTo>
                        <a:pt x="1287" y="532"/>
                        <a:pt x="1289" y="530"/>
                        <a:pt x="1287" y="526"/>
                      </a:cubicBezTo>
                      <a:cubicBezTo>
                        <a:pt x="1286" y="523"/>
                        <a:pt x="1285" y="520"/>
                        <a:pt x="1284" y="516"/>
                      </a:cubicBezTo>
                      <a:cubicBezTo>
                        <a:pt x="1282" y="512"/>
                        <a:pt x="1280" y="511"/>
                        <a:pt x="1275" y="512"/>
                      </a:cubicBezTo>
                      <a:cubicBezTo>
                        <a:pt x="1264" y="517"/>
                        <a:pt x="1252" y="518"/>
                        <a:pt x="1240" y="517"/>
                      </a:cubicBezTo>
                      <a:cubicBezTo>
                        <a:pt x="1221" y="516"/>
                        <a:pt x="1208" y="504"/>
                        <a:pt x="1207" y="485"/>
                      </a:cubicBezTo>
                      <a:cubicBezTo>
                        <a:pt x="1207" y="481"/>
                        <a:pt x="1208" y="480"/>
                        <a:pt x="1212" y="480"/>
                      </a:cubicBezTo>
                      <a:cubicBezTo>
                        <a:pt x="1224" y="480"/>
                        <a:pt x="1237" y="480"/>
                        <a:pt x="1249" y="480"/>
                      </a:cubicBezTo>
                      <a:close/>
                      <a:moveTo>
                        <a:pt x="581" y="480"/>
                      </a:moveTo>
                      <a:cubicBezTo>
                        <a:pt x="594" y="480"/>
                        <a:pt x="606" y="480"/>
                        <a:pt x="619" y="480"/>
                      </a:cubicBezTo>
                      <a:cubicBezTo>
                        <a:pt x="623" y="480"/>
                        <a:pt x="624" y="478"/>
                        <a:pt x="624" y="474"/>
                      </a:cubicBezTo>
                      <a:cubicBezTo>
                        <a:pt x="624" y="468"/>
                        <a:pt x="625" y="462"/>
                        <a:pt x="624" y="456"/>
                      </a:cubicBezTo>
                      <a:cubicBezTo>
                        <a:pt x="623" y="437"/>
                        <a:pt x="615" y="421"/>
                        <a:pt x="598" y="412"/>
                      </a:cubicBezTo>
                      <a:cubicBezTo>
                        <a:pt x="587" y="406"/>
                        <a:pt x="575" y="404"/>
                        <a:pt x="563" y="406"/>
                      </a:cubicBezTo>
                      <a:cubicBezTo>
                        <a:pt x="540" y="408"/>
                        <a:pt x="524" y="419"/>
                        <a:pt x="516" y="440"/>
                      </a:cubicBezTo>
                      <a:cubicBezTo>
                        <a:pt x="507" y="459"/>
                        <a:pt x="507" y="480"/>
                        <a:pt x="513" y="500"/>
                      </a:cubicBezTo>
                      <a:cubicBezTo>
                        <a:pt x="518" y="518"/>
                        <a:pt x="530" y="530"/>
                        <a:pt x="548" y="536"/>
                      </a:cubicBezTo>
                      <a:cubicBezTo>
                        <a:pt x="561" y="541"/>
                        <a:pt x="575" y="541"/>
                        <a:pt x="588" y="540"/>
                      </a:cubicBezTo>
                      <a:cubicBezTo>
                        <a:pt x="598" y="539"/>
                        <a:pt x="607" y="537"/>
                        <a:pt x="615" y="534"/>
                      </a:cubicBezTo>
                      <a:cubicBezTo>
                        <a:pt x="619" y="532"/>
                        <a:pt x="620" y="530"/>
                        <a:pt x="619" y="527"/>
                      </a:cubicBezTo>
                      <a:cubicBezTo>
                        <a:pt x="617" y="523"/>
                        <a:pt x="616" y="519"/>
                        <a:pt x="615" y="515"/>
                      </a:cubicBezTo>
                      <a:cubicBezTo>
                        <a:pt x="614" y="511"/>
                        <a:pt x="611" y="511"/>
                        <a:pt x="608" y="512"/>
                      </a:cubicBezTo>
                      <a:cubicBezTo>
                        <a:pt x="597" y="516"/>
                        <a:pt x="586" y="517"/>
                        <a:pt x="575" y="517"/>
                      </a:cubicBezTo>
                      <a:cubicBezTo>
                        <a:pt x="554" y="517"/>
                        <a:pt x="542" y="507"/>
                        <a:pt x="539" y="485"/>
                      </a:cubicBezTo>
                      <a:cubicBezTo>
                        <a:pt x="538" y="481"/>
                        <a:pt x="539" y="480"/>
                        <a:pt x="543" y="480"/>
                      </a:cubicBezTo>
                      <a:cubicBezTo>
                        <a:pt x="556" y="480"/>
                        <a:pt x="568" y="480"/>
                        <a:pt x="581" y="480"/>
                      </a:cubicBezTo>
                      <a:close/>
                      <a:moveTo>
                        <a:pt x="905" y="540"/>
                      </a:moveTo>
                      <a:cubicBezTo>
                        <a:pt x="935" y="540"/>
                        <a:pt x="956" y="524"/>
                        <a:pt x="963" y="495"/>
                      </a:cubicBezTo>
                      <a:cubicBezTo>
                        <a:pt x="966" y="481"/>
                        <a:pt x="966" y="467"/>
                        <a:pt x="963" y="452"/>
                      </a:cubicBezTo>
                      <a:cubicBezTo>
                        <a:pt x="959" y="435"/>
                        <a:pt x="950" y="421"/>
                        <a:pt x="934" y="412"/>
                      </a:cubicBezTo>
                      <a:cubicBezTo>
                        <a:pt x="922" y="406"/>
                        <a:pt x="910" y="404"/>
                        <a:pt x="896" y="406"/>
                      </a:cubicBezTo>
                      <a:cubicBezTo>
                        <a:pt x="877" y="408"/>
                        <a:pt x="863" y="417"/>
                        <a:pt x="854" y="433"/>
                      </a:cubicBezTo>
                      <a:cubicBezTo>
                        <a:pt x="845" y="449"/>
                        <a:pt x="844" y="467"/>
                        <a:pt x="845" y="485"/>
                      </a:cubicBezTo>
                      <a:cubicBezTo>
                        <a:pt x="848" y="519"/>
                        <a:pt x="871" y="540"/>
                        <a:pt x="905" y="540"/>
                      </a:cubicBezTo>
                      <a:close/>
                      <a:moveTo>
                        <a:pt x="693" y="405"/>
                      </a:moveTo>
                      <a:cubicBezTo>
                        <a:pt x="691" y="405"/>
                        <a:pt x="689" y="405"/>
                        <a:pt x="687" y="405"/>
                      </a:cubicBezTo>
                      <a:cubicBezTo>
                        <a:pt x="672" y="406"/>
                        <a:pt x="659" y="411"/>
                        <a:pt x="651" y="424"/>
                      </a:cubicBezTo>
                      <a:cubicBezTo>
                        <a:pt x="641" y="440"/>
                        <a:pt x="642" y="464"/>
                        <a:pt x="662" y="474"/>
                      </a:cubicBezTo>
                      <a:cubicBezTo>
                        <a:pt x="668" y="478"/>
                        <a:pt x="675" y="480"/>
                        <a:pt x="682" y="483"/>
                      </a:cubicBezTo>
                      <a:cubicBezTo>
                        <a:pt x="690" y="485"/>
                        <a:pt x="699" y="487"/>
                        <a:pt x="706" y="491"/>
                      </a:cubicBezTo>
                      <a:cubicBezTo>
                        <a:pt x="711" y="494"/>
                        <a:pt x="715" y="497"/>
                        <a:pt x="715" y="504"/>
                      </a:cubicBezTo>
                      <a:cubicBezTo>
                        <a:pt x="714" y="510"/>
                        <a:pt x="711" y="514"/>
                        <a:pt x="705" y="517"/>
                      </a:cubicBezTo>
                      <a:cubicBezTo>
                        <a:pt x="703" y="517"/>
                        <a:pt x="701" y="518"/>
                        <a:pt x="700" y="518"/>
                      </a:cubicBezTo>
                      <a:cubicBezTo>
                        <a:pt x="691" y="520"/>
                        <a:pt x="683" y="518"/>
                        <a:pt x="674" y="516"/>
                      </a:cubicBezTo>
                      <a:cubicBezTo>
                        <a:pt x="667" y="514"/>
                        <a:pt x="660" y="510"/>
                        <a:pt x="653" y="506"/>
                      </a:cubicBezTo>
                      <a:cubicBezTo>
                        <a:pt x="650" y="504"/>
                        <a:pt x="648" y="504"/>
                        <a:pt x="646" y="509"/>
                      </a:cubicBezTo>
                      <a:cubicBezTo>
                        <a:pt x="645" y="512"/>
                        <a:pt x="644" y="515"/>
                        <a:pt x="643" y="518"/>
                      </a:cubicBezTo>
                      <a:cubicBezTo>
                        <a:pt x="640" y="525"/>
                        <a:pt x="641" y="525"/>
                        <a:pt x="647" y="529"/>
                      </a:cubicBezTo>
                      <a:cubicBezTo>
                        <a:pt x="665" y="539"/>
                        <a:pt x="684" y="542"/>
                        <a:pt x="704" y="540"/>
                      </a:cubicBezTo>
                      <a:cubicBezTo>
                        <a:pt x="726" y="538"/>
                        <a:pt x="740" y="523"/>
                        <a:pt x="741" y="502"/>
                      </a:cubicBezTo>
                      <a:cubicBezTo>
                        <a:pt x="742" y="487"/>
                        <a:pt x="735" y="476"/>
                        <a:pt x="722" y="469"/>
                      </a:cubicBezTo>
                      <a:cubicBezTo>
                        <a:pt x="712" y="464"/>
                        <a:pt x="701" y="461"/>
                        <a:pt x="691" y="458"/>
                      </a:cubicBezTo>
                      <a:cubicBezTo>
                        <a:pt x="686" y="456"/>
                        <a:pt x="680" y="454"/>
                        <a:pt x="676" y="450"/>
                      </a:cubicBezTo>
                      <a:cubicBezTo>
                        <a:pt x="670" y="444"/>
                        <a:pt x="670" y="435"/>
                        <a:pt x="678" y="431"/>
                      </a:cubicBezTo>
                      <a:cubicBezTo>
                        <a:pt x="683" y="427"/>
                        <a:pt x="689" y="426"/>
                        <a:pt x="695" y="427"/>
                      </a:cubicBezTo>
                      <a:cubicBezTo>
                        <a:pt x="706" y="428"/>
                        <a:pt x="716" y="431"/>
                        <a:pt x="726" y="436"/>
                      </a:cubicBezTo>
                      <a:cubicBezTo>
                        <a:pt x="730" y="438"/>
                        <a:pt x="732" y="437"/>
                        <a:pt x="733" y="433"/>
                      </a:cubicBezTo>
                      <a:cubicBezTo>
                        <a:pt x="734" y="430"/>
                        <a:pt x="735" y="426"/>
                        <a:pt x="737" y="423"/>
                      </a:cubicBezTo>
                      <a:cubicBezTo>
                        <a:pt x="738" y="419"/>
                        <a:pt x="737" y="417"/>
                        <a:pt x="733" y="414"/>
                      </a:cubicBezTo>
                      <a:cubicBezTo>
                        <a:pt x="721" y="408"/>
                        <a:pt x="707" y="405"/>
                        <a:pt x="693" y="405"/>
                      </a:cubicBezTo>
                      <a:close/>
                      <a:moveTo>
                        <a:pt x="258" y="405"/>
                      </a:moveTo>
                      <a:cubicBezTo>
                        <a:pt x="248" y="404"/>
                        <a:pt x="237" y="407"/>
                        <a:pt x="227" y="414"/>
                      </a:cubicBezTo>
                      <a:cubicBezTo>
                        <a:pt x="209" y="427"/>
                        <a:pt x="205" y="463"/>
                        <a:pt x="232" y="475"/>
                      </a:cubicBezTo>
                      <a:cubicBezTo>
                        <a:pt x="239" y="479"/>
                        <a:pt x="246" y="481"/>
                        <a:pt x="253" y="483"/>
                      </a:cubicBezTo>
                      <a:cubicBezTo>
                        <a:pt x="260" y="486"/>
                        <a:pt x="268" y="488"/>
                        <a:pt x="275" y="492"/>
                      </a:cubicBezTo>
                      <a:cubicBezTo>
                        <a:pt x="284" y="497"/>
                        <a:pt x="285" y="506"/>
                        <a:pt x="278" y="513"/>
                      </a:cubicBezTo>
                      <a:cubicBezTo>
                        <a:pt x="272" y="519"/>
                        <a:pt x="264" y="519"/>
                        <a:pt x="256" y="519"/>
                      </a:cubicBezTo>
                      <a:cubicBezTo>
                        <a:pt x="243" y="517"/>
                        <a:pt x="232" y="513"/>
                        <a:pt x="221" y="506"/>
                      </a:cubicBezTo>
                      <a:cubicBezTo>
                        <a:pt x="217" y="504"/>
                        <a:pt x="215" y="504"/>
                        <a:pt x="214" y="509"/>
                      </a:cubicBezTo>
                      <a:cubicBezTo>
                        <a:pt x="212" y="513"/>
                        <a:pt x="211" y="517"/>
                        <a:pt x="210" y="521"/>
                      </a:cubicBezTo>
                      <a:cubicBezTo>
                        <a:pt x="208" y="524"/>
                        <a:pt x="209" y="526"/>
                        <a:pt x="212" y="527"/>
                      </a:cubicBezTo>
                      <a:cubicBezTo>
                        <a:pt x="235" y="541"/>
                        <a:pt x="260" y="545"/>
                        <a:pt x="286" y="536"/>
                      </a:cubicBezTo>
                      <a:cubicBezTo>
                        <a:pt x="300" y="531"/>
                        <a:pt x="307" y="520"/>
                        <a:pt x="308" y="506"/>
                      </a:cubicBezTo>
                      <a:cubicBezTo>
                        <a:pt x="311" y="491"/>
                        <a:pt x="305" y="479"/>
                        <a:pt x="292" y="471"/>
                      </a:cubicBezTo>
                      <a:cubicBezTo>
                        <a:pt x="283" y="465"/>
                        <a:pt x="273" y="463"/>
                        <a:pt x="264" y="459"/>
                      </a:cubicBezTo>
                      <a:cubicBezTo>
                        <a:pt x="257" y="457"/>
                        <a:pt x="251" y="455"/>
                        <a:pt x="246" y="452"/>
                      </a:cubicBezTo>
                      <a:cubicBezTo>
                        <a:pt x="241" y="449"/>
                        <a:pt x="238" y="445"/>
                        <a:pt x="239" y="440"/>
                      </a:cubicBezTo>
                      <a:cubicBezTo>
                        <a:pt x="240" y="435"/>
                        <a:pt x="243" y="431"/>
                        <a:pt x="248" y="429"/>
                      </a:cubicBezTo>
                      <a:cubicBezTo>
                        <a:pt x="253" y="427"/>
                        <a:pt x="258" y="426"/>
                        <a:pt x="263" y="427"/>
                      </a:cubicBezTo>
                      <a:cubicBezTo>
                        <a:pt x="274" y="429"/>
                        <a:pt x="284" y="431"/>
                        <a:pt x="294" y="436"/>
                      </a:cubicBezTo>
                      <a:cubicBezTo>
                        <a:pt x="297" y="438"/>
                        <a:pt x="299" y="437"/>
                        <a:pt x="300" y="433"/>
                      </a:cubicBezTo>
                      <a:cubicBezTo>
                        <a:pt x="302" y="429"/>
                        <a:pt x="303" y="426"/>
                        <a:pt x="304" y="422"/>
                      </a:cubicBezTo>
                      <a:cubicBezTo>
                        <a:pt x="306" y="418"/>
                        <a:pt x="305" y="416"/>
                        <a:pt x="301" y="415"/>
                      </a:cubicBezTo>
                      <a:cubicBezTo>
                        <a:pt x="288" y="408"/>
                        <a:pt x="275" y="405"/>
                        <a:pt x="258" y="405"/>
                      </a:cubicBezTo>
                      <a:close/>
                      <a:moveTo>
                        <a:pt x="1069" y="473"/>
                      </a:moveTo>
                      <a:cubicBezTo>
                        <a:pt x="1069" y="478"/>
                        <a:pt x="1069" y="484"/>
                        <a:pt x="1070" y="489"/>
                      </a:cubicBezTo>
                      <a:cubicBezTo>
                        <a:pt x="1073" y="504"/>
                        <a:pt x="1078" y="518"/>
                        <a:pt x="1091" y="527"/>
                      </a:cubicBezTo>
                      <a:cubicBezTo>
                        <a:pt x="1114" y="545"/>
                        <a:pt x="1140" y="542"/>
                        <a:pt x="1167" y="535"/>
                      </a:cubicBezTo>
                      <a:cubicBezTo>
                        <a:pt x="1170" y="534"/>
                        <a:pt x="1170" y="532"/>
                        <a:pt x="1169" y="529"/>
                      </a:cubicBezTo>
                      <a:cubicBezTo>
                        <a:pt x="1168" y="524"/>
                        <a:pt x="1166" y="520"/>
                        <a:pt x="1165" y="516"/>
                      </a:cubicBezTo>
                      <a:cubicBezTo>
                        <a:pt x="1164" y="513"/>
                        <a:pt x="1162" y="512"/>
                        <a:pt x="1159" y="513"/>
                      </a:cubicBezTo>
                      <a:cubicBezTo>
                        <a:pt x="1154" y="515"/>
                        <a:pt x="1148" y="516"/>
                        <a:pt x="1143" y="517"/>
                      </a:cubicBezTo>
                      <a:cubicBezTo>
                        <a:pt x="1127" y="518"/>
                        <a:pt x="1112" y="516"/>
                        <a:pt x="1103" y="500"/>
                      </a:cubicBezTo>
                      <a:cubicBezTo>
                        <a:pt x="1094" y="484"/>
                        <a:pt x="1095" y="466"/>
                        <a:pt x="1102" y="448"/>
                      </a:cubicBezTo>
                      <a:cubicBezTo>
                        <a:pt x="1107" y="436"/>
                        <a:pt x="1116" y="430"/>
                        <a:pt x="1129" y="429"/>
                      </a:cubicBezTo>
                      <a:cubicBezTo>
                        <a:pt x="1138" y="428"/>
                        <a:pt x="1147" y="429"/>
                        <a:pt x="1156" y="431"/>
                      </a:cubicBezTo>
                      <a:cubicBezTo>
                        <a:pt x="1160" y="432"/>
                        <a:pt x="1163" y="431"/>
                        <a:pt x="1164" y="427"/>
                      </a:cubicBezTo>
                      <a:cubicBezTo>
                        <a:pt x="1165" y="424"/>
                        <a:pt x="1166" y="420"/>
                        <a:pt x="1168" y="417"/>
                      </a:cubicBezTo>
                      <a:cubicBezTo>
                        <a:pt x="1169" y="413"/>
                        <a:pt x="1169" y="411"/>
                        <a:pt x="1164" y="409"/>
                      </a:cubicBezTo>
                      <a:cubicBezTo>
                        <a:pt x="1149" y="405"/>
                        <a:pt x="1134" y="404"/>
                        <a:pt x="1119" y="406"/>
                      </a:cubicBezTo>
                      <a:cubicBezTo>
                        <a:pt x="1106" y="408"/>
                        <a:pt x="1095" y="414"/>
                        <a:pt x="1086" y="424"/>
                      </a:cubicBezTo>
                      <a:cubicBezTo>
                        <a:pt x="1073" y="438"/>
                        <a:pt x="1069" y="455"/>
                        <a:pt x="1069" y="473"/>
                      </a:cubicBezTo>
                      <a:close/>
                      <a:moveTo>
                        <a:pt x="459" y="445"/>
                      </a:moveTo>
                      <a:cubicBezTo>
                        <a:pt x="459" y="474"/>
                        <a:pt x="459" y="502"/>
                        <a:pt x="459" y="531"/>
                      </a:cubicBezTo>
                      <a:cubicBezTo>
                        <a:pt x="459" y="537"/>
                        <a:pt x="460" y="537"/>
                        <a:pt x="466" y="537"/>
                      </a:cubicBezTo>
                      <a:cubicBezTo>
                        <a:pt x="470" y="537"/>
                        <a:pt x="474" y="537"/>
                        <a:pt x="478" y="537"/>
                      </a:cubicBezTo>
                      <a:cubicBezTo>
                        <a:pt x="486" y="537"/>
                        <a:pt x="486" y="537"/>
                        <a:pt x="486" y="529"/>
                      </a:cubicBezTo>
                      <a:cubicBezTo>
                        <a:pt x="486" y="474"/>
                        <a:pt x="486" y="418"/>
                        <a:pt x="486" y="363"/>
                      </a:cubicBezTo>
                      <a:cubicBezTo>
                        <a:pt x="486" y="362"/>
                        <a:pt x="486" y="361"/>
                        <a:pt x="486" y="359"/>
                      </a:cubicBezTo>
                      <a:cubicBezTo>
                        <a:pt x="486" y="356"/>
                        <a:pt x="484" y="354"/>
                        <a:pt x="481" y="354"/>
                      </a:cubicBezTo>
                      <a:cubicBezTo>
                        <a:pt x="476" y="354"/>
                        <a:pt x="471" y="354"/>
                        <a:pt x="466" y="354"/>
                      </a:cubicBezTo>
                      <a:cubicBezTo>
                        <a:pt x="460" y="354"/>
                        <a:pt x="459" y="354"/>
                        <a:pt x="459" y="361"/>
                      </a:cubicBezTo>
                      <a:cubicBezTo>
                        <a:pt x="459" y="389"/>
                        <a:pt x="459" y="417"/>
                        <a:pt x="459" y="445"/>
                      </a:cubicBezTo>
                      <a:close/>
                      <a:moveTo>
                        <a:pt x="987" y="472"/>
                      </a:moveTo>
                      <a:cubicBezTo>
                        <a:pt x="987" y="492"/>
                        <a:pt x="987" y="512"/>
                        <a:pt x="987" y="531"/>
                      </a:cubicBezTo>
                      <a:cubicBezTo>
                        <a:pt x="987" y="536"/>
                        <a:pt x="989" y="538"/>
                        <a:pt x="993" y="537"/>
                      </a:cubicBezTo>
                      <a:cubicBezTo>
                        <a:pt x="997" y="537"/>
                        <a:pt x="1000" y="537"/>
                        <a:pt x="1004" y="537"/>
                      </a:cubicBezTo>
                      <a:cubicBezTo>
                        <a:pt x="1015" y="537"/>
                        <a:pt x="1014" y="538"/>
                        <a:pt x="1014" y="527"/>
                      </a:cubicBezTo>
                      <a:cubicBezTo>
                        <a:pt x="1015" y="505"/>
                        <a:pt x="1013" y="483"/>
                        <a:pt x="1015" y="461"/>
                      </a:cubicBezTo>
                      <a:cubicBezTo>
                        <a:pt x="1017" y="446"/>
                        <a:pt x="1024" y="433"/>
                        <a:pt x="1043" y="431"/>
                      </a:cubicBezTo>
                      <a:cubicBezTo>
                        <a:pt x="1046" y="431"/>
                        <a:pt x="1049" y="431"/>
                        <a:pt x="1052" y="431"/>
                      </a:cubicBezTo>
                      <a:cubicBezTo>
                        <a:pt x="1056" y="432"/>
                        <a:pt x="1058" y="431"/>
                        <a:pt x="1059" y="428"/>
                      </a:cubicBezTo>
                      <a:cubicBezTo>
                        <a:pt x="1061" y="423"/>
                        <a:pt x="1062" y="419"/>
                        <a:pt x="1064" y="414"/>
                      </a:cubicBezTo>
                      <a:cubicBezTo>
                        <a:pt x="1065" y="411"/>
                        <a:pt x="1064" y="409"/>
                        <a:pt x="1061" y="408"/>
                      </a:cubicBezTo>
                      <a:cubicBezTo>
                        <a:pt x="1046" y="405"/>
                        <a:pt x="1032" y="406"/>
                        <a:pt x="1019" y="415"/>
                      </a:cubicBezTo>
                      <a:cubicBezTo>
                        <a:pt x="1017" y="416"/>
                        <a:pt x="1016" y="419"/>
                        <a:pt x="1014" y="418"/>
                      </a:cubicBezTo>
                      <a:cubicBezTo>
                        <a:pt x="1013" y="417"/>
                        <a:pt x="1013" y="415"/>
                        <a:pt x="1013" y="413"/>
                      </a:cubicBezTo>
                      <a:cubicBezTo>
                        <a:pt x="1014" y="409"/>
                        <a:pt x="1012" y="408"/>
                        <a:pt x="1008" y="408"/>
                      </a:cubicBezTo>
                      <a:cubicBezTo>
                        <a:pt x="1003" y="408"/>
                        <a:pt x="998" y="408"/>
                        <a:pt x="994" y="408"/>
                      </a:cubicBezTo>
                      <a:cubicBezTo>
                        <a:pt x="988" y="408"/>
                        <a:pt x="987" y="408"/>
                        <a:pt x="987" y="414"/>
                      </a:cubicBezTo>
                      <a:cubicBezTo>
                        <a:pt x="987" y="433"/>
                        <a:pt x="987" y="453"/>
                        <a:pt x="987"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5" name="Freeform 68"/>
                <p:cNvSpPr>
                  <a:spLocks/>
                </p:cNvSpPr>
                <p:nvPr/>
              </p:nvSpPr>
              <p:spPr bwMode="auto">
                <a:xfrm>
                  <a:off x="3722" y="2234"/>
                  <a:ext cx="130" cy="106"/>
                </a:xfrm>
                <a:custGeom>
                  <a:avLst/>
                  <a:gdLst>
                    <a:gd name="T0" fmla="*/ 55 w 55"/>
                    <a:gd name="T1" fmla="*/ 22 h 45"/>
                    <a:gd name="T2" fmla="*/ 55 w 55"/>
                    <a:gd name="T3" fmla="*/ 37 h 45"/>
                    <a:gd name="T4" fmla="*/ 52 w 55"/>
                    <a:gd name="T5" fmla="*/ 41 h 45"/>
                    <a:gd name="T6" fmla="*/ 16 w 55"/>
                    <a:gd name="T7" fmla="*/ 42 h 45"/>
                    <a:gd name="T8" fmla="*/ 1 w 55"/>
                    <a:gd name="T9" fmla="*/ 26 h 45"/>
                    <a:gd name="T10" fmla="*/ 13 w 55"/>
                    <a:gd name="T11" fmla="*/ 5 h 45"/>
                    <a:gd name="T12" fmla="*/ 42 w 55"/>
                    <a:gd name="T13" fmla="*/ 1 h 45"/>
                    <a:gd name="T14" fmla="*/ 55 w 55"/>
                    <a:gd name="T15" fmla="*/ 16 h 45"/>
                    <a:gd name="T16" fmla="*/ 55 w 55"/>
                    <a:gd name="T17" fmla="*/ 22 h 45"/>
                    <a:gd name="T18" fmla="*/ 55 w 55"/>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5">
                      <a:moveTo>
                        <a:pt x="55" y="22"/>
                      </a:moveTo>
                      <a:cubicBezTo>
                        <a:pt x="55" y="27"/>
                        <a:pt x="55" y="32"/>
                        <a:pt x="55" y="37"/>
                      </a:cubicBezTo>
                      <a:cubicBezTo>
                        <a:pt x="55" y="39"/>
                        <a:pt x="54" y="41"/>
                        <a:pt x="52" y="41"/>
                      </a:cubicBezTo>
                      <a:cubicBezTo>
                        <a:pt x="40" y="43"/>
                        <a:pt x="28" y="45"/>
                        <a:pt x="16" y="42"/>
                      </a:cubicBezTo>
                      <a:cubicBezTo>
                        <a:pt x="7" y="40"/>
                        <a:pt x="2" y="34"/>
                        <a:pt x="1" y="26"/>
                      </a:cubicBezTo>
                      <a:cubicBezTo>
                        <a:pt x="0" y="16"/>
                        <a:pt x="4" y="9"/>
                        <a:pt x="13" y="5"/>
                      </a:cubicBezTo>
                      <a:cubicBezTo>
                        <a:pt x="22" y="0"/>
                        <a:pt x="32" y="0"/>
                        <a:pt x="42" y="1"/>
                      </a:cubicBezTo>
                      <a:cubicBezTo>
                        <a:pt x="55" y="3"/>
                        <a:pt x="55" y="3"/>
                        <a:pt x="55" y="16"/>
                      </a:cubicBezTo>
                      <a:cubicBezTo>
                        <a:pt x="55" y="18"/>
                        <a:pt x="55" y="20"/>
                        <a:pt x="55" y="22"/>
                      </a:cubicBezTo>
                      <a:cubicBezTo>
                        <a:pt x="55" y="22"/>
                        <a:pt x="55" y="22"/>
                        <a:pt x="5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6" name="Freeform 69"/>
                <p:cNvSpPr>
                  <a:spLocks/>
                </p:cNvSpPr>
                <p:nvPr/>
              </p:nvSpPr>
              <p:spPr bwMode="auto">
                <a:xfrm>
                  <a:off x="5751" y="2103"/>
                  <a:ext cx="139" cy="95"/>
                </a:xfrm>
                <a:custGeom>
                  <a:avLst/>
                  <a:gdLst>
                    <a:gd name="T0" fmla="*/ 30 w 59"/>
                    <a:gd name="T1" fmla="*/ 39 h 40"/>
                    <a:gd name="T2" fmla="*/ 5 w 59"/>
                    <a:gd name="T3" fmla="*/ 39 h 40"/>
                    <a:gd name="T4" fmla="*/ 1 w 59"/>
                    <a:gd name="T5" fmla="*/ 34 h 40"/>
                    <a:gd name="T6" fmla="*/ 16 w 59"/>
                    <a:gd name="T7" fmla="*/ 11 h 40"/>
                    <a:gd name="T8" fmla="*/ 59 w 59"/>
                    <a:gd name="T9" fmla="*/ 36 h 40"/>
                    <a:gd name="T10" fmla="*/ 55 w 59"/>
                    <a:gd name="T11" fmla="*/ 39 h 40"/>
                    <a:gd name="T12" fmla="*/ 30 w 59"/>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30" y="39"/>
                      </a:moveTo>
                      <a:cubicBezTo>
                        <a:pt x="21" y="39"/>
                        <a:pt x="13" y="39"/>
                        <a:pt x="5" y="39"/>
                      </a:cubicBezTo>
                      <a:cubicBezTo>
                        <a:pt x="1" y="40"/>
                        <a:pt x="0" y="38"/>
                        <a:pt x="1" y="34"/>
                      </a:cubicBezTo>
                      <a:cubicBezTo>
                        <a:pt x="3" y="25"/>
                        <a:pt x="7" y="16"/>
                        <a:pt x="16" y="11"/>
                      </a:cubicBezTo>
                      <a:cubicBezTo>
                        <a:pt x="35" y="0"/>
                        <a:pt x="58" y="13"/>
                        <a:pt x="59" y="36"/>
                      </a:cubicBezTo>
                      <a:cubicBezTo>
                        <a:pt x="59" y="39"/>
                        <a:pt x="58" y="39"/>
                        <a:pt x="55" y="39"/>
                      </a:cubicBezTo>
                      <a:cubicBezTo>
                        <a:pt x="47" y="39"/>
                        <a:pt x="38"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7" name="Freeform 70"/>
                <p:cNvSpPr>
                  <a:spLocks/>
                </p:cNvSpPr>
                <p:nvPr/>
              </p:nvSpPr>
              <p:spPr bwMode="auto">
                <a:xfrm>
                  <a:off x="4167" y="2118"/>
                  <a:ext cx="142" cy="78"/>
                </a:xfrm>
                <a:custGeom>
                  <a:avLst/>
                  <a:gdLst>
                    <a:gd name="T0" fmla="*/ 30 w 60"/>
                    <a:gd name="T1" fmla="*/ 33 h 33"/>
                    <a:gd name="T2" fmla="*/ 6 w 60"/>
                    <a:gd name="T3" fmla="*/ 33 h 33"/>
                    <a:gd name="T4" fmla="*/ 1 w 60"/>
                    <a:gd name="T5" fmla="*/ 29 h 33"/>
                    <a:gd name="T6" fmla="*/ 30 w 60"/>
                    <a:gd name="T7" fmla="*/ 1 h 33"/>
                    <a:gd name="T8" fmla="*/ 60 w 60"/>
                    <a:gd name="T9" fmla="*/ 29 h 33"/>
                    <a:gd name="T10" fmla="*/ 55 w 60"/>
                    <a:gd name="T11" fmla="*/ 33 h 33"/>
                    <a:gd name="T12" fmla="*/ 30 w 6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60" h="33">
                      <a:moveTo>
                        <a:pt x="30" y="33"/>
                      </a:moveTo>
                      <a:cubicBezTo>
                        <a:pt x="22" y="33"/>
                        <a:pt x="14" y="33"/>
                        <a:pt x="6" y="33"/>
                      </a:cubicBezTo>
                      <a:cubicBezTo>
                        <a:pt x="3" y="33"/>
                        <a:pt x="0" y="33"/>
                        <a:pt x="1" y="29"/>
                      </a:cubicBezTo>
                      <a:cubicBezTo>
                        <a:pt x="5" y="14"/>
                        <a:pt x="12" y="2"/>
                        <a:pt x="30" y="1"/>
                      </a:cubicBezTo>
                      <a:cubicBezTo>
                        <a:pt x="49" y="0"/>
                        <a:pt x="58" y="14"/>
                        <a:pt x="60" y="29"/>
                      </a:cubicBezTo>
                      <a:cubicBezTo>
                        <a:pt x="60" y="33"/>
                        <a:pt x="58" y="33"/>
                        <a:pt x="55" y="33"/>
                      </a:cubicBezTo>
                      <a:cubicBezTo>
                        <a:pt x="47" y="33"/>
                        <a:pt x="38" y="33"/>
                        <a:pt x="3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8" name="Freeform 71"/>
                <p:cNvSpPr>
                  <a:spLocks/>
                </p:cNvSpPr>
                <p:nvPr/>
              </p:nvSpPr>
              <p:spPr bwMode="auto">
                <a:xfrm>
                  <a:off x="4955" y="2122"/>
                  <a:ext cx="157" cy="214"/>
                </a:xfrm>
                <a:custGeom>
                  <a:avLst/>
                  <a:gdLst>
                    <a:gd name="T0" fmla="*/ 65 w 66"/>
                    <a:gd name="T1" fmla="*/ 45 h 90"/>
                    <a:gd name="T2" fmla="*/ 61 w 66"/>
                    <a:gd name="T3" fmla="*/ 71 h 90"/>
                    <a:gd name="T4" fmla="*/ 34 w 66"/>
                    <a:gd name="T5" fmla="*/ 90 h 90"/>
                    <a:gd name="T6" fmla="*/ 7 w 66"/>
                    <a:gd name="T7" fmla="*/ 71 h 90"/>
                    <a:gd name="T8" fmla="*/ 6 w 66"/>
                    <a:gd name="T9" fmla="*/ 19 h 90"/>
                    <a:gd name="T10" fmla="*/ 34 w 66"/>
                    <a:gd name="T11" fmla="*/ 0 h 90"/>
                    <a:gd name="T12" fmla="*/ 62 w 66"/>
                    <a:gd name="T13" fmla="*/ 19 h 90"/>
                    <a:gd name="T14" fmla="*/ 65 w 66"/>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0">
                      <a:moveTo>
                        <a:pt x="65" y="45"/>
                      </a:moveTo>
                      <a:cubicBezTo>
                        <a:pt x="66" y="54"/>
                        <a:pt x="65" y="63"/>
                        <a:pt x="61" y="71"/>
                      </a:cubicBezTo>
                      <a:cubicBezTo>
                        <a:pt x="56" y="84"/>
                        <a:pt x="47" y="90"/>
                        <a:pt x="34" y="90"/>
                      </a:cubicBezTo>
                      <a:cubicBezTo>
                        <a:pt x="20" y="90"/>
                        <a:pt x="11" y="84"/>
                        <a:pt x="7" y="71"/>
                      </a:cubicBezTo>
                      <a:cubicBezTo>
                        <a:pt x="0" y="54"/>
                        <a:pt x="0" y="36"/>
                        <a:pt x="6" y="19"/>
                      </a:cubicBezTo>
                      <a:cubicBezTo>
                        <a:pt x="11" y="6"/>
                        <a:pt x="20" y="0"/>
                        <a:pt x="34" y="0"/>
                      </a:cubicBezTo>
                      <a:cubicBezTo>
                        <a:pt x="48" y="0"/>
                        <a:pt x="57" y="6"/>
                        <a:pt x="62" y="19"/>
                      </a:cubicBezTo>
                      <a:cubicBezTo>
                        <a:pt x="65" y="28"/>
                        <a:pt x="66" y="36"/>
                        <a:pt x="6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grpSp>
        <p:grpSp>
          <p:nvGrpSpPr>
            <p:cNvPr id="41" name="Group 40"/>
            <p:cNvGrpSpPr/>
            <p:nvPr/>
          </p:nvGrpSpPr>
          <p:grpSpPr>
            <a:xfrm>
              <a:off x="8703965" y="4056599"/>
              <a:ext cx="548548" cy="588587"/>
              <a:chOff x="3622332" y="2602656"/>
              <a:chExt cx="663393" cy="711813"/>
            </a:xfrm>
          </p:grpSpPr>
          <p:sp>
            <p:nvSpPr>
              <p:cNvPr id="130" name="TextBox 129"/>
              <p:cNvSpPr txBox="1"/>
              <p:nvPr/>
            </p:nvSpPr>
            <p:spPr>
              <a:xfrm>
                <a:off x="3622332" y="3078656"/>
                <a:ext cx="663393" cy="235813"/>
              </a:xfrm>
              <a:prstGeom prst="rect">
                <a:avLst/>
              </a:prstGeom>
              <a:noFill/>
            </p:spPr>
            <p:txBody>
              <a:bodyPr wrap="none" rtlCol="0">
                <a:spAutoFit/>
              </a:bodyPr>
              <a:lstStyle/>
              <a:p>
                <a:pPr algn="ctr" defTabSz="1088430"/>
                <a:r>
                  <a:rPr lang="en-US" sz="667" dirty="0">
                    <a:solidFill>
                      <a:srgbClr val="FFFFFF"/>
                    </a:solidFill>
                    <a:latin typeface="Segoe UI"/>
                  </a:rPr>
                  <a:t>Office365</a:t>
                </a:r>
              </a:p>
            </p:txBody>
          </p:sp>
          <p:sp>
            <p:nvSpPr>
              <p:cNvPr id="131" name="Freeform 80"/>
              <p:cNvSpPr>
                <a:spLocks/>
              </p:cNvSpPr>
              <p:nvPr/>
            </p:nvSpPr>
            <p:spPr bwMode="auto">
              <a:xfrm>
                <a:off x="3766004" y="2602656"/>
                <a:ext cx="376050" cy="452857"/>
              </a:xfrm>
              <a:custGeom>
                <a:avLst/>
                <a:gdLst>
                  <a:gd name="T0" fmla="*/ 0 w 989"/>
                  <a:gd name="T1" fmla="*/ 961 h 1191"/>
                  <a:gd name="T2" fmla="*/ 0 w 989"/>
                  <a:gd name="T3" fmla="*/ 236 h 1191"/>
                  <a:gd name="T4" fmla="*/ 642 w 989"/>
                  <a:gd name="T5" fmla="*/ 0 h 1191"/>
                  <a:gd name="T6" fmla="*/ 989 w 989"/>
                  <a:gd name="T7" fmla="*/ 112 h 1191"/>
                  <a:gd name="T8" fmla="*/ 989 w 989"/>
                  <a:gd name="T9" fmla="*/ 1084 h 1191"/>
                  <a:gd name="T10" fmla="*/ 642 w 989"/>
                  <a:gd name="T11" fmla="*/ 1191 h 1191"/>
                  <a:gd name="T12" fmla="*/ 0 w 989"/>
                  <a:gd name="T13" fmla="*/ 961 h 1191"/>
                  <a:gd name="T14" fmla="*/ 642 w 989"/>
                  <a:gd name="T15" fmla="*/ 1037 h 1191"/>
                  <a:gd name="T16" fmla="*/ 642 w 989"/>
                  <a:gd name="T17" fmla="*/ 195 h 1191"/>
                  <a:gd name="T18" fmla="*/ 223 w 989"/>
                  <a:gd name="T19" fmla="*/ 293 h 1191"/>
                  <a:gd name="T20" fmla="*/ 223 w 989"/>
                  <a:gd name="T21" fmla="*/ 863 h 1191"/>
                  <a:gd name="T22" fmla="*/ 0 w 989"/>
                  <a:gd name="T23" fmla="*/ 961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9" h="1191">
                    <a:moveTo>
                      <a:pt x="0" y="961"/>
                    </a:moveTo>
                    <a:lnTo>
                      <a:pt x="0" y="236"/>
                    </a:lnTo>
                    <a:lnTo>
                      <a:pt x="642" y="0"/>
                    </a:lnTo>
                    <a:lnTo>
                      <a:pt x="989" y="112"/>
                    </a:lnTo>
                    <a:lnTo>
                      <a:pt x="989" y="1084"/>
                    </a:lnTo>
                    <a:lnTo>
                      <a:pt x="642" y="1191"/>
                    </a:lnTo>
                    <a:lnTo>
                      <a:pt x="0" y="961"/>
                    </a:lnTo>
                    <a:lnTo>
                      <a:pt x="642" y="1037"/>
                    </a:lnTo>
                    <a:lnTo>
                      <a:pt x="642" y="195"/>
                    </a:lnTo>
                    <a:lnTo>
                      <a:pt x="223" y="293"/>
                    </a:lnTo>
                    <a:lnTo>
                      <a:pt x="223" y="863"/>
                    </a:lnTo>
                    <a:lnTo>
                      <a:pt x="0" y="961"/>
                    </a:ln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grpSp>
          <p:nvGrpSpPr>
            <p:cNvPr id="42" name="Group 41"/>
            <p:cNvGrpSpPr/>
            <p:nvPr/>
          </p:nvGrpSpPr>
          <p:grpSpPr>
            <a:xfrm>
              <a:off x="8073967" y="5627535"/>
              <a:ext cx="1791258" cy="596336"/>
              <a:chOff x="9092955" y="7862328"/>
              <a:chExt cx="2568384" cy="855051"/>
            </a:xfrm>
          </p:grpSpPr>
          <p:grpSp>
            <p:nvGrpSpPr>
              <p:cNvPr id="124" name="Group 123"/>
              <p:cNvGrpSpPr/>
              <p:nvPr/>
            </p:nvGrpSpPr>
            <p:grpSpPr>
              <a:xfrm>
                <a:off x="9092955" y="7910610"/>
                <a:ext cx="984198" cy="806766"/>
                <a:chOff x="11241066" y="7040820"/>
                <a:chExt cx="830112" cy="680459"/>
              </a:xfrm>
            </p:grpSpPr>
            <p:sp>
              <p:nvSpPr>
                <p:cNvPr id="128" name="Freeform 75"/>
                <p:cNvSpPr>
                  <a:spLocks noEditPoints="1"/>
                </p:cNvSpPr>
                <p:nvPr/>
              </p:nvSpPr>
              <p:spPr bwMode="auto">
                <a:xfrm>
                  <a:off x="11513784" y="7040820"/>
                  <a:ext cx="284679" cy="408769"/>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29" name="TextBox 128"/>
                <p:cNvSpPr txBox="1"/>
                <p:nvPr/>
              </p:nvSpPr>
              <p:spPr>
                <a:xfrm>
                  <a:off x="11241066" y="7485466"/>
                  <a:ext cx="830112" cy="235813"/>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125" name="Group 124"/>
              <p:cNvGrpSpPr/>
              <p:nvPr/>
            </p:nvGrpSpPr>
            <p:grpSpPr>
              <a:xfrm>
                <a:off x="10251926" y="7862328"/>
                <a:ext cx="1409413" cy="855051"/>
                <a:chOff x="12249853" y="6918098"/>
                <a:chExt cx="1188756" cy="721184"/>
              </a:xfrm>
            </p:grpSpPr>
            <p:pic>
              <p:nvPicPr>
                <p:cNvPr id="126" name="Picture 125"/>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12615632" y="6918098"/>
                  <a:ext cx="457200" cy="457200"/>
                </a:xfrm>
                <a:prstGeom prst="rect">
                  <a:avLst/>
                </a:prstGeom>
              </p:spPr>
            </p:pic>
            <p:sp>
              <p:nvSpPr>
                <p:cNvPr id="127" name="TextBox 126"/>
                <p:cNvSpPr txBox="1"/>
                <p:nvPr/>
              </p:nvSpPr>
              <p:spPr>
                <a:xfrm>
                  <a:off x="12249853" y="7403469"/>
                  <a:ext cx="1188756" cy="235813"/>
                </a:xfrm>
                <a:prstGeom prst="rect">
                  <a:avLst/>
                </a:prstGeom>
                <a:noFill/>
              </p:spPr>
              <p:txBody>
                <a:bodyPr wrap="none" rtlCol="0">
                  <a:spAutoFit/>
                </a:bodyPr>
                <a:lstStyle/>
                <a:p>
                  <a:pPr algn="ctr" defTabSz="1088430"/>
                  <a:r>
                    <a:rPr lang="en-US" sz="667" dirty="0">
                      <a:solidFill>
                        <a:srgbClr val="FFFFFF"/>
                      </a:solidFill>
                      <a:latin typeface="Segoe UI"/>
                    </a:rPr>
                    <a:t>SQL Data Warehouse</a:t>
                  </a:r>
                </a:p>
              </p:txBody>
            </p:sp>
          </p:grpSp>
        </p:grpSp>
        <p:grpSp>
          <p:nvGrpSpPr>
            <p:cNvPr id="43" name="Group 42"/>
            <p:cNvGrpSpPr/>
            <p:nvPr/>
          </p:nvGrpSpPr>
          <p:grpSpPr>
            <a:xfrm>
              <a:off x="7741714" y="5016707"/>
              <a:ext cx="567784" cy="582686"/>
              <a:chOff x="8613509" y="6986502"/>
              <a:chExt cx="814113" cy="835480"/>
            </a:xfrm>
          </p:grpSpPr>
          <p:pic>
            <p:nvPicPr>
              <p:cNvPr id="122" name="Picture 14" descr="https://media.mongodb.org/ico/icon-leaf.png"/>
              <p:cNvPicPr>
                <a:picLocks noChangeAspect="1" noChangeArrowheads="1"/>
              </p:cNvPicPr>
              <p:nvPr/>
            </p:nvPicPr>
            <p:blipFill>
              <a:blip r:embed="rId24" cstate="hqprint">
                <a:biLevel thresh="50000"/>
                <a:extLst>
                  <a:ext uri="{28A0092B-C50C-407E-A947-70E740481C1C}">
                    <a14:useLocalDpi xmlns:a14="http://schemas.microsoft.com/office/drawing/2010/main" val="0"/>
                  </a:ext>
                </a:extLst>
              </a:blip>
              <a:srcRect/>
              <a:stretch>
                <a:fillRect/>
              </a:stretch>
            </p:blipFill>
            <p:spPr bwMode="auto">
              <a:xfrm>
                <a:off x="8749533" y="6986502"/>
                <a:ext cx="542066" cy="542066"/>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8613509" y="7542397"/>
                <a:ext cx="814113" cy="279585"/>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44" name="Group 43"/>
            <p:cNvGrpSpPr/>
            <p:nvPr/>
          </p:nvGrpSpPr>
          <p:grpSpPr>
            <a:xfrm>
              <a:off x="8713424" y="5016707"/>
              <a:ext cx="425117" cy="582686"/>
              <a:chOff x="9740137" y="6986502"/>
              <a:chExt cx="609551" cy="835480"/>
            </a:xfrm>
          </p:grpSpPr>
          <p:pic>
            <p:nvPicPr>
              <p:cNvPr id="118" name="Picture 117"/>
              <p:cNvPicPr>
                <a:picLocks noChangeAspect="1"/>
              </p:cNvPicPr>
              <p:nvPr/>
            </p:nvPicPr>
            <p:blipFill>
              <a:blip r:embed="rId25" cstate="hqprint">
                <a:biLevel thresh="25000"/>
                <a:extLst>
                  <a:ext uri="{28A0092B-C50C-407E-A947-70E740481C1C}">
                    <a14:useLocalDpi xmlns:a14="http://schemas.microsoft.com/office/drawing/2010/main" val="0"/>
                  </a:ext>
                </a:extLst>
              </a:blip>
              <a:stretch>
                <a:fillRect/>
              </a:stretch>
            </p:blipFill>
            <p:spPr>
              <a:xfrm>
                <a:off x="9773880" y="6986502"/>
                <a:ext cx="542066" cy="542066"/>
              </a:xfrm>
              <a:prstGeom prst="rect">
                <a:avLst/>
              </a:prstGeom>
            </p:spPr>
          </p:pic>
          <p:sp>
            <p:nvSpPr>
              <p:cNvPr id="121" name="TextBox 120"/>
              <p:cNvSpPr txBox="1"/>
              <p:nvPr/>
            </p:nvSpPr>
            <p:spPr>
              <a:xfrm>
                <a:off x="9740137" y="7542397"/>
                <a:ext cx="609551" cy="279585"/>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grpSp>
          <p:nvGrpSpPr>
            <p:cNvPr id="45" name="Group 44"/>
            <p:cNvGrpSpPr/>
            <p:nvPr/>
          </p:nvGrpSpPr>
          <p:grpSpPr>
            <a:xfrm>
              <a:off x="9542618" y="5016707"/>
              <a:ext cx="574196" cy="582686"/>
              <a:chOff x="10733070" y="6986502"/>
              <a:chExt cx="823307" cy="835480"/>
            </a:xfrm>
          </p:grpSpPr>
          <p:pic>
            <p:nvPicPr>
              <p:cNvPr id="116" name="Picture 115"/>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10873689" y="6986502"/>
                <a:ext cx="542066" cy="542066"/>
              </a:xfrm>
              <a:prstGeom prst="rect">
                <a:avLst/>
              </a:prstGeom>
            </p:spPr>
          </p:pic>
          <p:sp>
            <p:nvSpPr>
              <p:cNvPr id="117" name="TextBox 116"/>
              <p:cNvSpPr txBox="1"/>
              <p:nvPr/>
            </p:nvSpPr>
            <p:spPr>
              <a:xfrm>
                <a:off x="10733070" y="7542397"/>
                <a:ext cx="823307" cy="279585"/>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cxnSp>
          <p:nvCxnSpPr>
            <p:cNvPr id="46" name="Straight Connector 45"/>
            <p:cNvCxnSpPr/>
            <p:nvPr/>
          </p:nvCxnSpPr>
          <p:spPr>
            <a:xfrm>
              <a:off x="7784895" y="4933175"/>
              <a:ext cx="23595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183868" y="1597326"/>
              <a:ext cx="2089828" cy="1764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48" name="Rectangle 47"/>
            <p:cNvSpPr/>
            <p:nvPr/>
          </p:nvSpPr>
          <p:spPr>
            <a:xfrm>
              <a:off x="8183868" y="1281893"/>
              <a:ext cx="208982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Analysis &amp; BI</a:t>
              </a:r>
            </a:p>
          </p:txBody>
        </p:sp>
        <p:grpSp>
          <p:nvGrpSpPr>
            <p:cNvPr id="49" name="Group 16"/>
            <p:cNvGrpSpPr>
              <a:grpSpLocks noChangeAspect="1"/>
            </p:cNvGrpSpPr>
            <p:nvPr/>
          </p:nvGrpSpPr>
          <p:grpSpPr bwMode="auto">
            <a:xfrm>
              <a:off x="8380381" y="3061493"/>
              <a:ext cx="759500" cy="149263"/>
              <a:chOff x="6612" y="3929"/>
              <a:chExt cx="1786" cy="351"/>
            </a:xfrm>
          </p:grpSpPr>
          <p:sp>
            <p:nvSpPr>
              <p:cNvPr id="88"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9"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0"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1"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2"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3"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4"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5"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6"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7"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8"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9"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0"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1"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2"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3"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4"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5"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6"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7"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8"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9"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0"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1"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2"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3"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87" name="TextBox 86"/>
            <p:cNvSpPr txBox="1"/>
            <p:nvPr/>
          </p:nvSpPr>
          <p:spPr>
            <a:xfrm>
              <a:off x="8496065" y="2733526"/>
              <a:ext cx="492443" cy="194990"/>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51" name="Group 50"/>
            <p:cNvGrpSpPr/>
            <p:nvPr/>
          </p:nvGrpSpPr>
          <p:grpSpPr>
            <a:xfrm>
              <a:off x="8331970" y="1751524"/>
              <a:ext cx="856325" cy="531922"/>
              <a:chOff x="9168020" y="2424444"/>
              <a:chExt cx="1227836" cy="762692"/>
            </a:xfrm>
          </p:grpSpPr>
          <p:pic>
            <p:nvPicPr>
              <p:cNvPr id="84" name="Picture 83"/>
              <p:cNvPicPr>
                <a:picLocks noChangeAspect="1"/>
              </p:cNvPicPr>
              <p:nvPr/>
            </p:nvPicPr>
            <p:blipFill>
              <a:blip r:embed="rId2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85" name="TextBox 84"/>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52" name="Group 51"/>
            <p:cNvGrpSpPr/>
            <p:nvPr/>
          </p:nvGrpSpPr>
          <p:grpSpPr>
            <a:xfrm>
              <a:off x="9199978" y="1712542"/>
              <a:ext cx="809837" cy="1504890"/>
              <a:chOff x="10620605" y="2273276"/>
              <a:chExt cx="1161179" cy="2157776"/>
            </a:xfrm>
          </p:grpSpPr>
          <p:grpSp>
            <p:nvGrpSpPr>
              <p:cNvPr id="68" name="Group 4"/>
              <p:cNvGrpSpPr>
                <a:grpSpLocks noChangeAspect="1"/>
              </p:cNvGrpSpPr>
              <p:nvPr/>
            </p:nvGrpSpPr>
            <p:grpSpPr bwMode="auto">
              <a:xfrm>
                <a:off x="10822055" y="4197890"/>
                <a:ext cx="758278" cy="233162"/>
                <a:chOff x="8512" y="2383"/>
                <a:chExt cx="1509" cy="464"/>
              </a:xfrm>
            </p:grpSpPr>
            <p:sp>
              <p:nvSpPr>
                <p:cNvPr id="75"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6"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7"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8"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9"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0"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1"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2"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3"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69" name="Group 68"/>
              <p:cNvGrpSpPr/>
              <p:nvPr/>
            </p:nvGrpSpPr>
            <p:grpSpPr>
              <a:xfrm>
                <a:off x="10620605" y="2273276"/>
                <a:ext cx="1161179" cy="818586"/>
                <a:chOff x="10603430" y="2368550"/>
                <a:chExt cx="1161179" cy="818586"/>
              </a:xfrm>
            </p:grpSpPr>
            <p:pic>
              <p:nvPicPr>
                <p:cNvPr id="73" name="Picture 72"/>
                <p:cNvPicPr>
                  <a:picLocks noChangeAspect="1"/>
                </p:cNvPicPr>
                <p:nvPr/>
              </p:nvPicPr>
              <p:blipFill>
                <a:blip r:embed="rId2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74" name="TextBox 73"/>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70" name="Group 69"/>
              <p:cNvGrpSpPr/>
              <p:nvPr/>
            </p:nvGrpSpPr>
            <p:grpSpPr>
              <a:xfrm>
                <a:off x="10803331" y="3281088"/>
                <a:ext cx="795725" cy="727576"/>
                <a:chOff x="10741691" y="3297908"/>
                <a:chExt cx="795725" cy="727576"/>
              </a:xfrm>
            </p:grpSpPr>
            <p:sp>
              <p:nvSpPr>
                <p:cNvPr id="71"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2" name="TextBox 71"/>
                <p:cNvSpPr txBox="1"/>
                <p:nvPr/>
              </p:nvSpPr>
              <p:spPr>
                <a:xfrm>
                  <a:off x="10741691" y="3745899"/>
                  <a:ext cx="795725" cy="279585"/>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53" name="Group 52"/>
            <p:cNvGrpSpPr/>
            <p:nvPr/>
          </p:nvGrpSpPr>
          <p:grpSpPr>
            <a:xfrm rot="16200000">
              <a:off x="5288421" y="3418425"/>
              <a:ext cx="252719" cy="284542"/>
              <a:chOff x="375830" y="1377952"/>
              <a:chExt cx="362358" cy="407988"/>
            </a:xfrm>
          </p:grpSpPr>
          <p:sp>
            <p:nvSpPr>
              <p:cNvPr id="66"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7" name="TextBox 66"/>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grpSp>
          <p:nvGrpSpPr>
            <p:cNvPr id="54" name="Group 53"/>
            <p:cNvGrpSpPr/>
            <p:nvPr/>
          </p:nvGrpSpPr>
          <p:grpSpPr>
            <a:xfrm rot="16200000">
              <a:off x="7493892" y="3418425"/>
              <a:ext cx="252719" cy="284542"/>
              <a:chOff x="375830" y="1377952"/>
              <a:chExt cx="362358" cy="407988"/>
            </a:xfrm>
          </p:grpSpPr>
          <p:sp>
            <p:nvSpPr>
              <p:cNvPr id="64"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TextBox 64"/>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5</a:t>
                </a:r>
              </a:p>
            </p:txBody>
          </p:sp>
        </p:grpSp>
        <p:grpSp>
          <p:nvGrpSpPr>
            <p:cNvPr id="55" name="Group 54"/>
            <p:cNvGrpSpPr/>
            <p:nvPr/>
          </p:nvGrpSpPr>
          <p:grpSpPr>
            <a:xfrm>
              <a:off x="5554039" y="1088120"/>
              <a:ext cx="266476" cy="284542"/>
              <a:chOff x="381001" y="1377953"/>
              <a:chExt cx="382084" cy="407988"/>
            </a:xfrm>
          </p:grpSpPr>
          <p:sp>
            <p:nvSpPr>
              <p:cNvPr id="62"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TextBox 62"/>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7</a:t>
                </a:r>
              </a:p>
            </p:txBody>
          </p:sp>
        </p:grpSp>
        <p:grpSp>
          <p:nvGrpSpPr>
            <p:cNvPr id="56" name="Group 55"/>
            <p:cNvGrpSpPr/>
            <p:nvPr/>
          </p:nvGrpSpPr>
          <p:grpSpPr>
            <a:xfrm rot="16200000">
              <a:off x="8256018" y="1693371"/>
              <a:ext cx="252719" cy="284542"/>
              <a:chOff x="375830" y="1377952"/>
              <a:chExt cx="362358" cy="407988"/>
            </a:xfrm>
          </p:grpSpPr>
          <p:sp>
            <p:nvSpPr>
              <p:cNvPr id="60"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TextBox 60"/>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8</a:t>
                </a:r>
              </a:p>
            </p:txBody>
          </p:sp>
        </p:grpSp>
        <p:grpSp>
          <p:nvGrpSpPr>
            <p:cNvPr id="57" name="Group 56"/>
            <p:cNvGrpSpPr/>
            <p:nvPr/>
          </p:nvGrpSpPr>
          <p:grpSpPr>
            <a:xfrm rot="16200000">
              <a:off x="8256018" y="2310853"/>
              <a:ext cx="252719" cy="284542"/>
              <a:chOff x="375830" y="1377952"/>
              <a:chExt cx="362358" cy="407988"/>
            </a:xfrm>
          </p:grpSpPr>
          <p:sp>
            <p:nvSpPr>
              <p:cNvPr id="58"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TextBox 58"/>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9</a:t>
                </a:r>
              </a:p>
            </p:txBody>
          </p:sp>
        </p:grpSp>
        <p:grpSp>
          <p:nvGrpSpPr>
            <p:cNvPr id="240" name="Group 4"/>
            <p:cNvGrpSpPr>
              <a:grpSpLocks noChangeAspect="1"/>
            </p:cNvGrpSpPr>
            <p:nvPr/>
          </p:nvGrpSpPr>
          <p:grpSpPr bwMode="auto">
            <a:xfrm>
              <a:off x="8591803" y="2415417"/>
              <a:ext cx="300965" cy="318586"/>
              <a:chOff x="3" y="-13"/>
              <a:chExt cx="1281" cy="1356"/>
            </a:xfrm>
          </p:grpSpPr>
          <p:sp>
            <p:nvSpPr>
              <p:cNvPr id="241" name="Freeform 240"/>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2" name="Freeform 241"/>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3"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4"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5"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Tree>
    <p:extLst>
      <p:ext uri="{BB962C8B-B14F-4D97-AF65-F5344CB8AC3E}">
        <p14:creationId xmlns:p14="http://schemas.microsoft.com/office/powerpoint/2010/main" val="756867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authentication</a:t>
            </a:r>
          </a:p>
        </p:txBody>
      </p:sp>
      <p:sp>
        <p:nvSpPr>
          <p:cNvPr id="54" name="TextBox 53"/>
          <p:cNvSpPr txBox="1"/>
          <p:nvPr/>
        </p:nvSpPr>
        <p:spPr>
          <a:xfrm>
            <a:off x="3974937" y="1389816"/>
            <a:ext cx="6407901" cy="4862870"/>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Users with any device type send web app request</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DNS query is answered by the closest available DNS server. Azure DNS is responsible for translating (or resolving) the website or service name to its IP address</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AD supports popular authentication protocols, such as OAuth 2.0, OpenID Connect, SAML 2.0, and more</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Websites authentication/authorization allows you to quickly and easily restrict access to your websites by leveraging Azure AD</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Authenticate with social identity providers, including Microsoft, Google, Twitter, and Facebook</a:t>
            </a:r>
          </a:p>
        </p:txBody>
      </p:sp>
      <p:grpSp>
        <p:nvGrpSpPr>
          <p:cNvPr id="2" name="Group 1"/>
          <p:cNvGrpSpPr/>
          <p:nvPr/>
        </p:nvGrpSpPr>
        <p:grpSpPr>
          <a:xfrm>
            <a:off x="580750" y="1186092"/>
            <a:ext cx="3161290" cy="5214979"/>
            <a:chOff x="-10921362" y="1423310"/>
            <a:chExt cx="3793548" cy="6257975"/>
          </a:xfrm>
        </p:grpSpPr>
        <p:sp>
          <p:nvSpPr>
            <p:cNvPr id="58" name="Rectangle 57"/>
            <p:cNvSpPr/>
            <p:nvPr/>
          </p:nvSpPr>
          <p:spPr>
            <a:xfrm>
              <a:off x="-10921362" y="2044071"/>
              <a:ext cx="1170866" cy="5637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endParaRPr lang="en-US" sz="1167" dirty="0">
                <a:solidFill>
                  <a:srgbClr val="FFFFFF"/>
                </a:solidFill>
                <a:latin typeface="Segoe UI"/>
              </a:endParaRPr>
            </a:p>
          </p:txBody>
        </p:sp>
        <p:sp>
          <p:nvSpPr>
            <p:cNvPr id="59" name="Rectangle 58"/>
            <p:cNvSpPr/>
            <p:nvPr/>
          </p:nvSpPr>
          <p:spPr>
            <a:xfrm>
              <a:off x="-10921362" y="1663590"/>
              <a:ext cx="1170866"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Users</a:t>
              </a:r>
            </a:p>
          </p:txBody>
        </p:sp>
        <p:grpSp>
          <p:nvGrpSpPr>
            <p:cNvPr id="60" name="Group 59"/>
            <p:cNvGrpSpPr/>
            <p:nvPr/>
          </p:nvGrpSpPr>
          <p:grpSpPr>
            <a:xfrm>
              <a:off x="-10832139" y="1423310"/>
              <a:ext cx="319771" cy="341450"/>
              <a:chOff x="381002" y="1377954"/>
              <a:chExt cx="382084" cy="407988"/>
            </a:xfrm>
          </p:grpSpPr>
          <p:sp>
            <p:nvSpPr>
              <p:cNvPr id="278" name="Freeform 32"/>
              <p:cNvSpPr>
                <a:spLocks/>
              </p:cNvSpPr>
              <p:nvPr/>
            </p:nvSpPr>
            <p:spPr bwMode="auto">
              <a:xfrm rot="5400000">
                <a:off x="355602" y="1403354"/>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9" name="TextBox 278"/>
              <p:cNvSpPr txBox="1"/>
              <p:nvPr/>
            </p:nvSpPr>
            <p:spPr>
              <a:xfrm>
                <a:off x="399470" y="1382724"/>
                <a:ext cx="363616" cy="353042"/>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61" name="Group 60"/>
            <p:cNvGrpSpPr/>
            <p:nvPr/>
          </p:nvGrpSpPr>
          <p:grpSpPr>
            <a:xfrm>
              <a:off x="-9967585" y="2929436"/>
              <a:ext cx="2839771" cy="1220320"/>
              <a:chOff x="1843869" y="3458774"/>
              <a:chExt cx="3393155" cy="1458123"/>
            </a:xfrm>
          </p:grpSpPr>
          <p:sp>
            <p:nvSpPr>
              <p:cNvPr id="263" name="Rectangle 262"/>
              <p:cNvSpPr/>
              <p:nvPr/>
            </p:nvSpPr>
            <p:spPr>
              <a:xfrm>
                <a:off x="2151670" y="3458774"/>
                <a:ext cx="3085354"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Authentication</a:t>
                </a:r>
              </a:p>
            </p:txBody>
          </p:sp>
          <p:sp>
            <p:nvSpPr>
              <p:cNvPr id="264" name="Rectangle 263"/>
              <p:cNvSpPr/>
              <p:nvPr/>
            </p:nvSpPr>
            <p:spPr>
              <a:xfrm>
                <a:off x="2151670" y="3911057"/>
                <a:ext cx="3085354"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65" name="Group 264"/>
              <p:cNvGrpSpPr/>
              <p:nvPr/>
            </p:nvGrpSpPr>
            <p:grpSpPr>
              <a:xfrm>
                <a:off x="2378430" y="4181957"/>
                <a:ext cx="2632716" cy="464040"/>
                <a:chOff x="2636685" y="4275939"/>
                <a:chExt cx="2632716" cy="464040"/>
              </a:xfrm>
            </p:grpSpPr>
            <p:pic>
              <p:nvPicPr>
                <p:cNvPr id="269" name="Picture 268"/>
                <p:cNvPicPr>
                  <a:picLocks noChangeAspect="1"/>
                </p:cNvPicPr>
                <p:nvPr/>
              </p:nvPicPr>
              <p:blipFill rotWithShape="1">
                <a:blip r:embed="rId2">
                  <a:biLevel thresh="50000"/>
                </a:blip>
                <a:srcRect b="28135"/>
                <a:stretch/>
              </p:blipFill>
              <p:spPr>
                <a:xfrm>
                  <a:off x="3748961" y="4311292"/>
                  <a:ext cx="435934" cy="393334"/>
                </a:xfrm>
                <a:prstGeom prst="rect">
                  <a:avLst/>
                </a:prstGeom>
              </p:spPr>
            </p:pic>
            <p:pic>
              <p:nvPicPr>
                <p:cNvPr id="270" name="Picture 6" descr="http://www.advaiya.com/blog/wp-content/uploads/2015/06/FB.png"/>
                <p:cNvPicPr>
                  <a:picLocks noChangeAspect="1" noChangeArrowheads="1"/>
                </p:cNvPicPr>
                <p:nvPr/>
              </p:nvPicPr>
              <p:blipFill rotWithShape="1">
                <a:blip r:embed="rId3" cstate="hqprint">
                  <a:lum bright="70000" contrast="-70000"/>
                  <a:extLst>
                    <a:ext uri="{28A0092B-C50C-407E-A947-70E740481C1C}">
                      <a14:useLocalDpi xmlns:a14="http://schemas.microsoft.com/office/drawing/2010/main" val="0"/>
                    </a:ext>
                  </a:extLst>
                </a:blip>
                <a:srcRect l="34508" t="4710" r="7492"/>
                <a:stretch/>
              </p:blipFill>
              <p:spPr bwMode="auto">
                <a:xfrm>
                  <a:off x="4368800" y="4275939"/>
                  <a:ext cx="282446" cy="46404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blog.xamarin.com/wp-content/uploads/2015/07/azure-active-directory.png"/>
                <p:cNvPicPr>
                  <a:picLocks noChangeAspect="1" noChangeArrowheads="1"/>
                </p:cNvPicPr>
                <p:nvPr/>
              </p:nvPicPr>
              <p:blipFill>
                <a:blip r:embed="rId4" cstate="hqprint">
                  <a:biLevel thresh="50000"/>
                  <a:extLst>
                    <a:ext uri="{28A0092B-C50C-407E-A947-70E740481C1C}">
                      <a14:useLocalDpi xmlns:a14="http://schemas.microsoft.com/office/drawing/2010/main" val="0"/>
                    </a:ext>
                  </a:extLst>
                </a:blip>
                <a:srcRect/>
                <a:stretch>
                  <a:fillRect/>
                </a:stretch>
              </p:blipFill>
              <p:spPr bwMode="auto">
                <a:xfrm>
                  <a:off x="4835151" y="4290834"/>
                  <a:ext cx="434250" cy="434250"/>
                </a:xfrm>
                <a:prstGeom prst="rect">
                  <a:avLst/>
                </a:prstGeom>
                <a:noFill/>
                <a:extLst>
                  <a:ext uri="{909E8E84-426E-40DD-AFC4-6F175D3DCCD1}">
                    <a14:hiddenFill xmlns:a14="http://schemas.microsoft.com/office/drawing/2010/main">
                      <a:solidFill>
                        <a:srgbClr val="FFFFFF"/>
                      </a:solidFill>
                    </a14:hiddenFill>
                  </a:ext>
                </a:extLst>
              </p:spPr>
            </p:pic>
            <p:grpSp>
              <p:nvGrpSpPr>
                <p:cNvPr id="272" name="Group 15"/>
                <p:cNvGrpSpPr>
                  <a:grpSpLocks noChangeAspect="1"/>
                </p:cNvGrpSpPr>
                <p:nvPr/>
              </p:nvGrpSpPr>
              <p:grpSpPr bwMode="auto">
                <a:xfrm>
                  <a:off x="2636685" y="4319689"/>
                  <a:ext cx="371280" cy="376540"/>
                  <a:chOff x="1609" y="2529"/>
                  <a:chExt cx="1341" cy="1360"/>
                </a:xfrm>
              </p:grpSpPr>
              <p:sp>
                <p:nvSpPr>
                  <p:cNvPr id="274" name="Freeform 16"/>
                  <p:cNvSpPr>
                    <a:spLocks/>
                  </p:cNvSpPr>
                  <p:nvPr/>
                </p:nvSpPr>
                <p:spPr bwMode="auto">
                  <a:xfrm>
                    <a:off x="2205" y="2529"/>
                    <a:ext cx="745" cy="650"/>
                  </a:xfrm>
                  <a:custGeom>
                    <a:avLst/>
                    <a:gdLst>
                      <a:gd name="T0" fmla="*/ 745 w 745"/>
                      <a:gd name="T1" fmla="*/ 650 h 650"/>
                      <a:gd name="T2" fmla="*/ 745 w 745"/>
                      <a:gd name="T3" fmla="*/ 0 h 650"/>
                      <a:gd name="T4" fmla="*/ 0 w 745"/>
                      <a:gd name="T5" fmla="*/ 109 h 650"/>
                      <a:gd name="T6" fmla="*/ 0 w 745"/>
                      <a:gd name="T7" fmla="*/ 650 h 650"/>
                      <a:gd name="T8" fmla="*/ 745 w 745"/>
                      <a:gd name="T9" fmla="*/ 650 h 650"/>
                    </a:gdLst>
                    <a:ahLst/>
                    <a:cxnLst>
                      <a:cxn ang="0">
                        <a:pos x="T0" y="T1"/>
                      </a:cxn>
                      <a:cxn ang="0">
                        <a:pos x="T2" y="T3"/>
                      </a:cxn>
                      <a:cxn ang="0">
                        <a:pos x="T4" y="T5"/>
                      </a:cxn>
                      <a:cxn ang="0">
                        <a:pos x="T6" y="T7"/>
                      </a:cxn>
                      <a:cxn ang="0">
                        <a:pos x="T8" y="T9"/>
                      </a:cxn>
                    </a:cxnLst>
                    <a:rect l="0" t="0" r="r" b="b"/>
                    <a:pathLst>
                      <a:path w="745" h="650">
                        <a:moveTo>
                          <a:pt x="745" y="650"/>
                        </a:moveTo>
                        <a:lnTo>
                          <a:pt x="745" y="0"/>
                        </a:lnTo>
                        <a:lnTo>
                          <a:pt x="0" y="109"/>
                        </a:lnTo>
                        <a:lnTo>
                          <a:pt x="0" y="650"/>
                        </a:lnTo>
                        <a:lnTo>
                          <a:pt x="745" y="6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5" name="Freeform 17"/>
                  <p:cNvSpPr>
                    <a:spLocks/>
                  </p:cNvSpPr>
                  <p:nvPr/>
                </p:nvSpPr>
                <p:spPr bwMode="auto">
                  <a:xfrm>
                    <a:off x="1609" y="2645"/>
                    <a:ext cx="544" cy="534"/>
                  </a:xfrm>
                  <a:custGeom>
                    <a:avLst/>
                    <a:gdLst>
                      <a:gd name="T0" fmla="*/ 544 w 544"/>
                      <a:gd name="T1" fmla="*/ 0 h 534"/>
                      <a:gd name="T2" fmla="*/ 0 w 544"/>
                      <a:gd name="T3" fmla="*/ 78 h 534"/>
                      <a:gd name="T4" fmla="*/ 0 w 544"/>
                      <a:gd name="T5" fmla="*/ 534 h 534"/>
                      <a:gd name="T6" fmla="*/ 544 w 544"/>
                      <a:gd name="T7" fmla="*/ 534 h 534"/>
                      <a:gd name="T8" fmla="*/ 544 w 544"/>
                      <a:gd name="T9" fmla="*/ 0 h 534"/>
                    </a:gdLst>
                    <a:ahLst/>
                    <a:cxnLst>
                      <a:cxn ang="0">
                        <a:pos x="T0" y="T1"/>
                      </a:cxn>
                      <a:cxn ang="0">
                        <a:pos x="T2" y="T3"/>
                      </a:cxn>
                      <a:cxn ang="0">
                        <a:pos x="T4" y="T5"/>
                      </a:cxn>
                      <a:cxn ang="0">
                        <a:pos x="T6" y="T7"/>
                      </a:cxn>
                      <a:cxn ang="0">
                        <a:pos x="T8" y="T9"/>
                      </a:cxn>
                    </a:cxnLst>
                    <a:rect l="0" t="0" r="r" b="b"/>
                    <a:pathLst>
                      <a:path w="544" h="534">
                        <a:moveTo>
                          <a:pt x="544" y="0"/>
                        </a:moveTo>
                        <a:lnTo>
                          <a:pt x="0" y="78"/>
                        </a:lnTo>
                        <a:lnTo>
                          <a:pt x="0" y="534"/>
                        </a:lnTo>
                        <a:lnTo>
                          <a:pt x="544" y="534"/>
                        </a:lnTo>
                        <a:lnTo>
                          <a:pt x="5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6" name="Freeform 18"/>
                  <p:cNvSpPr>
                    <a:spLocks/>
                  </p:cNvSpPr>
                  <p:nvPr/>
                </p:nvSpPr>
                <p:spPr bwMode="auto">
                  <a:xfrm>
                    <a:off x="1609" y="3231"/>
                    <a:ext cx="544" cy="541"/>
                  </a:xfrm>
                  <a:custGeom>
                    <a:avLst/>
                    <a:gdLst>
                      <a:gd name="T0" fmla="*/ 0 w 544"/>
                      <a:gd name="T1" fmla="*/ 0 h 541"/>
                      <a:gd name="T2" fmla="*/ 0 w 544"/>
                      <a:gd name="T3" fmla="*/ 461 h 541"/>
                      <a:gd name="T4" fmla="*/ 544 w 544"/>
                      <a:gd name="T5" fmla="*/ 541 h 541"/>
                      <a:gd name="T6" fmla="*/ 544 w 544"/>
                      <a:gd name="T7" fmla="*/ 0 h 541"/>
                      <a:gd name="T8" fmla="*/ 0 w 544"/>
                      <a:gd name="T9" fmla="*/ 0 h 541"/>
                    </a:gdLst>
                    <a:ahLst/>
                    <a:cxnLst>
                      <a:cxn ang="0">
                        <a:pos x="T0" y="T1"/>
                      </a:cxn>
                      <a:cxn ang="0">
                        <a:pos x="T2" y="T3"/>
                      </a:cxn>
                      <a:cxn ang="0">
                        <a:pos x="T4" y="T5"/>
                      </a:cxn>
                      <a:cxn ang="0">
                        <a:pos x="T6" y="T7"/>
                      </a:cxn>
                      <a:cxn ang="0">
                        <a:pos x="T8" y="T9"/>
                      </a:cxn>
                    </a:cxnLst>
                    <a:rect l="0" t="0" r="r" b="b"/>
                    <a:pathLst>
                      <a:path w="544" h="541">
                        <a:moveTo>
                          <a:pt x="0" y="0"/>
                        </a:moveTo>
                        <a:lnTo>
                          <a:pt x="0" y="461"/>
                        </a:lnTo>
                        <a:lnTo>
                          <a:pt x="544" y="541"/>
                        </a:lnTo>
                        <a:lnTo>
                          <a:pt x="54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7" name="Freeform 19"/>
                  <p:cNvSpPr>
                    <a:spLocks/>
                  </p:cNvSpPr>
                  <p:nvPr/>
                </p:nvSpPr>
                <p:spPr bwMode="auto">
                  <a:xfrm>
                    <a:off x="2205" y="3231"/>
                    <a:ext cx="745" cy="658"/>
                  </a:xfrm>
                  <a:custGeom>
                    <a:avLst/>
                    <a:gdLst>
                      <a:gd name="T0" fmla="*/ 0 w 745"/>
                      <a:gd name="T1" fmla="*/ 549 h 658"/>
                      <a:gd name="T2" fmla="*/ 745 w 745"/>
                      <a:gd name="T3" fmla="*/ 658 h 658"/>
                      <a:gd name="T4" fmla="*/ 745 w 745"/>
                      <a:gd name="T5" fmla="*/ 0 h 658"/>
                      <a:gd name="T6" fmla="*/ 0 w 745"/>
                      <a:gd name="T7" fmla="*/ 0 h 658"/>
                      <a:gd name="T8" fmla="*/ 0 w 745"/>
                      <a:gd name="T9" fmla="*/ 549 h 658"/>
                    </a:gdLst>
                    <a:ahLst/>
                    <a:cxnLst>
                      <a:cxn ang="0">
                        <a:pos x="T0" y="T1"/>
                      </a:cxn>
                      <a:cxn ang="0">
                        <a:pos x="T2" y="T3"/>
                      </a:cxn>
                      <a:cxn ang="0">
                        <a:pos x="T4" y="T5"/>
                      </a:cxn>
                      <a:cxn ang="0">
                        <a:pos x="T6" y="T7"/>
                      </a:cxn>
                      <a:cxn ang="0">
                        <a:pos x="T8" y="T9"/>
                      </a:cxn>
                    </a:cxnLst>
                    <a:rect l="0" t="0" r="r" b="b"/>
                    <a:pathLst>
                      <a:path w="745" h="658">
                        <a:moveTo>
                          <a:pt x="0" y="549"/>
                        </a:moveTo>
                        <a:lnTo>
                          <a:pt x="745" y="658"/>
                        </a:lnTo>
                        <a:lnTo>
                          <a:pt x="745" y="0"/>
                        </a:lnTo>
                        <a:lnTo>
                          <a:pt x="0" y="0"/>
                        </a:lnTo>
                        <a:lnTo>
                          <a:pt x="0" y="5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273" name="Freeform 36"/>
                <p:cNvSpPr>
                  <a:spLocks/>
                </p:cNvSpPr>
                <p:nvPr/>
              </p:nvSpPr>
              <p:spPr bwMode="auto">
                <a:xfrm>
                  <a:off x="3191870" y="4315589"/>
                  <a:ext cx="373186" cy="38474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66" name="Group 265"/>
              <p:cNvGrpSpPr/>
              <p:nvPr/>
            </p:nvGrpSpPr>
            <p:grpSpPr>
              <a:xfrm rot="16200000">
                <a:off x="1866683" y="3485406"/>
                <a:ext cx="362359" cy="407988"/>
                <a:chOff x="375828" y="1377953"/>
                <a:chExt cx="362359" cy="407988"/>
              </a:xfrm>
            </p:grpSpPr>
            <p:sp>
              <p:nvSpPr>
                <p:cNvPr id="267" name="Freeform 32"/>
                <p:cNvSpPr>
                  <a:spLocks/>
                </p:cNvSpPr>
                <p:nvPr/>
              </p:nvSpPr>
              <p:spPr bwMode="auto">
                <a:xfrm rot="5400000">
                  <a:off x="355599"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68" name="TextBox 267"/>
                <p:cNvSpPr txBox="1"/>
                <p:nvPr/>
              </p:nvSpPr>
              <p:spPr>
                <a:xfrm rot="5400000">
                  <a:off x="370542" y="1409651"/>
                  <a:ext cx="363616" cy="353043"/>
                </a:xfrm>
                <a:prstGeom prst="rect">
                  <a:avLst/>
                </a:prstGeom>
                <a:noFill/>
              </p:spPr>
              <p:txBody>
                <a:bodyPr wrap="none" rtlCol="0">
                  <a:spAutoFit/>
                </a:bodyPr>
                <a:lstStyle/>
                <a:p>
                  <a:pPr defTabSz="1088473"/>
                  <a:r>
                    <a:rPr lang="en-US" sz="1000" dirty="0">
                      <a:solidFill>
                        <a:srgbClr val="FFFFFF"/>
                      </a:solidFill>
                      <a:latin typeface="Segoe UI"/>
                    </a:rPr>
                    <a:t>3</a:t>
                  </a:r>
                </a:p>
              </p:txBody>
            </p:sp>
          </p:grpSp>
        </p:grpSp>
        <p:pic>
          <p:nvPicPr>
            <p:cNvPr id="63" name="Picture 62"/>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10662446" y="5231381"/>
              <a:ext cx="653034" cy="653034"/>
            </a:xfrm>
            <a:prstGeom prst="rect">
              <a:avLst/>
            </a:prstGeom>
          </p:spPr>
        </p:pic>
        <p:pic>
          <p:nvPicPr>
            <p:cNvPr id="64" name="Picture 63"/>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10662446" y="3749747"/>
              <a:ext cx="653034" cy="653034"/>
            </a:xfrm>
            <a:prstGeom prst="rect">
              <a:avLst/>
            </a:prstGeom>
          </p:spPr>
        </p:pic>
        <p:pic>
          <p:nvPicPr>
            <p:cNvPr id="65" name="Picture 64"/>
            <p:cNvPicPr>
              <a:picLocks noChangeAspect="1"/>
            </p:cNvPicPr>
            <p:nvPr/>
          </p:nvPicPr>
          <p:blipFill>
            <a:blip r:embed="rId7"/>
            <a:stretch>
              <a:fillRect/>
            </a:stretch>
          </p:blipFill>
          <p:spPr>
            <a:xfrm>
              <a:off x="-10642038" y="2308929"/>
              <a:ext cx="612218" cy="612218"/>
            </a:xfrm>
            <a:prstGeom prst="rect">
              <a:avLst/>
            </a:prstGeom>
          </p:spPr>
        </p:pic>
        <p:pic>
          <p:nvPicPr>
            <p:cNvPr id="66" name="Picture 65"/>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10662446" y="6713014"/>
              <a:ext cx="653034" cy="653034"/>
            </a:xfrm>
            <a:prstGeom prst="rect">
              <a:avLst/>
            </a:prstGeom>
          </p:spPr>
        </p:pic>
        <p:grpSp>
          <p:nvGrpSpPr>
            <p:cNvPr id="67" name="Group 66"/>
            <p:cNvGrpSpPr/>
            <p:nvPr/>
          </p:nvGrpSpPr>
          <p:grpSpPr>
            <a:xfrm>
              <a:off x="-9709396" y="1663590"/>
              <a:ext cx="2578915" cy="1220320"/>
              <a:chOff x="5605802" y="3544686"/>
              <a:chExt cx="3081466" cy="1458123"/>
            </a:xfrm>
          </p:grpSpPr>
          <p:sp>
            <p:nvSpPr>
              <p:cNvPr id="249" name="Rectangle 248"/>
              <p:cNvSpPr/>
              <p:nvPr/>
            </p:nvSpPr>
            <p:spPr>
              <a:xfrm>
                <a:off x="5605802" y="3996969"/>
                <a:ext cx="3081466"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250" name="Rectangle 249"/>
              <p:cNvSpPr/>
              <p:nvPr/>
            </p:nvSpPr>
            <p:spPr>
              <a:xfrm>
                <a:off x="5605802" y="3544686"/>
                <a:ext cx="308146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DNS</a:t>
                </a:r>
              </a:p>
            </p:txBody>
          </p:sp>
        </p:grpSp>
        <p:grpSp>
          <p:nvGrpSpPr>
            <p:cNvPr id="68" name="Group 67"/>
            <p:cNvGrpSpPr/>
            <p:nvPr/>
          </p:nvGrpSpPr>
          <p:grpSpPr>
            <a:xfrm>
              <a:off x="-9613870" y="1423310"/>
              <a:ext cx="319771" cy="341450"/>
              <a:chOff x="381002" y="1377954"/>
              <a:chExt cx="382084" cy="407988"/>
            </a:xfrm>
          </p:grpSpPr>
          <p:sp>
            <p:nvSpPr>
              <p:cNvPr id="247" name="Freeform 32"/>
              <p:cNvSpPr>
                <a:spLocks/>
              </p:cNvSpPr>
              <p:nvPr/>
            </p:nvSpPr>
            <p:spPr bwMode="auto">
              <a:xfrm rot="5400000">
                <a:off x="355602" y="1403354"/>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48" name="TextBox 247"/>
              <p:cNvSpPr txBox="1"/>
              <p:nvPr/>
            </p:nvSpPr>
            <p:spPr>
              <a:xfrm>
                <a:off x="399470" y="1382724"/>
                <a:ext cx="363616" cy="353042"/>
              </a:xfrm>
              <a:prstGeom prst="rect">
                <a:avLst/>
              </a:prstGeom>
              <a:noFill/>
            </p:spPr>
            <p:txBody>
              <a:bodyPr wrap="none" rtlCol="0">
                <a:spAutoFit/>
              </a:bodyPr>
              <a:lstStyle/>
              <a:p>
                <a:pPr defTabSz="1088473"/>
                <a:r>
                  <a:rPr lang="en-US" sz="1000" dirty="0">
                    <a:solidFill>
                      <a:srgbClr val="FFFFFF"/>
                    </a:solidFill>
                    <a:latin typeface="Segoe UI"/>
                  </a:rPr>
                  <a:t>2</a:t>
                </a:r>
              </a:p>
            </p:txBody>
          </p:sp>
        </p:grpSp>
        <p:grpSp>
          <p:nvGrpSpPr>
            <p:cNvPr id="77" name="Group 76"/>
            <p:cNvGrpSpPr/>
            <p:nvPr/>
          </p:nvGrpSpPr>
          <p:grpSpPr>
            <a:xfrm>
              <a:off x="-8754793" y="2194988"/>
              <a:ext cx="712118" cy="601224"/>
              <a:chOff x="2516183" y="2300008"/>
              <a:chExt cx="850888" cy="718383"/>
            </a:xfrm>
          </p:grpSpPr>
          <p:sp>
            <p:nvSpPr>
              <p:cNvPr id="219" name="Freeform 7"/>
              <p:cNvSpPr>
                <a:spLocks noEditPoints="1"/>
              </p:cNvSpPr>
              <p:nvPr/>
            </p:nvSpPr>
            <p:spPr bwMode="auto">
              <a:xfrm>
                <a:off x="2621017" y="2300008"/>
                <a:ext cx="590550" cy="393700"/>
              </a:xfrm>
              <a:custGeom>
                <a:avLst/>
                <a:gdLst>
                  <a:gd name="T0" fmla="*/ 831 w 832"/>
                  <a:gd name="T1" fmla="*/ 496 h 552"/>
                  <a:gd name="T2" fmla="*/ 756 w 832"/>
                  <a:gd name="T3" fmla="*/ 22 h 552"/>
                  <a:gd name="T4" fmla="*/ 733 w 832"/>
                  <a:gd name="T5" fmla="*/ 0 h 552"/>
                  <a:gd name="T6" fmla="*/ 107 w 832"/>
                  <a:gd name="T7" fmla="*/ 0 h 552"/>
                  <a:gd name="T8" fmla="*/ 84 w 832"/>
                  <a:gd name="T9" fmla="*/ 22 h 552"/>
                  <a:gd name="T10" fmla="*/ 0 w 832"/>
                  <a:gd name="T11" fmla="*/ 497 h 552"/>
                  <a:gd name="T12" fmla="*/ 0 w 832"/>
                  <a:gd name="T13" fmla="*/ 496 h 552"/>
                  <a:gd name="T14" fmla="*/ 0 w 832"/>
                  <a:gd name="T15" fmla="*/ 498 h 552"/>
                  <a:gd name="T16" fmla="*/ 0 w 832"/>
                  <a:gd name="T17" fmla="*/ 500 h 552"/>
                  <a:gd name="T18" fmla="*/ 0 w 832"/>
                  <a:gd name="T19" fmla="*/ 501 h 552"/>
                  <a:gd name="T20" fmla="*/ 0 w 832"/>
                  <a:gd name="T21" fmla="*/ 509 h 552"/>
                  <a:gd name="T22" fmla="*/ 35 w 832"/>
                  <a:gd name="T23" fmla="*/ 552 h 552"/>
                  <a:gd name="T24" fmla="*/ 35 w 832"/>
                  <a:gd name="T25" fmla="*/ 552 h 552"/>
                  <a:gd name="T26" fmla="*/ 796 w 832"/>
                  <a:gd name="T27" fmla="*/ 552 h 552"/>
                  <a:gd name="T28" fmla="*/ 832 w 832"/>
                  <a:gd name="T29" fmla="*/ 509 h 552"/>
                  <a:gd name="T30" fmla="*/ 831 w 832"/>
                  <a:gd name="T31" fmla="*/ 496 h 552"/>
                  <a:gd name="T32" fmla="*/ 570 w 832"/>
                  <a:gd name="T33" fmla="*/ 376 h 552"/>
                  <a:gd name="T34" fmla="*/ 478 w 832"/>
                  <a:gd name="T35" fmla="*/ 376 h 552"/>
                  <a:gd name="T36" fmla="*/ 464 w 832"/>
                  <a:gd name="T37" fmla="*/ 362 h 552"/>
                  <a:gd name="T38" fmla="*/ 478 w 832"/>
                  <a:gd name="T39" fmla="*/ 349 h 552"/>
                  <a:gd name="T40" fmla="*/ 521 w 832"/>
                  <a:gd name="T41" fmla="*/ 349 h 552"/>
                  <a:gd name="T42" fmla="*/ 417 w 832"/>
                  <a:gd name="T43" fmla="*/ 245 h 552"/>
                  <a:gd name="T44" fmla="*/ 417 w 832"/>
                  <a:gd name="T45" fmla="*/ 453 h 552"/>
                  <a:gd name="T46" fmla="*/ 450 w 832"/>
                  <a:gd name="T47" fmla="*/ 420 h 552"/>
                  <a:gd name="T48" fmla="*/ 469 w 832"/>
                  <a:gd name="T49" fmla="*/ 420 h 552"/>
                  <a:gd name="T50" fmla="*/ 469 w 832"/>
                  <a:gd name="T51" fmla="*/ 439 h 552"/>
                  <a:gd name="T52" fmla="*/ 403 w 832"/>
                  <a:gd name="T53" fmla="*/ 504 h 552"/>
                  <a:gd name="T54" fmla="*/ 338 w 832"/>
                  <a:gd name="T55" fmla="*/ 439 h 552"/>
                  <a:gd name="T56" fmla="*/ 334 w 832"/>
                  <a:gd name="T57" fmla="*/ 430 h 552"/>
                  <a:gd name="T58" fmla="*/ 338 w 832"/>
                  <a:gd name="T59" fmla="*/ 420 h 552"/>
                  <a:gd name="T60" fmla="*/ 357 w 832"/>
                  <a:gd name="T61" fmla="*/ 420 h 552"/>
                  <a:gd name="T62" fmla="*/ 391 w 832"/>
                  <a:gd name="T63" fmla="*/ 454 h 552"/>
                  <a:gd name="T64" fmla="*/ 391 w 832"/>
                  <a:gd name="T65" fmla="*/ 245 h 552"/>
                  <a:gd name="T66" fmla="*/ 287 w 832"/>
                  <a:gd name="T67" fmla="*/ 349 h 552"/>
                  <a:gd name="T68" fmla="*/ 333 w 832"/>
                  <a:gd name="T69" fmla="*/ 349 h 552"/>
                  <a:gd name="T70" fmla="*/ 347 w 832"/>
                  <a:gd name="T71" fmla="*/ 362 h 552"/>
                  <a:gd name="T72" fmla="*/ 333 w 832"/>
                  <a:gd name="T73" fmla="*/ 376 h 552"/>
                  <a:gd name="T74" fmla="*/ 241 w 832"/>
                  <a:gd name="T75" fmla="*/ 376 h 552"/>
                  <a:gd name="T76" fmla="*/ 241 w 832"/>
                  <a:gd name="T77" fmla="*/ 284 h 552"/>
                  <a:gd name="T78" fmla="*/ 255 w 832"/>
                  <a:gd name="T79" fmla="*/ 270 h 552"/>
                  <a:gd name="T80" fmla="*/ 268 w 832"/>
                  <a:gd name="T81" fmla="*/ 284 h 552"/>
                  <a:gd name="T82" fmla="*/ 268 w 832"/>
                  <a:gd name="T83" fmla="*/ 330 h 552"/>
                  <a:gd name="T84" fmla="*/ 391 w 832"/>
                  <a:gd name="T85" fmla="*/ 207 h 552"/>
                  <a:gd name="T86" fmla="*/ 391 w 832"/>
                  <a:gd name="T87" fmla="*/ 143 h 552"/>
                  <a:gd name="T88" fmla="*/ 362 w 832"/>
                  <a:gd name="T89" fmla="*/ 103 h 552"/>
                  <a:gd name="T90" fmla="*/ 404 w 832"/>
                  <a:gd name="T91" fmla="*/ 61 h 552"/>
                  <a:gd name="T92" fmla="*/ 446 w 832"/>
                  <a:gd name="T93" fmla="*/ 103 h 552"/>
                  <a:gd name="T94" fmla="*/ 417 w 832"/>
                  <a:gd name="T95" fmla="*/ 143 h 552"/>
                  <a:gd name="T96" fmla="*/ 417 w 832"/>
                  <a:gd name="T97" fmla="*/ 207 h 552"/>
                  <a:gd name="T98" fmla="*/ 543 w 832"/>
                  <a:gd name="T99" fmla="*/ 333 h 552"/>
                  <a:gd name="T100" fmla="*/ 543 w 832"/>
                  <a:gd name="T101" fmla="*/ 283 h 552"/>
                  <a:gd name="T102" fmla="*/ 556 w 832"/>
                  <a:gd name="T103" fmla="*/ 270 h 552"/>
                  <a:gd name="T104" fmla="*/ 570 w 832"/>
                  <a:gd name="T105" fmla="*/ 283 h 552"/>
                  <a:gd name="T106" fmla="*/ 570 w 832"/>
                  <a:gd name="T107" fmla="*/ 376 h 552"/>
                  <a:gd name="T108" fmla="*/ 570 w 832"/>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2" h="552">
                    <a:moveTo>
                      <a:pt x="831" y="496"/>
                    </a:moveTo>
                    <a:lnTo>
                      <a:pt x="756" y="22"/>
                    </a:lnTo>
                    <a:cubicBezTo>
                      <a:pt x="755" y="2"/>
                      <a:pt x="738" y="0"/>
                      <a:pt x="733" y="0"/>
                    </a:cubicBezTo>
                    <a:lnTo>
                      <a:pt x="107" y="0"/>
                    </a:lnTo>
                    <a:cubicBezTo>
                      <a:pt x="102" y="0"/>
                      <a:pt x="85" y="2"/>
                      <a:pt x="84" y="22"/>
                    </a:cubicBezTo>
                    <a:lnTo>
                      <a:pt x="0" y="497"/>
                    </a:lnTo>
                    <a:lnTo>
                      <a:pt x="0" y="496"/>
                    </a:lnTo>
                    <a:cubicBezTo>
                      <a:pt x="0" y="497"/>
                      <a:pt x="0" y="497"/>
                      <a:pt x="0" y="498"/>
                    </a:cubicBezTo>
                    <a:lnTo>
                      <a:pt x="0" y="500"/>
                    </a:lnTo>
                    <a:lnTo>
                      <a:pt x="0" y="501"/>
                    </a:lnTo>
                    <a:cubicBezTo>
                      <a:pt x="0" y="503"/>
                      <a:pt x="0" y="506"/>
                      <a:pt x="0" y="509"/>
                    </a:cubicBezTo>
                    <a:cubicBezTo>
                      <a:pt x="0" y="544"/>
                      <a:pt x="29" y="552"/>
                      <a:pt x="35" y="552"/>
                    </a:cubicBezTo>
                    <a:lnTo>
                      <a:pt x="35" y="552"/>
                    </a:lnTo>
                    <a:lnTo>
                      <a:pt x="796" y="552"/>
                    </a:lnTo>
                    <a:cubicBezTo>
                      <a:pt x="802" y="552"/>
                      <a:pt x="832" y="545"/>
                      <a:pt x="832" y="509"/>
                    </a:cubicBezTo>
                    <a:cubicBezTo>
                      <a:pt x="832" y="505"/>
                      <a:pt x="832" y="500"/>
                      <a:pt x="831" y="496"/>
                    </a:cubicBezTo>
                    <a:close/>
                    <a:moveTo>
                      <a:pt x="570" y="376"/>
                    </a:moveTo>
                    <a:lnTo>
                      <a:pt x="478" y="376"/>
                    </a:lnTo>
                    <a:cubicBezTo>
                      <a:pt x="470" y="376"/>
                      <a:pt x="464" y="370"/>
                      <a:pt x="464" y="362"/>
                    </a:cubicBezTo>
                    <a:cubicBezTo>
                      <a:pt x="464" y="355"/>
                      <a:pt x="470" y="349"/>
                      <a:pt x="478" y="349"/>
                    </a:cubicBezTo>
                    <a:lnTo>
                      <a:pt x="521" y="349"/>
                    </a:lnTo>
                    <a:lnTo>
                      <a:pt x="417" y="245"/>
                    </a:lnTo>
                    <a:lnTo>
                      <a:pt x="417" y="453"/>
                    </a:lnTo>
                    <a:lnTo>
                      <a:pt x="450" y="420"/>
                    </a:lnTo>
                    <a:cubicBezTo>
                      <a:pt x="455" y="415"/>
                      <a:pt x="463" y="415"/>
                      <a:pt x="469" y="420"/>
                    </a:cubicBezTo>
                    <a:cubicBezTo>
                      <a:pt x="474" y="425"/>
                      <a:pt x="474" y="434"/>
                      <a:pt x="469" y="439"/>
                    </a:cubicBezTo>
                    <a:lnTo>
                      <a:pt x="403" y="504"/>
                    </a:lnTo>
                    <a:lnTo>
                      <a:pt x="338" y="439"/>
                    </a:lnTo>
                    <a:cubicBezTo>
                      <a:pt x="336" y="436"/>
                      <a:pt x="334" y="433"/>
                      <a:pt x="334" y="430"/>
                    </a:cubicBezTo>
                    <a:cubicBezTo>
                      <a:pt x="334" y="426"/>
                      <a:pt x="336" y="423"/>
                      <a:pt x="338" y="420"/>
                    </a:cubicBezTo>
                    <a:cubicBezTo>
                      <a:pt x="343" y="415"/>
                      <a:pt x="352" y="415"/>
                      <a:pt x="357" y="420"/>
                    </a:cubicBezTo>
                    <a:lnTo>
                      <a:pt x="391" y="454"/>
                    </a:lnTo>
                    <a:lnTo>
                      <a:pt x="391" y="245"/>
                    </a:lnTo>
                    <a:lnTo>
                      <a:pt x="287" y="349"/>
                    </a:lnTo>
                    <a:lnTo>
                      <a:pt x="333" y="349"/>
                    </a:lnTo>
                    <a:cubicBezTo>
                      <a:pt x="341" y="349"/>
                      <a:pt x="347" y="355"/>
                      <a:pt x="347" y="362"/>
                    </a:cubicBezTo>
                    <a:cubicBezTo>
                      <a:pt x="347" y="370"/>
                      <a:pt x="341" y="376"/>
                      <a:pt x="333" y="376"/>
                    </a:cubicBezTo>
                    <a:lnTo>
                      <a:pt x="241" y="376"/>
                    </a:lnTo>
                    <a:lnTo>
                      <a:pt x="241" y="284"/>
                    </a:lnTo>
                    <a:cubicBezTo>
                      <a:pt x="241" y="276"/>
                      <a:pt x="247" y="270"/>
                      <a:pt x="255" y="270"/>
                    </a:cubicBezTo>
                    <a:cubicBezTo>
                      <a:pt x="262" y="270"/>
                      <a:pt x="268" y="276"/>
                      <a:pt x="268" y="284"/>
                    </a:cubicBezTo>
                    <a:lnTo>
                      <a:pt x="268" y="330"/>
                    </a:lnTo>
                    <a:lnTo>
                      <a:pt x="391" y="207"/>
                    </a:lnTo>
                    <a:lnTo>
                      <a:pt x="391" y="143"/>
                    </a:lnTo>
                    <a:cubicBezTo>
                      <a:pt x="374" y="137"/>
                      <a:pt x="362" y="121"/>
                      <a:pt x="362" y="103"/>
                    </a:cubicBezTo>
                    <a:cubicBezTo>
                      <a:pt x="362" y="79"/>
                      <a:pt x="381" y="61"/>
                      <a:pt x="404" y="61"/>
                    </a:cubicBezTo>
                    <a:cubicBezTo>
                      <a:pt x="427" y="61"/>
                      <a:pt x="446" y="79"/>
                      <a:pt x="446" y="103"/>
                    </a:cubicBezTo>
                    <a:cubicBezTo>
                      <a:pt x="446" y="121"/>
                      <a:pt x="434" y="137"/>
                      <a:pt x="417" y="143"/>
                    </a:cubicBezTo>
                    <a:lnTo>
                      <a:pt x="417" y="207"/>
                    </a:lnTo>
                    <a:lnTo>
                      <a:pt x="543" y="333"/>
                    </a:lnTo>
                    <a:lnTo>
                      <a:pt x="543" y="283"/>
                    </a:lnTo>
                    <a:cubicBezTo>
                      <a:pt x="543" y="276"/>
                      <a:pt x="549" y="270"/>
                      <a:pt x="556" y="270"/>
                    </a:cubicBezTo>
                    <a:cubicBezTo>
                      <a:pt x="564" y="270"/>
                      <a:pt x="570" y="276"/>
                      <a:pt x="570" y="283"/>
                    </a:cubicBezTo>
                    <a:lnTo>
                      <a:pt x="570" y="376"/>
                    </a:lnTo>
                    <a:lnTo>
                      <a:pt x="570" y="376"/>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0" name="TextBox 219"/>
              <p:cNvSpPr txBox="1"/>
              <p:nvPr/>
            </p:nvSpPr>
            <p:spPr>
              <a:xfrm>
                <a:off x="2516183" y="2738806"/>
                <a:ext cx="850888" cy="279585"/>
              </a:xfrm>
              <a:prstGeom prst="rect">
                <a:avLst/>
              </a:prstGeom>
              <a:noFill/>
            </p:spPr>
            <p:txBody>
              <a:bodyPr wrap="none" rtlCol="0">
                <a:spAutoFit/>
              </a:bodyPr>
              <a:lstStyle/>
              <a:p>
                <a:pPr defTabSz="1088430"/>
                <a:r>
                  <a:rPr lang="en-US" sz="667" dirty="0">
                    <a:solidFill>
                      <a:srgbClr val="FFFFFF"/>
                    </a:solidFill>
                    <a:latin typeface="Segoe UI"/>
                  </a:rPr>
                  <a:t>Azure DNS</a:t>
                </a:r>
              </a:p>
            </p:txBody>
          </p:sp>
        </p:grpSp>
      </p:grpSp>
    </p:spTree>
    <p:extLst>
      <p:ext uri="{BB962C8B-B14F-4D97-AF65-F5344CB8AC3E}">
        <p14:creationId xmlns:p14="http://schemas.microsoft.com/office/powerpoint/2010/main" val="669389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and app tier</a:t>
            </a:r>
          </a:p>
        </p:txBody>
      </p:sp>
      <p:grpSp>
        <p:nvGrpSpPr>
          <p:cNvPr id="6" name="Group 5"/>
          <p:cNvGrpSpPr/>
          <p:nvPr/>
        </p:nvGrpSpPr>
        <p:grpSpPr>
          <a:xfrm>
            <a:off x="363331" y="1386325"/>
            <a:ext cx="4559077" cy="2546340"/>
            <a:chOff x="1650432" y="4196918"/>
            <a:chExt cx="5470892" cy="3055608"/>
          </a:xfrm>
        </p:grpSpPr>
        <p:grpSp>
          <p:nvGrpSpPr>
            <p:cNvPr id="12" name="Group 11"/>
            <p:cNvGrpSpPr/>
            <p:nvPr/>
          </p:nvGrpSpPr>
          <p:grpSpPr>
            <a:xfrm>
              <a:off x="1650432" y="6286014"/>
              <a:ext cx="5470892" cy="966512"/>
              <a:chOff x="1836246" y="7687861"/>
              <a:chExt cx="6537001" cy="1154855"/>
            </a:xfrm>
          </p:grpSpPr>
          <p:sp>
            <p:nvSpPr>
              <p:cNvPr id="202" name="Rectangle 201"/>
              <p:cNvSpPr/>
              <p:nvPr/>
            </p:nvSpPr>
            <p:spPr>
              <a:xfrm>
                <a:off x="2144051" y="8131542"/>
                <a:ext cx="6229196" cy="7111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203" name="Rectangle 202"/>
              <p:cNvSpPr/>
              <p:nvPr/>
            </p:nvSpPr>
            <p:spPr>
              <a:xfrm>
                <a:off x="2144051" y="7687861"/>
                <a:ext cx="622919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Dev &amp; deployment</a:t>
                </a:r>
              </a:p>
            </p:txBody>
          </p:sp>
          <p:pic>
            <p:nvPicPr>
              <p:cNvPr id="204" name="Picture 18" descr="https://upload.wikimedia.org/wikipedia/commons/thumb/1/19/Visual_Studio_2012_logo_and_wordmark.svg/2000px-Visual_Studio_2012_logo_and_wordmark.svg.pn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2370810" y="8344930"/>
                <a:ext cx="1667220" cy="280092"/>
              </a:xfrm>
              <a:prstGeom prst="rect">
                <a:avLst/>
              </a:prstGeom>
              <a:noFill/>
              <a:extLst>
                <a:ext uri="{909E8E84-426E-40DD-AFC4-6F175D3DCCD1}">
                  <a14:hiddenFill xmlns:a14="http://schemas.microsoft.com/office/drawing/2010/main">
                    <a:solidFill>
                      <a:srgbClr val="FFFFFF"/>
                    </a:solidFill>
                  </a14:hiddenFill>
                </a:ext>
              </a:extLst>
            </p:spPr>
          </p:pic>
          <p:grpSp>
            <p:nvGrpSpPr>
              <p:cNvPr id="205" name="Group 204"/>
              <p:cNvGrpSpPr/>
              <p:nvPr/>
            </p:nvGrpSpPr>
            <p:grpSpPr>
              <a:xfrm>
                <a:off x="7132916" y="8304684"/>
                <a:ext cx="923625" cy="401452"/>
                <a:chOff x="8039728" y="5318293"/>
                <a:chExt cx="923625" cy="401452"/>
              </a:xfrm>
            </p:grpSpPr>
            <p:pic>
              <p:nvPicPr>
                <p:cNvPr id="212" name="Picture 211"/>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8570935" y="5318293"/>
                  <a:ext cx="392418" cy="392418"/>
                </a:xfrm>
                <a:prstGeom prst="rect">
                  <a:avLst/>
                </a:prstGeom>
              </p:spPr>
            </p:pic>
            <p:sp>
              <p:nvSpPr>
                <p:cNvPr id="213" name="TextBox 212"/>
                <p:cNvSpPr txBox="1"/>
                <p:nvPr/>
              </p:nvSpPr>
              <p:spPr>
                <a:xfrm>
                  <a:off x="8039728" y="5329835"/>
                  <a:ext cx="621976" cy="389910"/>
                </a:xfrm>
                <a:prstGeom prst="rect">
                  <a:avLst/>
                </a:prstGeom>
                <a:noFill/>
              </p:spPr>
              <p:txBody>
                <a:bodyPr wrap="square" rtlCol="0">
                  <a:spAutoFit/>
                </a:bodyPr>
                <a:lstStyle/>
                <a:p>
                  <a:pPr defTabSz="1088473"/>
                  <a:r>
                    <a:rPr lang="en-US" sz="1167" dirty="0">
                      <a:solidFill>
                        <a:srgbClr val="FFFFFF"/>
                      </a:solidFill>
                      <a:latin typeface="Segoe UI"/>
                    </a:rPr>
                    <a:t>FTP</a:t>
                  </a:r>
                </a:p>
              </p:txBody>
            </p:sp>
          </p:grpSp>
          <p:grpSp>
            <p:nvGrpSpPr>
              <p:cNvPr id="206" name="Group 205"/>
              <p:cNvGrpSpPr/>
              <p:nvPr/>
            </p:nvGrpSpPr>
            <p:grpSpPr>
              <a:xfrm>
                <a:off x="4923176" y="8265082"/>
                <a:ext cx="1324594" cy="457200"/>
                <a:chOff x="6605050" y="5278691"/>
                <a:chExt cx="1324594" cy="457200"/>
              </a:xfrm>
            </p:grpSpPr>
            <p:pic>
              <p:nvPicPr>
                <p:cNvPr id="210" name="Picture 20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7472444" y="5278691"/>
                  <a:ext cx="457200" cy="457200"/>
                </a:xfrm>
                <a:prstGeom prst="rect">
                  <a:avLst/>
                </a:prstGeom>
              </p:spPr>
            </p:pic>
            <p:sp>
              <p:nvSpPr>
                <p:cNvPr id="211" name="TextBox 210"/>
                <p:cNvSpPr txBox="1"/>
                <p:nvPr/>
              </p:nvSpPr>
              <p:spPr>
                <a:xfrm>
                  <a:off x="6605050" y="5322625"/>
                  <a:ext cx="1086717" cy="389910"/>
                </a:xfrm>
                <a:prstGeom prst="rect">
                  <a:avLst/>
                </a:prstGeom>
                <a:noFill/>
              </p:spPr>
              <p:txBody>
                <a:bodyPr wrap="square" rtlCol="0">
                  <a:spAutoFit/>
                </a:bodyPr>
                <a:lstStyle/>
                <a:p>
                  <a:pPr defTabSz="1088473"/>
                  <a:r>
                    <a:rPr lang="en-US" sz="1167" dirty="0">
                      <a:solidFill>
                        <a:srgbClr val="FFFFFF"/>
                      </a:solidFill>
                      <a:latin typeface="Segoe UI"/>
                    </a:rPr>
                    <a:t>GitHub</a:t>
                  </a:r>
                </a:p>
              </p:txBody>
            </p:sp>
          </p:grpSp>
          <p:grpSp>
            <p:nvGrpSpPr>
              <p:cNvPr id="207" name="Group 206"/>
              <p:cNvGrpSpPr/>
              <p:nvPr/>
            </p:nvGrpSpPr>
            <p:grpSpPr>
              <a:xfrm rot="16200000">
                <a:off x="1859061" y="7710510"/>
                <a:ext cx="362358" cy="407988"/>
                <a:chOff x="375830" y="1377952"/>
                <a:chExt cx="362358" cy="407988"/>
              </a:xfrm>
            </p:grpSpPr>
            <p:sp>
              <p:nvSpPr>
                <p:cNvPr id="208"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9" name="TextBox 208"/>
                <p:cNvSpPr txBox="1"/>
                <p:nvPr/>
              </p:nvSpPr>
              <p:spPr>
                <a:xfrm rot="5400000">
                  <a:off x="370543" y="1409653"/>
                  <a:ext cx="363616" cy="353041"/>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sp>
          <p:nvSpPr>
            <p:cNvPr id="19" name="Rectangle 18"/>
            <p:cNvSpPr/>
            <p:nvPr/>
          </p:nvSpPr>
          <p:spPr>
            <a:xfrm>
              <a:off x="1908279" y="4196918"/>
              <a:ext cx="2582169"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Web Tier</a:t>
              </a:r>
            </a:p>
          </p:txBody>
        </p:sp>
        <p:sp>
          <p:nvSpPr>
            <p:cNvPr id="20" name="Rectangle 19"/>
            <p:cNvSpPr/>
            <p:nvPr/>
          </p:nvSpPr>
          <p:spPr>
            <a:xfrm>
              <a:off x="1908279" y="4575439"/>
              <a:ext cx="2582169" cy="1661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1" name="Group 20"/>
            <p:cNvGrpSpPr/>
            <p:nvPr/>
          </p:nvGrpSpPr>
          <p:grpSpPr>
            <a:xfrm rot="16200000">
              <a:off x="1669769" y="4219204"/>
              <a:ext cx="303262" cy="341450"/>
              <a:chOff x="375830" y="1377952"/>
              <a:chExt cx="362358" cy="407988"/>
            </a:xfrm>
          </p:grpSpPr>
          <p:sp>
            <p:nvSpPr>
              <p:cNvPr id="196"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97" name="TextBox 196"/>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sp>
          <p:nvSpPr>
            <p:cNvPr id="22" name="Rectangle 21"/>
            <p:cNvSpPr/>
            <p:nvPr/>
          </p:nvSpPr>
          <p:spPr>
            <a:xfrm>
              <a:off x="4539155" y="4196918"/>
              <a:ext cx="2582169"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App Tier</a:t>
              </a:r>
            </a:p>
          </p:txBody>
        </p:sp>
        <p:sp>
          <p:nvSpPr>
            <p:cNvPr id="23" name="Rectangle 22"/>
            <p:cNvSpPr/>
            <p:nvPr/>
          </p:nvSpPr>
          <p:spPr>
            <a:xfrm>
              <a:off x="4539155" y="4575439"/>
              <a:ext cx="2582169" cy="1661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4" name="Group 23"/>
            <p:cNvGrpSpPr/>
            <p:nvPr/>
          </p:nvGrpSpPr>
          <p:grpSpPr>
            <a:xfrm>
              <a:off x="4740198" y="4717708"/>
              <a:ext cx="2180083" cy="1404544"/>
              <a:chOff x="5528113" y="5326361"/>
              <a:chExt cx="2604914" cy="1678246"/>
            </a:xfrm>
          </p:grpSpPr>
          <p:grpSp>
            <p:nvGrpSpPr>
              <p:cNvPr id="184" name="Group 183"/>
              <p:cNvGrpSpPr/>
              <p:nvPr/>
            </p:nvGrpSpPr>
            <p:grpSpPr>
              <a:xfrm>
                <a:off x="5644868" y="5326361"/>
                <a:ext cx="2433221" cy="805142"/>
                <a:chOff x="2486450" y="5440834"/>
                <a:chExt cx="2433221" cy="805142"/>
              </a:xfrm>
            </p:grpSpPr>
            <p:pic>
              <p:nvPicPr>
                <p:cNvPr id="191" name="Picture 190" descr="http://www.jbase.com/new/products/images/java.png"/>
                <p:cNvPicPr>
                  <a:picLocks noChangeAspect="1" noChangeArrowheads="1"/>
                </p:cNvPicPr>
                <p:nvPr/>
              </p:nvPicPr>
              <p:blipFill>
                <a:blip r:embed="rId5"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191" descr="PH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3" name="Group 192"/>
                <p:cNvGrpSpPr/>
                <p:nvPr/>
              </p:nvGrpSpPr>
              <p:grpSpPr>
                <a:xfrm>
                  <a:off x="4275644" y="5469867"/>
                  <a:ext cx="644027" cy="776109"/>
                  <a:chOff x="4275644" y="5520916"/>
                  <a:chExt cx="644027" cy="776109"/>
                </a:xfrm>
              </p:grpSpPr>
              <p:pic>
                <p:nvPicPr>
                  <p:cNvPr id="194" name="Picture 193" descr="https://cdn4.iconfinder.com/data/icons/scripting-and-programming-languages/512/Python_logo-256.png"/>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85" name="Group 184"/>
              <p:cNvGrpSpPr/>
              <p:nvPr/>
            </p:nvGrpSpPr>
            <p:grpSpPr>
              <a:xfrm>
                <a:off x="5528113" y="6212667"/>
                <a:ext cx="2604914" cy="791940"/>
                <a:chOff x="5528113" y="6459380"/>
                <a:chExt cx="2604914" cy="791940"/>
              </a:xfrm>
            </p:grpSpPr>
            <p:grpSp>
              <p:nvGrpSpPr>
                <p:cNvPr id="186" name="Group 185"/>
                <p:cNvGrpSpPr/>
                <p:nvPr/>
              </p:nvGrpSpPr>
              <p:grpSpPr>
                <a:xfrm>
                  <a:off x="5528113" y="6459380"/>
                  <a:ext cx="2604914" cy="791940"/>
                  <a:chOff x="2384560" y="6459380"/>
                  <a:chExt cx="2604914" cy="791940"/>
                </a:xfrm>
              </p:grpSpPr>
              <p:pic>
                <p:nvPicPr>
                  <p:cNvPr id="188" name="Picture 2" descr="https://upload.wikimedia.org/wikipedia/de/thumb/5/5b/Microsoft_.NET_Logo.svg/2000px-Microsoft_.NET_Logo.svg.png"/>
                  <p:cNvPicPr>
                    <a:picLocks noChangeAspect="1" noChangeArrowheads="1"/>
                  </p:cNvPicPr>
                  <p:nvPr/>
                </p:nvPicPr>
                <p:blipFill rotWithShape="1">
                  <a:blip r:embed="rId8">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10" descr="https://cs.fit.edu/code/projects/nothing_works/repository/revisions/4051c2843b17f481374036be0860b870f52be75a/entry/doc/images/logos/nodejs-black.png"/>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87" name="Oval 186"/>
                <p:cNvSpPr/>
                <p:nvPr/>
              </p:nvSpPr>
              <p:spPr>
                <a:xfrm>
                  <a:off x="6343650"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25" name="Group 24"/>
            <p:cNvGrpSpPr/>
            <p:nvPr/>
          </p:nvGrpSpPr>
          <p:grpSpPr>
            <a:xfrm>
              <a:off x="2109322" y="4717708"/>
              <a:ext cx="2180083" cy="1404544"/>
              <a:chOff x="2384560" y="5326361"/>
              <a:chExt cx="2604914" cy="1678246"/>
            </a:xfrm>
          </p:grpSpPr>
          <p:grpSp>
            <p:nvGrpSpPr>
              <p:cNvPr id="172" name="Group 171"/>
              <p:cNvGrpSpPr/>
              <p:nvPr/>
            </p:nvGrpSpPr>
            <p:grpSpPr>
              <a:xfrm>
                <a:off x="2501315" y="5326361"/>
                <a:ext cx="2433221" cy="805142"/>
                <a:chOff x="2486450" y="5440834"/>
                <a:chExt cx="2433221" cy="805142"/>
              </a:xfrm>
            </p:grpSpPr>
            <p:pic>
              <p:nvPicPr>
                <p:cNvPr id="179" name="Picture 178" descr="http://www.jbase.com/new/products/images/java.png"/>
                <p:cNvPicPr>
                  <a:picLocks noChangeAspect="1" noChangeArrowheads="1"/>
                </p:cNvPicPr>
                <p:nvPr/>
              </p:nvPicPr>
              <p:blipFill>
                <a:blip r:embed="rId5"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179" descr="PH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 name="Group 180"/>
                <p:cNvGrpSpPr/>
                <p:nvPr/>
              </p:nvGrpSpPr>
              <p:grpSpPr>
                <a:xfrm>
                  <a:off x="4275644" y="5469867"/>
                  <a:ext cx="644027" cy="776109"/>
                  <a:chOff x="4275644" y="5520916"/>
                  <a:chExt cx="644027" cy="776109"/>
                </a:xfrm>
              </p:grpSpPr>
              <p:pic>
                <p:nvPicPr>
                  <p:cNvPr id="182" name="Picture 181" descr="https://cdn4.iconfinder.com/data/icons/scripting-and-programming-languages/512/Python_logo-256.png"/>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73" name="Group 172"/>
              <p:cNvGrpSpPr/>
              <p:nvPr/>
            </p:nvGrpSpPr>
            <p:grpSpPr>
              <a:xfrm>
                <a:off x="2384560" y="6212667"/>
                <a:ext cx="2604914" cy="791940"/>
                <a:chOff x="2384560" y="6459380"/>
                <a:chExt cx="2604914" cy="791940"/>
              </a:xfrm>
            </p:grpSpPr>
            <p:grpSp>
              <p:nvGrpSpPr>
                <p:cNvPr id="174" name="Group 173"/>
                <p:cNvGrpSpPr/>
                <p:nvPr/>
              </p:nvGrpSpPr>
              <p:grpSpPr>
                <a:xfrm>
                  <a:off x="2384560" y="6459380"/>
                  <a:ext cx="2604914" cy="791940"/>
                  <a:chOff x="2384560" y="6459380"/>
                  <a:chExt cx="2604914" cy="791940"/>
                </a:xfrm>
              </p:grpSpPr>
              <p:pic>
                <p:nvPicPr>
                  <p:cNvPr id="176" name="Picture 2" descr="https://upload.wikimedia.org/wikipedia/de/thumb/5/5b/Microsoft_.NET_Logo.svg/2000px-Microsoft_.NET_Logo.svg.png"/>
                  <p:cNvPicPr>
                    <a:picLocks noChangeAspect="1" noChangeArrowheads="1"/>
                  </p:cNvPicPr>
                  <p:nvPr/>
                </p:nvPicPr>
                <p:blipFill rotWithShape="1">
                  <a:blip r:embed="rId8">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0" descr="https://cs.fit.edu/code/projects/nothing_works/repository/revisions/4051c2843b17f481374036be0860b870f52be75a/entry/doc/images/logos/nodejs-black.png"/>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75" name="Oval 174"/>
                <p:cNvSpPr/>
                <p:nvPr/>
              </p:nvSpPr>
              <p:spPr>
                <a:xfrm>
                  <a:off x="3224336"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52" name="Group 51"/>
            <p:cNvGrpSpPr/>
            <p:nvPr/>
          </p:nvGrpSpPr>
          <p:grpSpPr>
            <a:xfrm rot="16200000">
              <a:off x="4308300" y="4219676"/>
              <a:ext cx="303262" cy="341450"/>
              <a:chOff x="375830" y="1377952"/>
              <a:chExt cx="362358" cy="407988"/>
            </a:xfrm>
          </p:grpSpPr>
          <p:sp>
            <p:nvSpPr>
              <p:cNvPr id="65"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TextBox 65"/>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grpSp>
      <p:sp>
        <p:nvSpPr>
          <p:cNvPr id="232" name="TextBox 231"/>
          <p:cNvSpPr txBox="1"/>
          <p:nvPr/>
        </p:nvSpPr>
        <p:spPr>
          <a:xfrm>
            <a:off x="5167852" y="1389816"/>
            <a:ext cx="6407901" cy="4862870"/>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Web app backend on Azure VM allows developers to rapidly build, deploy, and extend app </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Build and deploy on platform of your choice: .NET, Node.js, PHP, Python, or Java</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Leverage frameworks like .NET MVC, Django, and CakePHP</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Zero downtime to any new version release by performing a swap operation</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Continuous integration and deployment workflows with VSTS, GitHub, TeamCity, Hudson, or BitBucket to automatically build, test, and deploy app on each successful code check-in or integration test</a:t>
            </a:r>
          </a:p>
        </p:txBody>
      </p:sp>
    </p:spTree>
    <p:extLst>
      <p:ext uri="{BB962C8B-B14F-4D97-AF65-F5344CB8AC3E}">
        <p14:creationId xmlns:p14="http://schemas.microsoft.com/office/powerpoint/2010/main" val="476402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334120" y="1386325"/>
            <a:ext cx="3472533" cy="3606481"/>
            <a:chOff x="459000" y="1663590"/>
            <a:chExt cx="4167040" cy="4327777"/>
          </a:xfrm>
        </p:grpSpPr>
        <p:sp>
          <p:nvSpPr>
            <p:cNvPr id="282" name="Rectangle 281"/>
            <p:cNvSpPr/>
            <p:nvPr/>
          </p:nvSpPr>
          <p:spPr>
            <a:xfrm>
              <a:off x="749972" y="2134733"/>
              <a:ext cx="3876068" cy="38566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500" dirty="0">
                <a:solidFill>
                  <a:srgbClr val="FFFFFF"/>
                </a:solidFill>
                <a:latin typeface="Segoe UI"/>
              </a:endParaRPr>
            </a:p>
          </p:txBody>
        </p:sp>
        <p:sp>
          <p:nvSpPr>
            <p:cNvPr id="283" name="Rectangle 282"/>
            <p:cNvSpPr/>
            <p:nvPr/>
          </p:nvSpPr>
          <p:spPr>
            <a:xfrm>
              <a:off x="749972" y="1663590"/>
              <a:ext cx="3876068" cy="4752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500" dirty="0">
                  <a:solidFill>
                    <a:srgbClr val="FFFFFF"/>
                  </a:solidFill>
                  <a:latin typeface="Segoe UI"/>
                </a:rPr>
                <a:t>Data store</a:t>
              </a:r>
            </a:p>
          </p:txBody>
        </p:sp>
        <p:cxnSp>
          <p:nvCxnSpPr>
            <p:cNvPr id="284" name="Straight Connector 283"/>
            <p:cNvCxnSpPr/>
            <p:nvPr/>
          </p:nvCxnSpPr>
          <p:spPr>
            <a:xfrm>
              <a:off x="916457" y="2471870"/>
              <a:ext cx="35169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5" name="TextBox 284"/>
            <p:cNvSpPr txBox="1"/>
            <p:nvPr/>
          </p:nvSpPr>
          <p:spPr>
            <a:xfrm>
              <a:off x="857087" y="2209207"/>
              <a:ext cx="1672999" cy="264612"/>
            </a:xfrm>
            <a:prstGeom prst="rect">
              <a:avLst/>
            </a:prstGeom>
            <a:noFill/>
          </p:spPr>
          <p:txBody>
            <a:bodyPr wrap="square" rtlCol="0">
              <a:spAutoFit/>
            </a:bodyPr>
            <a:lstStyle/>
            <a:p>
              <a:pPr defTabSz="1088430"/>
              <a:r>
                <a:rPr lang="en-US" sz="833" dirty="0">
                  <a:solidFill>
                    <a:srgbClr val="FFFFFF"/>
                  </a:solidFill>
                  <a:latin typeface="Segoe UI"/>
                </a:rPr>
                <a:t>Software as a Service</a:t>
              </a:r>
            </a:p>
          </p:txBody>
        </p:sp>
        <p:sp>
          <p:nvSpPr>
            <p:cNvPr id="286" name="TextBox 285"/>
            <p:cNvSpPr txBox="1"/>
            <p:nvPr/>
          </p:nvSpPr>
          <p:spPr>
            <a:xfrm>
              <a:off x="856721" y="3676498"/>
              <a:ext cx="1672999" cy="264612"/>
            </a:xfrm>
            <a:prstGeom prst="rect">
              <a:avLst/>
            </a:prstGeom>
            <a:noFill/>
          </p:spPr>
          <p:txBody>
            <a:bodyPr wrap="square" rtlCol="0">
              <a:spAutoFit/>
            </a:bodyPr>
            <a:lstStyle/>
            <a:p>
              <a:pPr defTabSz="1088430"/>
              <a:r>
                <a:rPr lang="en-US" sz="833" dirty="0">
                  <a:solidFill>
                    <a:srgbClr val="FFFFFF"/>
                  </a:solidFill>
                  <a:latin typeface="Segoe UI"/>
                </a:rPr>
                <a:t>Cloud</a:t>
              </a:r>
            </a:p>
          </p:txBody>
        </p:sp>
        <p:grpSp>
          <p:nvGrpSpPr>
            <p:cNvPr id="287" name="Group 286"/>
            <p:cNvGrpSpPr/>
            <p:nvPr/>
          </p:nvGrpSpPr>
          <p:grpSpPr>
            <a:xfrm>
              <a:off x="3568878" y="2640259"/>
              <a:ext cx="765979" cy="853950"/>
              <a:chOff x="4586674" y="2600484"/>
              <a:chExt cx="621494" cy="692871"/>
            </a:xfrm>
          </p:grpSpPr>
          <p:pic>
            <p:nvPicPr>
              <p:cNvPr id="288" name="Picture 12" descr="http://www.nzcrmguy.com/wp-content/uploads/sites/11/2014/10/logo-crm.png"/>
              <p:cNvPicPr>
                <a:picLocks noChangeAspect="1" noChangeArrowheads="1"/>
              </p:cNvPicPr>
              <p:nvPr/>
            </p:nvPicPr>
            <p:blipFill rotWithShape="1">
              <a:blip r:embed="rId2" cstate="print">
                <a:biLevel thresh="25000"/>
                <a:extLst>
                  <a:ext uri="{28A0092B-C50C-407E-A947-70E740481C1C}">
                    <a14:useLocalDpi xmlns:a14="http://schemas.microsoft.com/office/drawing/2010/main" val="0"/>
                  </a:ext>
                </a:extLst>
              </a:blip>
              <a:srcRect/>
              <a:stretch/>
            </p:blipFill>
            <p:spPr bwMode="auto">
              <a:xfrm>
                <a:off x="4674839" y="2600484"/>
                <a:ext cx="445169" cy="457200"/>
              </a:xfrm>
              <a:prstGeom prst="rect">
                <a:avLst/>
              </a:prstGeom>
              <a:noFill/>
              <a:extLst>
                <a:ext uri="{909E8E84-426E-40DD-AFC4-6F175D3DCCD1}">
                  <a14:hiddenFill xmlns:a14="http://schemas.microsoft.com/office/drawing/2010/main">
                    <a:solidFill>
                      <a:srgbClr val="FFFFFF"/>
                    </a:solidFill>
                  </a14:hiddenFill>
                </a:ext>
              </a:extLst>
            </p:spPr>
          </p:pic>
          <p:sp>
            <p:nvSpPr>
              <p:cNvPr id="289" name="TextBox 288"/>
              <p:cNvSpPr txBox="1"/>
              <p:nvPr/>
            </p:nvSpPr>
            <p:spPr>
              <a:xfrm>
                <a:off x="4586674" y="3078656"/>
                <a:ext cx="621494" cy="214699"/>
              </a:xfrm>
              <a:prstGeom prst="rect">
                <a:avLst/>
              </a:prstGeom>
              <a:noFill/>
            </p:spPr>
            <p:txBody>
              <a:bodyPr wrap="none" rtlCol="0">
                <a:spAutoFit/>
              </a:bodyPr>
              <a:lstStyle/>
              <a:p>
                <a:pPr algn="ctr" defTabSz="1088430"/>
                <a:r>
                  <a:rPr lang="en-US" sz="833" dirty="0">
                    <a:solidFill>
                      <a:srgbClr val="FFFFFF"/>
                    </a:solidFill>
                    <a:latin typeface="Segoe UI"/>
                  </a:rPr>
                  <a:t>Dynamics</a:t>
                </a:r>
              </a:p>
            </p:txBody>
          </p:sp>
        </p:grpSp>
        <p:grpSp>
          <p:nvGrpSpPr>
            <p:cNvPr id="290" name="Group 289"/>
            <p:cNvGrpSpPr/>
            <p:nvPr/>
          </p:nvGrpSpPr>
          <p:grpSpPr>
            <a:xfrm>
              <a:off x="973236" y="2625783"/>
              <a:ext cx="844462" cy="868420"/>
              <a:chOff x="2675201" y="2588742"/>
              <a:chExt cx="685174" cy="704613"/>
            </a:xfrm>
          </p:grpSpPr>
          <p:sp>
            <p:nvSpPr>
              <p:cNvPr id="291" name="TextBox 290"/>
              <p:cNvSpPr txBox="1"/>
              <p:nvPr/>
            </p:nvSpPr>
            <p:spPr>
              <a:xfrm>
                <a:off x="2696115" y="3078656"/>
                <a:ext cx="643346" cy="214699"/>
              </a:xfrm>
              <a:prstGeom prst="rect">
                <a:avLst/>
              </a:prstGeom>
              <a:noFill/>
            </p:spPr>
            <p:txBody>
              <a:bodyPr wrap="none" rtlCol="0">
                <a:spAutoFit/>
              </a:bodyPr>
              <a:lstStyle/>
              <a:p>
                <a:pPr algn="ctr" defTabSz="1088430"/>
                <a:r>
                  <a:rPr lang="en-US" sz="833" dirty="0">
                    <a:solidFill>
                      <a:srgbClr val="FFFFFF"/>
                    </a:solidFill>
                    <a:latin typeface="Segoe UI"/>
                  </a:rPr>
                  <a:t>Salesforce</a:t>
                </a:r>
              </a:p>
            </p:txBody>
          </p:sp>
          <p:grpSp>
            <p:nvGrpSpPr>
              <p:cNvPr id="292" name="Group 66"/>
              <p:cNvGrpSpPr>
                <a:grpSpLocks noChangeAspect="1"/>
              </p:cNvGrpSpPr>
              <p:nvPr/>
            </p:nvGrpSpPr>
            <p:grpSpPr bwMode="auto">
              <a:xfrm>
                <a:off x="2675201" y="2588742"/>
                <a:ext cx="685174" cy="480684"/>
                <a:chOff x="2893" y="1108"/>
                <a:chExt cx="3421" cy="2400"/>
              </a:xfrm>
              <a:solidFill>
                <a:schemeClr val="bg1"/>
              </a:solidFill>
            </p:grpSpPr>
            <p:sp>
              <p:nvSpPr>
                <p:cNvPr id="293" name="Freeform 67"/>
                <p:cNvSpPr>
                  <a:spLocks noEditPoints="1"/>
                </p:cNvSpPr>
                <p:nvPr/>
              </p:nvSpPr>
              <p:spPr bwMode="auto">
                <a:xfrm>
                  <a:off x="2893" y="1108"/>
                  <a:ext cx="3421" cy="2400"/>
                </a:xfrm>
                <a:custGeom>
                  <a:avLst/>
                  <a:gdLst>
                    <a:gd name="T0" fmla="*/ 597 w 1445"/>
                    <a:gd name="T1" fmla="*/ 106 h 1013"/>
                    <a:gd name="T2" fmla="*/ 910 w 1445"/>
                    <a:gd name="T3" fmla="*/ 66 h 1013"/>
                    <a:gd name="T4" fmla="*/ 1073 w 1445"/>
                    <a:gd name="T5" fmla="*/ 141 h 1013"/>
                    <a:gd name="T6" fmla="*/ 1439 w 1445"/>
                    <a:gd name="T7" fmla="*/ 419 h 1013"/>
                    <a:gd name="T8" fmla="*/ 1074 w 1445"/>
                    <a:gd name="T9" fmla="*/ 758 h 1013"/>
                    <a:gd name="T10" fmla="*/ 782 w 1445"/>
                    <a:gd name="T11" fmla="*/ 855 h 1013"/>
                    <a:gd name="T12" fmla="*/ 560 w 1445"/>
                    <a:gd name="T13" fmla="*/ 1006 h 1013"/>
                    <a:gd name="T14" fmla="*/ 236 w 1445"/>
                    <a:gd name="T15" fmla="*/ 844 h 1013"/>
                    <a:gd name="T16" fmla="*/ 0 w 1445"/>
                    <a:gd name="T17" fmla="*/ 620 h 1013"/>
                    <a:gd name="T18" fmla="*/ 116 w 1445"/>
                    <a:gd name="T19" fmla="*/ 393 h 1013"/>
                    <a:gd name="T20" fmla="*/ 192 w 1445"/>
                    <a:gd name="T21" fmla="*/ 70 h 1013"/>
                    <a:gd name="T22" fmla="*/ 824 w 1445"/>
                    <a:gd name="T23" fmla="*/ 431 h 1013"/>
                    <a:gd name="T24" fmla="*/ 842 w 1445"/>
                    <a:gd name="T25" fmla="*/ 414 h 1013"/>
                    <a:gd name="T26" fmla="*/ 817 w 1445"/>
                    <a:gd name="T27" fmla="*/ 390 h 1013"/>
                    <a:gd name="T28" fmla="*/ 859 w 1445"/>
                    <a:gd name="T29" fmla="*/ 361 h 1013"/>
                    <a:gd name="T30" fmla="*/ 787 w 1445"/>
                    <a:gd name="T31" fmla="*/ 403 h 1013"/>
                    <a:gd name="T32" fmla="*/ 761 w 1445"/>
                    <a:gd name="T33" fmla="*/ 425 h 1013"/>
                    <a:gd name="T34" fmla="*/ 773 w 1445"/>
                    <a:gd name="T35" fmla="*/ 480 h 1013"/>
                    <a:gd name="T36" fmla="*/ 720 w 1445"/>
                    <a:gd name="T37" fmla="*/ 576 h 1013"/>
                    <a:gd name="T38" fmla="*/ 778 w 1445"/>
                    <a:gd name="T39" fmla="*/ 575 h 1013"/>
                    <a:gd name="T40" fmla="*/ 824 w 1445"/>
                    <a:gd name="T41" fmla="*/ 431 h 1013"/>
                    <a:gd name="T42" fmla="*/ 396 w 1445"/>
                    <a:gd name="T43" fmla="*/ 406 h 1013"/>
                    <a:gd name="T44" fmla="*/ 336 w 1445"/>
                    <a:gd name="T45" fmla="*/ 433 h 1013"/>
                    <a:gd name="T46" fmla="*/ 400 w 1445"/>
                    <a:gd name="T47" fmla="*/ 456 h 1013"/>
                    <a:gd name="T48" fmla="*/ 371 w 1445"/>
                    <a:gd name="T49" fmla="*/ 540 h 1013"/>
                    <a:gd name="T50" fmla="*/ 1249 w 1445"/>
                    <a:gd name="T51" fmla="*/ 480 h 1013"/>
                    <a:gd name="T52" fmla="*/ 1278 w 1445"/>
                    <a:gd name="T53" fmla="*/ 421 h 1013"/>
                    <a:gd name="T54" fmla="*/ 1218 w 1445"/>
                    <a:gd name="T55" fmla="*/ 537 h 1013"/>
                    <a:gd name="T56" fmla="*/ 1284 w 1445"/>
                    <a:gd name="T57" fmla="*/ 516 h 1013"/>
                    <a:gd name="T58" fmla="*/ 1212 w 1445"/>
                    <a:gd name="T59" fmla="*/ 480 h 1013"/>
                    <a:gd name="T60" fmla="*/ 624 w 1445"/>
                    <a:gd name="T61" fmla="*/ 474 h 1013"/>
                    <a:gd name="T62" fmla="*/ 516 w 1445"/>
                    <a:gd name="T63" fmla="*/ 440 h 1013"/>
                    <a:gd name="T64" fmla="*/ 615 w 1445"/>
                    <a:gd name="T65" fmla="*/ 534 h 1013"/>
                    <a:gd name="T66" fmla="*/ 575 w 1445"/>
                    <a:gd name="T67" fmla="*/ 517 h 1013"/>
                    <a:gd name="T68" fmla="*/ 905 w 1445"/>
                    <a:gd name="T69" fmla="*/ 540 h 1013"/>
                    <a:gd name="T70" fmla="*/ 896 w 1445"/>
                    <a:gd name="T71" fmla="*/ 406 h 1013"/>
                    <a:gd name="T72" fmla="*/ 693 w 1445"/>
                    <a:gd name="T73" fmla="*/ 405 h 1013"/>
                    <a:gd name="T74" fmla="*/ 682 w 1445"/>
                    <a:gd name="T75" fmla="*/ 483 h 1013"/>
                    <a:gd name="T76" fmla="*/ 700 w 1445"/>
                    <a:gd name="T77" fmla="*/ 518 h 1013"/>
                    <a:gd name="T78" fmla="*/ 643 w 1445"/>
                    <a:gd name="T79" fmla="*/ 518 h 1013"/>
                    <a:gd name="T80" fmla="*/ 722 w 1445"/>
                    <a:gd name="T81" fmla="*/ 469 h 1013"/>
                    <a:gd name="T82" fmla="*/ 695 w 1445"/>
                    <a:gd name="T83" fmla="*/ 427 h 1013"/>
                    <a:gd name="T84" fmla="*/ 733 w 1445"/>
                    <a:gd name="T85" fmla="*/ 414 h 1013"/>
                    <a:gd name="T86" fmla="*/ 232 w 1445"/>
                    <a:gd name="T87" fmla="*/ 475 h 1013"/>
                    <a:gd name="T88" fmla="*/ 256 w 1445"/>
                    <a:gd name="T89" fmla="*/ 519 h 1013"/>
                    <a:gd name="T90" fmla="*/ 212 w 1445"/>
                    <a:gd name="T91" fmla="*/ 527 h 1013"/>
                    <a:gd name="T92" fmla="*/ 264 w 1445"/>
                    <a:gd name="T93" fmla="*/ 459 h 1013"/>
                    <a:gd name="T94" fmla="*/ 263 w 1445"/>
                    <a:gd name="T95" fmla="*/ 427 h 1013"/>
                    <a:gd name="T96" fmla="*/ 301 w 1445"/>
                    <a:gd name="T97" fmla="*/ 415 h 1013"/>
                    <a:gd name="T98" fmla="*/ 1091 w 1445"/>
                    <a:gd name="T99" fmla="*/ 527 h 1013"/>
                    <a:gd name="T100" fmla="*/ 1159 w 1445"/>
                    <a:gd name="T101" fmla="*/ 513 h 1013"/>
                    <a:gd name="T102" fmla="*/ 1129 w 1445"/>
                    <a:gd name="T103" fmla="*/ 429 h 1013"/>
                    <a:gd name="T104" fmla="*/ 1164 w 1445"/>
                    <a:gd name="T105" fmla="*/ 409 h 1013"/>
                    <a:gd name="T106" fmla="*/ 459 w 1445"/>
                    <a:gd name="T107" fmla="*/ 445 h 1013"/>
                    <a:gd name="T108" fmla="*/ 486 w 1445"/>
                    <a:gd name="T109" fmla="*/ 529 h 1013"/>
                    <a:gd name="T110" fmla="*/ 466 w 1445"/>
                    <a:gd name="T111" fmla="*/ 354 h 1013"/>
                    <a:gd name="T112" fmla="*/ 987 w 1445"/>
                    <a:gd name="T113" fmla="*/ 531 h 1013"/>
                    <a:gd name="T114" fmla="*/ 1015 w 1445"/>
                    <a:gd name="T115" fmla="*/ 461 h 1013"/>
                    <a:gd name="T116" fmla="*/ 1064 w 1445"/>
                    <a:gd name="T117" fmla="*/ 414 h 1013"/>
                    <a:gd name="T118" fmla="*/ 1013 w 1445"/>
                    <a:gd name="T119" fmla="*/ 413 h 1013"/>
                    <a:gd name="T120" fmla="*/ 987 w 1445"/>
                    <a:gd name="T121" fmla="*/ 47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5" h="1013">
                      <a:moveTo>
                        <a:pt x="398" y="0"/>
                      </a:moveTo>
                      <a:cubicBezTo>
                        <a:pt x="407" y="1"/>
                        <a:pt x="416" y="2"/>
                        <a:pt x="424" y="3"/>
                      </a:cubicBezTo>
                      <a:cubicBezTo>
                        <a:pt x="473" y="12"/>
                        <a:pt x="517" y="32"/>
                        <a:pt x="556" y="63"/>
                      </a:cubicBezTo>
                      <a:cubicBezTo>
                        <a:pt x="571" y="76"/>
                        <a:pt x="585" y="90"/>
                        <a:pt x="597" y="106"/>
                      </a:cubicBezTo>
                      <a:cubicBezTo>
                        <a:pt x="599" y="109"/>
                        <a:pt x="601" y="108"/>
                        <a:pt x="603" y="106"/>
                      </a:cubicBezTo>
                      <a:cubicBezTo>
                        <a:pt x="624" y="85"/>
                        <a:pt x="647" y="68"/>
                        <a:pt x="673" y="56"/>
                      </a:cubicBezTo>
                      <a:cubicBezTo>
                        <a:pt x="700" y="43"/>
                        <a:pt x="729" y="35"/>
                        <a:pt x="759" y="32"/>
                      </a:cubicBezTo>
                      <a:cubicBezTo>
                        <a:pt x="813" y="27"/>
                        <a:pt x="863" y="38"/>
                        <a:pt x="910" y="66"/>
                      </a:cubicBezTo>
                      <a:cubicBezTo>
                        <a:pt x="948" y="88"/>
                        <a:pt x="977" y="118"/>
                        <a:pt x="1000" y="155"/>
                      </a:cubicBezTo>
                      <a:cubicBezTo>
                        <a:pt x="1001" y="156"/>
                        <a:pt x="1002" y="157"/>
                        <a:pt x="1002" y="159"/>
                      </a:cubicBezTo>
                      <a:cubicBezTo>
                        <a:pt x="1004" y="162"/>
                        <a:pt x="1006" y="162"/>
                        <a:pt x="1009" y="161"/>
                      </a:cubicBezTo>
                      <a:cubicBezTo>
                        <a:pt x="1029" y="152"/>
                        <a:pt x="1051" y="145"/>
                        <a:pt x="1073" y="141"/>
                      </a:cubicBezTo>
                      <a:cubicBezTo>
                        <a:pt x="1096" y="137"/>
                        <a:pt x="1120" y="135"/>
                        <a:pt x="1144" y="136"/>
                      </a:cubicBezTo>
                      <a:cubicBezTo>
                        <a:pt x="1187" y="138"/>
                        <a:pt x="1228" y="148"/>
                        <a:pt x="1266" y="168"/>
                      </a:cubicBezTo>
                      <a:cubicBezTo>
                        <a:pt x="1325" y="197"/>
                        <a:pt x="1370" y="240"/>
                        <a:pt x="1402" y="297"/>
                      </a:cubicBezTo>
                      <a:cubicBezTo>
                        <a:pt x="1423" y="335"/>
                        <a:pt x="1435" y="376"/>
                        <a:pt x="1439" y="419"/>
                      </a:cubicBezTo>
                      <a:cubicBezTo>
                        <a:pt x="1445" y="475"/>
                        <a:pt x="1436" y="529"/>
                        <a:pt x="1412" y="581"/>
                      </a:cubicBezTo>
                      <a:cubicBezTo>
                        <a:pt x="1395" y="619"/>
                        <a:pt x="1370" y="653"/>
                        <a:pt x="1339" y="681"/>
                      </a:cubicBezTo>
                      <a:cubicBezTo>
                        <a:pt x="1291" y="725"/>
                        <a:pt x="1235" y="751"/>
                        <a:pt x="1170" y="760"/>
                      </a:cubicBezTo>
                      <a:cubicBezTo>
                        <a:pt x="1138" y="764"/>
                        <a:pt x="1106" y="763"/>
                        <a:pt x="1074" y="758"/>
                      </a:cubicBezTo>
                      <a:cubicBezTo>
                        <a:pt x="1070" y="757"/>
                        <a:pt x="1068" y="758"/>
                        <a:pt x="1066" y="761"/>
                      </a:cubicBezTo>
                      <a:cubicBezTo>
                        <a:pt x="1057" y="777"/>
                        <a:pt x="1046" y="792"/>
                        <a:pt x="1032" y="805"/>
                      </a:cubicBezTo>
                      <a:cubicBezTo>
                        <a:pt x="997" y="841"/>
                        <a:pt x="954" y="863"/>
                        <a:pt x="904" y="870"/>
                      </a:cubicBezTo>
                      <a:cubicBezTo>
                        <a:pt x="862" y="877"/>
                        <a:pt x="822" y="871"/>
                        <a:pt x="782" y="855"/>
                      </a:cubicBezTo>
                      <a:cubicBezTo>
                        <a:pt x="782" y="855"/>
                        <a:pt x="781" y="854"/>
                        <a:pt x="780" y="854"/>
                      </a:cubicBezTo>
                      <a:cubicBezTo>
                        <a:pt x="772" y="850"/>
                        <a:pt x="772" y="850"/>
                        <a:pt x="767" y="859"/>
                      </a:cubicBezTo>
                      <a:cubicBezTo>
                        <a:pt x="744" y="909"/>
                        <a:pt x="708" y="947"/>
                        <a:pt x="661" y="974"/>
                      </a:cubicBezTo>
                      <a:cubicBezTo>
                        <a:pt x="629" y="992"/>
                        <a:pt x="596" y="1003"/>
                        <a:pt x="560" y="1006"/>
                      </a:cubicBezTo>
                      <a:cubicBezTo>
                        <a:pt x="490" y="1013"/>
                        <a:pt x="427" y="995"/>
                        <a:pt x="372" y="951"/>
                      </a:cubicBezTo>
                      <a:cubicBezTo>
                        <a:pt x="336" y="923"/>
                        <a:pt x="309" y="887"/>
                        <a:pt x="292" y="844"/>
                      </a:cubicBezTo>
                      <a:cubicBezTo>
                        <a:pt x="291" y="840"/>
                        <a:pt x="289" y="839"/>
                        <a:pt x="285" y="839"/>
                      </a:cubicBezTo>
                      <a:cubicBezTo>
                        <a:pt x="269" y="843"/>
                        <a:pt x="252" y="844"/>
                        <a:pt x="236" y="844"/>
                      </a:cubicBezTo>
                      <a:cubicBezTo>
                        <a:pt x="187" y="842"/>
                        <a:pt x="143" y="828"/>
                        <a:pt x="104" y="800"/>
                      </a:cubicBezTo>
                      <a:cubicBezTo>
                        <a:pt x="70" y="777"/>
                        <a:pt x="44" y="746"/>
                        <a:pt x="26" y="709"/>
                      </a:cubicBezTo>
                      <a:cubicBezTo>
                        <a:pt x="12" y="682"/>
                        <a:pt x="4" y="654"/>
                        <a:pt x="1" y="624"/>
                      </a:cubicBezTo>
                      <a:cubicBezTo>
                        <a:pt x="1" y="622"/>
                        <a:pt x="1" y="621"/>
                        <a:pt x="0" y="620"/>
                      </a:cubicBezTo>
                      <a:cubicBezTo>
                        <a:pt x="0" y="607"/>
                        <a:pt x="0" y="594"/>
                        <a:pt x="0" y="581"/>
                      </a:cubicBezTo>
                      <a:cubicBezTo>
                        <a:pt x="1" y="580"/>
                        <a:pt x="1" y="579"/>
                        <a:pt x="1" y="578"/>
                      </a:cubicBezTo>
                      <a:cubicBezTo>
                        <a:pt x="2" y="568"/>
                        <a:pt x="4" y="558"/>
                        <a:pt x="6" y="547"/>
                      </a:cubicBezTo>
                      <a:cubicBezTo>
                        <a:pt x="21" y="481"/>
                        <a:pt x="58" y="429"/>
                        <a:pt x="116" y="393"/>
                      </a:cubicBezTo>
                      <a:cubicBezTo>
                        <a:pt x="119" y="391"/>
                        <a:pt x="120" y="389"/>
                        <a:pt x="118" y="385"/>
                      </a:cubicBezTo>
                      <a:cubicBezTo>
                        <a:pt x="106" y="355"/>
                        <a:pt x="99" y="325"/>
                        <a:pt x="98" y="293"/>
                      </a:cubicBezTo>
                      <a:cubicBezTo>
                        <a:pt x="96" y="270"/>
                        <a:pt x="98" y="247"/>
                        <a:pt x="103" y="224"/>
                      </a:cubicBezTo>
                      <a:cubicBezTo>
                        <a:pt x="115" y="163"/>
                        <a:pt x="145" y="112"/>
                        <a:pt x="192" y="70"/>
                      </a:cubicBezTo>
                      <a:cubicBezTo>
                        <a:pt x="232" y="34"/>
                        <a:pt x="278" y="12"/>
                        <a:pt x="332" y="3"/>
                      </a:cubicBezTo>
                      <a:cubicBezTo>
                        <a:pt x="340" y="2"/>
                        <a:pt x="348" y="1"/>
                        <a:pt x="357" y="0"/>
                      </a:cubicBezTo>
                      <a:cubicBezTo>
                        <a:pt x="370" y="0"/>
                        <a:pt x="384" y="0"/>
                        <a:pt x="398" y="0"/>
                      </a:cubicBezTo>
                      <a:close/>
                      <a:moveTo>
                        <a:pt x="824" y="431"/>
                      </a:moveTo>
                      <a:cubicBezTo>
                        <a:pt x="824" y="431"/>
                        <a:pt x="824" y="431"/>
                        <a:pt x="824" y="431"/>
                      </a:cubicBezTo>
                      <a:cubicBezTo>
                        <a:pt x="827" y="431"/>
                        <a:pt x="830" y="431"/>
                        <a:pt x="834" y="431"/>
                      </a:cubicBezTo>
                      <a:cubicBezTo>
                        <a:pt x="837" y="431"/>
                        <a:pt x="839" y="429"/>
                        <a:pt x="840" y="426"/>
                      </a:cubicBezTo>
                      <a:cubicBezTo>
                        <a:pt x="840" y="422"/>
                        <a:pt x="841" y="418"/>
                        <a:pt x="842" y="414"/>
                      </a:cubicBezTo>
                      <a:cubicBezTo>
                        <a:pt x="843" y="409"/>
                        <a:pt x="841" y="408"/>
                        <a:pt x="837" y="408"/>
                      </a:cubicBezTo>
                      <a:cubicBezTo>
                        <a:pt x="830" y="408"/>
                        <a:pt x="824" y="408"/>
                        <a:pt x="817" y="408"/>
                      </a:cubicBezTo>
                      <a:cubicBezTo>
                        <a:pt x="814" y="408"/>
                        <a:pt x="813" y="407"/>
                        <a:pt x="814" y="403"/>
                      </a:cubicBezTo>
                      <a:cubicBezTo>
                        <a:pt x="815" y="399"/>
                        <a:pt x="816" y="394"/>
                        <a:pt x="817" y="390"/>
                      </a:cubicBezTo>
                      <a:cubicBezTo>
                        <a:pt x="820" y="381"/>
                        <a:pt x="826" y="376"/>
                        <a:pt x="835" y="375"/>
                      </a:cubicBezTo>
                      <a:cubicBezTo>
                        <a:pt x="840" y="374"/>
                        <a:pt x="844" y="375"/>
                        <a:pt x="848" y="376"/>
                      </a:cubicBezTo>
                      <a:cubicBezTo>
                        <a:pt x="852" y="377"/>
                        <a:pt x="854" y="376"/>
                        <a:pt x="855" y="372"/>
                      </a:cubicBezTo>
                      <a:cubicBezTo>
                        <a:pt x="856" y="368"/>
                        <a:pt x="858" y="365"/>
                        <a:pt x="859" y="361"/>
                      </a:cubicBezTo>
                      <a:cubicBezTo>
                        <a:pt x="861" y="356"/>
                        <a:pt x="860" y="355"/>
                        <a:pt x="855" y="353"/>
                      </a:cubicBezTo>
                      <a:cubicBezTo>
                        <a:pt x="848" y="351"/>
                        <a:pt x="840" y="352"/>
                        <a:pt x="833" y="352"/>
                      </a:cubicBezTo>
                      <a:cubicBezTo>
                        <a:pt x="816" y="353"/>
                        <a:pt x="804" y="360"/>
                        <a:pt x="796" y="375"/>
                      </a:cubicBezTo>
                      <a:cubicBezTo>
                        <a:pt x="791" y="384"/>
                        <a:pt x="788" y="393"/>
                        <a:pt x="787" y="403"/>
                      </a:cubicBezTo>
                      <a:cubicBezTo>
                        <a:pt x="786" y="406"/>
                        <a:pt x="785" y="408"/>
                        <a:pt x="781" y="408"/>
                      </a:cubicBezTo>
                      <a:cubicBezTo>
                        <a:pt x="777" y="408"/>
                        <a:pt x="773" y="408"/>
                        <a:pt x="769" y="408"/>
                      </a:cubicBezTo>
                      <a:cubicBezTo>
                        <a:pt x="766" y="408"/>
                        <a:pt x="764" y="409"/>
                        <a:pt x="764" y="412"/>
                      </a:cubicBezTo>
                      <a:cubicBezTo>
                        <a:pt x="763" y="417"/>
                        <a:pt x="762" y="421"/>
                        <a:pt x="761" y="425"/>
                      </a:cubicBezTo>
                      <a:cubicBezTo>
                        <a:pt x="761" y="429"/>
                        <a:pt x="762" y="431"/>
                        <a:pt x="766" y="431"/>
                      </a:cubicBezTo>
                      <a:cubicBezTo>
                        <a:pt x="768" y="431"/>
                        <a:pt x="771" y="431"/>
                        <a:pt x="774" y="431"/>
                      </a:cubicBezTo>
                      <a:cubicBezTo>
                        <a:pt x="782" y="431"/>
                        <a:pt x="782" y="431"/>
                        <a:pt x="781" y="439"/>
                      </a:cubicBezTo>
                      <a:cubicBezTo>
                        <a:pt x="778" y="452"/>
                        <a:pt x="776" y="466"/>
                        <a:pt x="773" y="480"/>
                      </a:cubicBezTo>
                      <a:cubicBezTo>
                        <a:pt x="769" y="502"/>
                        <a:pt x="766" y="525"/>
                        <a:pt x="761" y="547"/>
                      </a:cubicBezTo>
                      <a:cubicBezTo>
                        <a:pt x="760" y="550"/>
                        <a:pt x="759" y="554"/>
                        <a:pt x="758" y="557"/>
                      </a:cubicBezTo>
                      <a:cubicBezTo>
                        <a:pt x="753" y="572"/>
                        <a:pt x="742" y="577"/>
                        <a:pt x="727" y="573"/>
                      </a:cubicBezTo>
                      <a:cubicBezTo>
                        <a:pt x="723" y="572"/>
                        <a:pt x="721" y="573"/>
                        <a:pt x="720" y="576"/>
                      </a:cubicBezTo>
                      <a:cubicBezTo>
                        <a:pt x="718" y="580"/>
                        <a:pt x="717" y="584"/>
                        <a:pt x="716" y="588"/>
                      </a:cubicBezTo>
                      <a:cubicBezTo>
                        <a:pt x="714" y="592"/>
                        <a:pt x="715" y="594"/>
                        <a:pt x="719" y="595"/>
                      </a:cubicBezTo>
                      <a:cubicBezTo>
                        <a:pt x="727" y="597"/>
                        <a:pt x="734" y="597"/>
                        <a:pt x="742" y="597"/>
                      </a:cubicBezTo>
                      <a:cubicBezTo>
                        <a:pt x="758" y="596"/>
                        <a:pt x="770" y="589"/>
                        <a:pt x="778" y="575"/>
                      </a:cubicBezTo>
                      <a:cubicBezTo>
                        <a:pt x="784" y="565"/>
                        <a:pt x="787" y="555"/>
                        <a:pt x="789" y="545"/>
                      </a:cubicBezTo>
                      <a:cubicBezTo>
                        <a:pt x="795" y="509"/>
                        <a:pt x="801" y="473"/>
                        <a:pt x="808" y="436"/>
                      </a:cubicBezTo>
                      <a:cubicBezTo>
                        <a:pt x="808" y="432"/>
                        <a:pt x="810" y="430"/>
                        <a:pt x="815" y="431"/>
                      </a:cubicBezTo>
                      <a:cubicBezTo>
                        <a:pt x="818" y="431"/>
                        <a:pt x="821" y="431"/>
                        <a:pt x="824" y="431"/>
                      </a:cubicBezTo>
                      <a:close/>
                      <a:moveTo>
                        <a:pt x="432" y="487"/>
                      </a:moveTo>
                      <a:cubicBezTo>
                        <a:pt x="432" y="487"/>
                        <a:pt x="432" y="487"/>
                        <a:pt x="431" y="487"/>
                      </a:cubicBezTo>
                      <a:cubicBezTo>
                        <a:pt x="431" y="474"/>
                        <a:pt x="432" y="461"/>
                        <a:pt x="431" y="448"/>
                      </a:cubicBezTo>
                      <a:cubicBezTo>
                        <a:pt x="431" y="425"/>
                        <a:pt x="419" y="411"/>
                        <a:pt x="396" y="406"/>
                      </a:cubicBezTo>
                      <a:cubicBezTo>
                        <a:pt x="385" y="404"/>
                        <a:pt x="374" y="405"/>
                        <a:pt x="363" y="406"/>
                      </a:cubicBezTo>
                      <a:cubicBezTo>
                        <a:pt x="354" y="407"/>
                        <a:pt x="345" y="410"/>
                        <a:pt x="336" y="414"/>
                      </a:cubicBezTo>
                      <a:cubicBezTo>
                        <a:pt x="331" y="416"/>
                        <a:pt x="330" y="418"/>
                        <a:pt x="332" y="423"/>
                      </a:cubicBezTo>
                      <a:cubicBezTo>
                        <a:pt x="333" y="426"/>
                        <a:pt x="335" y="429"/>
                        <a:pt x="336" y="433"/>
                      </a:cubicBezTo>
                      <a:cubicBezTo>
                        <a:pt x="337" y="437"/>
                        <a:pt x="339" y="438"/>
                        <a:pt x="343" y="436"/>
                      </a:cubicBezTo>
                      <a:cubicBezTo>
                        <a:pt x="355" y="430"/>
                        <a:pt x="367" y="428"/>
                        <a:pt x="379" y="428"/>
                      </a:cubicBezTo>
                      <a:cubicBezTo>
                        <a:pt x="397" y="428"/>
                        <a:pt x="405" y="436"/>
                        <a:pt x="405" y="452"/>
                      </a:cubicBezTo>
                      <a:cubicBezTo>
                        <a:pt x="405" y="455"/>
                        <a:pt x="404" y="457"/>
                        <a:pt x="400" y="456"/>
                      </a:cubicBezTo>
                      <a:cubicBezTo>
                        <a:pt x="388" y="454"/>
                        <a:pt x="376" y="454"/>
                        <a:pt x="365" y="456"/>
                      </a:cubicBezTo>
                      <a:cubicBezTo>
                        <a:pt x="343" y="459"/>
                        <a:pt x="321" y="473"/>
                        <a:pt x="324" y="504"/>
                      </a:cubicBezTo>
                      <a:cubicBezTo>
                        <a:pt x="325" y="517"/>
                        <a:pt x="331" y="527"/>
                        <a:pt x="343" y="533"/>
                      </a:cubicBezTo>
                      <a:cubicBezTo>
                        <a:pt x="352" y="538"/>
                        <a:pt x="361" y="540"/>
                        <a:pt x="371" y="540"/>
                      </a:cubicBezTo>
                      <a:cubicBezTo>
                        <a:pt x="390" y="541"/>
                        <a:pt x="408" y="538"/>
                        <a:pt x="426" y="534"/>
                      </a:cubicBezTo>
                      <a:cubicBezTo>
                        <a:pt x="430" y="533"/>
                        <a:pt x="432" y="531"/>
                        <a:pt x="432" y="526"/>
                      </a:cubicBezTo>
                      <a:cubicBezTo>
                        <a:pt x="431" y="513"/>
                        <a:pt x="432" y="500"/>
                        <a:pt x="432" y="487"/>
                      </a:cubicBezTo>
                      <a:close/>
                      <a:moveTo>
                        <a:pt x="1249" y="480"/>
                      </a:moveTo>
                      <a:cubicBezTo>
                        <a:pt x="1262" y="480"/>
                        <a:pt x="1274" y="480"/>
                        <a:pt x="1287" y="480"/>
                      </a:cubicBezTo>
                      <a:cubicBezTo>
                        <a:pt x="1291" y="480"/>
                        <a:pt x="1292" y="478"/>
                        <a:pt x="1293" y="474"/>
                      </a:cubicBezTo>
                      <a:cubicBezTo>
                        <a:pt x="1294" y="467"/>
                        <a:pt x="1293" y="461"/>
                        <a:pt x="1292" y="454"/>
                      </a:cubicBezTo>
                      <a:cubicBezTo>
                        <a:pt x="1291" y="441"/>
                        <a:pt x="1287" y="430"/>
                        <a:pt x="1278" y="421"/>
                      </a:cubicBezTo>
                      <a:cubicBezTo>
                        <a:pt x="1266" y="408"/>
                        <a:pt x="1251" y="405"/>
                        <a:pt x="1233" y="405"/>
                      </a:cubicBezTo>
                      <a:cubicBezTo>
                        <a:pt x="1206" y="407"/>
                        <a:pt x="1186" y="425"/>
                        <a:pt x="1180" y="452"/>
                      </a:cubicBezTo>
                      <a:cubicBezTo>
                        <a:pt x="1178" y="463"/>
                        <a:pt x="1177" y="475"/>
                        <a:pt x="1178" y="486"/>
                      </a:cubicBezTo>
                      <a:cubicBezTo>
                        <a:pt x="1181" y="510"/>
                        <a:pt x="1195" y="529"/>
                        <a:pt x="1218" y="537"/>
                      </a:cubicBezTo>
                      <a:cubicBezTo>
                        <a:pt x="1230" y="541"/>
                        <a:pt x="1243" y="541"/>
                        <a:pt x="1256" y="540"/>
                      </a:cubicBezTo>
                      <a:cubicBezTo>
                        <a:pt x="1266" y="539"/>
                        <a:pt x="1275" y="538"/>
                        <a:pt x="1284" y="534"/>
                      </a:cubicBezTo>
                      <a:cubicBezTo>
                        <a:pt x="1287" y="532"/>
                        <a:pt x="1289" y="530"/>
                        <a:pt x="1287" y="526"/>
                      </a:cubicBezTo>
                      <a:cubicBezTo>
                        <a:pt x="1286" y="523"/>
                        <a:pt x="1285" y="520"/>
                        <a:pt x="1284" y="516"/>
                      </a:cubicBezTo>
                      <a:cubicBezTo>
                        <a:pt x="1282" y="512"/>
                        <a:pt x="1280" y="511"/>
                        <a:pt x="1275" y="512"/>
                      </a:cubicBezTo>
                      <a:cubicBezTo>
                        <a:pt x="1264" y="517"/>
                        <a:pt x="1252" y="518"/>
                        <a:pt x="1240" y="517"/>
                      </a:cubicBezTo>
                      <a:cubicBezTo>
                        <a:pt x="1221" y="516"/>
                        <a:pt x="1208" y="504"/>
                        <a:pt x="1207" y="485"/>
                      </a:cubicBezTo>
                      <a:cubicBezTo>
                        <a:pt x="1207" y="481"/>
                        <a:pt x="1208" y="480"/>
                        <a:pt x="1212" y="480"/>
                      </a:cubicBezTo>
                      <a:cubicBezTo>
                        <a:pt x="1224" y="480"/>
                        <a:pt x="1237" y="480"/>
                        <a:pt x="1249" y="480"/>
                      </a:cubicBezTo>
                      <a:close/>
                      <a:moveTo>
                        <a:pt x="581" y="480"/>
                      </a:moveTo>
                      <a:cubicBezTo>
                        <a:pt x="594" y="480"/>
                        <a:pt x="606" y="480"/>
                        <a:pt x="619" y="480"/>
                      </a:cubicBezTo>
                      <a:cubicBezTo>
                        <a:pt x="623" y="480"/>
                        <a:pt x="624" y="478"/>
                        <a:pt x="624" y="474"/>
                      </a:cubicBezTo>
                      <a:cubicBezTo>
                        <a:pt x="624" y="468"/>
                        <a:pt x="625" y="462"/>
                        <a:pt x="624" y="456"/>
                      </a:cubicBezTo>
                      <a:cubicBezTo>
                        <a:pt x="623" y="437"/>
                        <a:pt x="615" y="421"/>
                        <a:pt x="598" y="412"/>
                      </a:cubicBezTo>
                      <a:cubicBezTo>
                        <a:pt x="587" y="406"/>
                        <a:pt x="575" y="404"/>
                        <a:pt x="563" y="406"/>
                      </a:cubicBezTo>
                      <a:cubicBezTo>
                        <a:pt x="540" y="408"/>
                        <a:pt x="524" y="419"/>
                        <a:pt x="516" y="440"/>
                      </a:cubicBezTo>
                      <a:cubicBezTo>
                        <a:pt x="507" y="459"/>
                        <a:pt x="507" y="480"/>
                        <a:pt x="513" y="500"/>
                      </a:cubicBezTo>
                      <a:cubicBezTo>
                        <a:pt x="518" y="518"/>
                        <a:pt x="530" y="530"/>
                        <a:pt x="548" y="536"/>
                      </a:cubicBezTo>
                      <a:cubicBezTo>
                        <a:pt x="561" y="541"/>
                        <a:pt x="575" y="541"/>
                        <a:pt x="588" y="540"/>
                      </a:cubicBezTo>
                      <a:cubicBezTo>
                        <a:pt x="598" y="539"/>
                        <a:pt x="607" y="537"/>
                        <a:pt x="615" y="534"/>
                      </a:cubicBezTo>
                      <a:cubicBezTo>
                        <a:pt x="619" y="532"/>
                        <a:pt x="620" y="530"/>
                        <a:pt x="619" y="527"/>
                      </a:cubicBezTo>
                      <a:cubicBezTo>
                        <a:pt x="617" y="523"/>
                        <a:pt x="616" y="519"/>
                        <a:pt x="615" y="515"/>
                      </a:cubicBezTo>
                      <a:cubicBezTo>
                        <a:pt x="614" y="511"/>
                        <a:pt x="611" y="511"/>
                        <a:pt x="608" y="512"/>
                      </a:cubicBezTo>
                      <a:cubicBezTo>
                        <a:pt x="597" y="516"/>
                        <a:pt x="586" y="517"/>
                        <a:pt x="575" y="517"/>
                      </a:cubicBezTo>
                      <a:cubicBezTo>
                        <a:pt x="554" y="517"/>
                        <a:pt x="542" y="507"/>
                        <a:pt x="539" y="485"/>
                      </a:cubicBezTo>
                      <a:cubicBezTo>
                        <a:pt x="538" y="481"/>
                        <a:pt x="539" y="480"/>
                        <a:pt x="543" y="480"/>
                      </a:cubicBezTo>
                      <a:cubicBezTo>
                        <a:pt x="556" y="480"/>
                        <a:pt x="568" y="480"/>
                        <a:pt x="581" y="480"/>
                      </a:cubicBezTo>
                      <a:close/>
                      <a:moveTo>
                        <a:pt x="905" y="540"/>
                      </a:moveTo>
                      <a:cubicBezTo>
                        <a:pt x="935" y="540"/>
                        <a:pt x="956" y="524"/>
                        <a:pt x="963" y="495"/>
                      </a:cubicBezTo>
                      <a:cubicBezTo>
                        <a:pt x="966" y="481"/>
                        <a:pt x="966" y="467"/>
                        <a:pt x="963" y="452"/>
                      </a:cubicBezTo>
                      <a:cubicBezTo>
                        <a:pt x="959" y="435"/>
                        <a:pt x="950" y="421"/>
                        <a:pt x="934" y="412"/>
                      </a:cubicBezTo>
                      <a:cubicBezTo>
                        <a:pt x="922" y="406"/>
                        <a:pt x="910" y="404"/>
                        <a:pt x="896" y="406"/>
                      </a:cubicBezTo>
                      <a:cubicBezTo>
                        <a:pt x="877" y="408"/>
                        <a:pt x="863" y="417"/>
                        <a:pt x="854" y="433"/>
                      </a:cubicBezTo>
                      <a:cubicBezTo>
                        <a:pt x="845" y="449"/>
                        <a:pt x="844" y="467"/>
                        <a:pt x="845" y="485"/>
                      </a:cubicBezTo>
                      <a:cubicBezTo>
                        <a:pt x="848" y="519"/>
                        <a:pt x="871" y="540"/>
                        <a:pt x="905" y="540"/>
                      </a:cubicBezTo>
                      <a:close/>
                      <a:moveTo>
                        <a:pt x="693" y="405"/>
                      </a:moveTo>
                      <a:cubicBezTo>
                        <a:pt x="691" y="405"/>
                        <a:pt x="689" y="405"/>
                        <a:pt x="687" y="405"/>
                      </a:cubicBezTo>
                      <a:cubicBezTo>
                        <a:pt x="672" y="406"/>
                        <a:pt x="659" y="411"/>
                        <a:pt x="651" y="424"/>
                      </a:cubicBezTo>
                      <a:cubicBezTo>
                        <a:pt x="641" y="440"/>
                        <a:pt x="642" y="464"/>
                        <a:pt x="662" y="474"/>
                      </a:cubicBezTo>
                      <a:cubicBezTo>
                        <a:pt x="668" y="478"/>
                        <a:pt x="675" y="480"/>
                        <a:pt x="682" y="483"/>
                      </a:cubicBezTo>
                      <a:cubicBezTo>
                        <a:pt x="690" y="485"/>
                        <a:pt x="699" y="487"/>
                        <a:pt x="706" y="491"/>
                      </a:cubicBezTo>
                      <a:cubicBezTo>
                        <a:pt x="711" y="494"/>
                        <a:pt x="715" y="497"/>
                        <a:pt x="715" y="504"/>
                      </a:cubicBezTo>
                      <a:cubicBezTo>
                        <a:pt x="714" y="510"/>
                        <a:pt x="711" y="514"/>
                        <a:pt x="705" y="517"/>
                      </a:cubicBezTo>
                      <a:cubicBezTo>
                        <a:pt x="703" y="517"/>
                        <a:pt x="701" y="518"/>
                        <a:pt x="700" y="518"/>
                      </a:cubicBezTo>
                      <a:cubicBezTo>
                        <a:pt x="691" y="520"/>
                        <a:pt x="683" y="518"/>
                        <a:pt x="674" y="516"/>
                      </a:cubicBezTo>
                      <a:cubicBezTo>
                        <a:pt x="667" y="514"/>
                        <a:pt x="660" y="510"/>
                        <a:pt x="653" y="506"/>
                      </a:cubicBezTo>
                      <a:cubicBezTo>
                        <a:pt x="650" y="504"/>
                        <a:pt x="648" y="504"/>
                        <a:pt x="646" y="509"/>
                      </a:cubicBezTo>
                      <a:cubicBezTo>
                        <a:pt x="645" y="512"/>
                        <a:pt x="644" y="515"/>
                        <a:pt x="643" y="518"/>
                      </a:cubicBezTo>
                      <a:cubicBezTo>
                        <a:pt x="640" y="525"/>
                        <a:pt x="641" y="525"/>
                        <a:pt x="647" y="529"/>
                      </a:cubicBezTo>
                      <a:cubicBezTo>
                        <a:pt x="665" y="539"/>
                        <a:pt x="684" y="542"/>
                        <a:pt x="704" y="540"/>
                      </a:cubicBezTo>
                      <a:cubicBezTo>
                        <a:pt x="726" y="538"/>
                        <a:pt x="740" y="523"/>
                        <a:pt x="741" y="502"/>
                      </a:cubicBezTo>
                      <a:cubicBezTo>
                        <a:pt x="742" y="487"/>
                        <a:pt x="735" y="476"/>
                        <a:pt x="722" y="469"/>
                      </a:cubicBezTo>
                      <a:cubicBezTo>
                        <a:pt x="712" y="464"/>
                        <a:pt x="701" y="461"/>
                        <a:pt x="691" y="458"/>
                      </a:cubicBezTo>
                      <a:cubicBezTo>
                        <a:pt x="686" y="456"/>
                        <a:pt x="680" y="454"/>
                        <a:pt x="676" y="450"/>
                      </a:cubicBezTo>
                      <a:cubicBezTo>
                        <a:pt x="670" y="444"/>
                        <a:pt x="670" y="435"/>
                        <a:pt x="678" y="431"/>
                      </a:cubicBezTo>
                      <a:cubicBezTo>
                        <a:pt x="683" y="427"/>
                        <a:pt x="689" y="426"/>
                        <a:pt x="695" y="427"/>
                      </a:cubicBezTo>
                      <a:cubicBezTo>
                        <a:pt x="706" y="428"/>
                        <a:pt x="716" y="431"/>
                        <a:pt x="726" y="436"/>
                      </a:cubicBezTo>
                      <a:cubicBezTo>
                        <a:pt x="730" y="438"/>
                        <a:pt x="732" y="437"/>
                        <a:pt x="733" y="433"/>
                      </a:cubicBezTo>
                      <a:cubicBezTo>
                        <a:pt x="734" y="430"/>
                        <a:pt x="735" y="426"/>
                        <a:pt x="737" y="423"/>
                      </a:cubicBezTo>
                      <a:cubicBezTo>
                        <a:pt x="738" y="419"/>
                        <a:pt x="737" y="417"/>
                        <a:pt x="733" y="414"/>
                      </a:cubicBezTo>
                      <a:cubicBezTo>
                        <a:pt x="721" y="408"/>
                        <a:pt x="707" y="405"/>
                        <a:pt x="693" y="405"/>
                      </a:cubicBezTo>
                      <a:close/>
                      <a:moveTo>
                        <a:pt x="258" y="405"/>
                      </a:moveTo>
                      <a:cubicBezTo>
                        <a:pt x="248" y="404"/>
                        <a:pt x="237" y="407"/>
                        <a:pt x="227" y="414"/>
                      </a:cubicBezTo>
                      <a:cubicBezTo>
                        <a:pt x="209" y="427"/>
                        <a:pt x="205" y="463"/>
                        <a:pt x="232" y="475"/>
                      </a:cubicBezTo>
                      <a:cubicBezTo>
                        <a:pt x="239" y="479"/>
                        <a:pt x="246" y="481"/>
                        <a:pt x="253" y="483"/>
                      </a:cubicBezTo>
                      <a:cubicBezTo>
                        <a:pt x="260" y="486"/>
                        <a:pt x="268" y="488"/>
                        <a:pt x="275" y="492"/>
                      </a:cubicBezTo>
                      <a:cubicBezTo>
                        <a:pt x="284" y="497"/>
                        <a:pt x="285" y="506"/>
                        <a:pt x="278" y="513"/>
                      </a:cubicBezTo>
                      <a:cubicBezTo>
                        <a:pt x="272" y="519"/>
                        <a:pt x="264" y="519"/>
                        <a:pt x="256" y="519"/>
                      </a:cubicBezTo>
                      <a:cubicBezTo>
                        <a:pt x="243" y="517"/>
                        <a:pt x="232" y="513"/>
                        <a:pt x="221" y="506"/>
                      </a:cubicBezTo>
                      <a:cubicBezTo>
                        <a:pt x="217" y="504"/>
                        <a:pt x="215" y="504"/>
                        <a:pt x="214" y="509"/>
                      </a:cubicBezTo>
                      <a:cubicBezTo>
                        <a:pt x="212" y="513"/>
                        <a:pt x="211" y="517"/>
                        <a:pt x="210" y="521"/>
                      </a:cubicBezTo>
                      <a:cubicBezTo>
                        <a:pt x="208" y="524"/>
                        <a:pt x="209" y="526"/>
                        <a:pt x="212" y="527"/>
                      </a:cubicBezTo>
                      <a:cubicBezTo>
                        <a:pt x="235" y="541"/>
                        <a:pt x="260" y="545"/>
                        <a:pt x="286" y="536"/>
                      </a:cubicBezTo>
                      <a:cubicBezTo>
                        <a:pt x="300" y="531"/>
                        <a:pt x="307" y="520"/>
                        <a:pt x="308" y="506"/>
                      </a:cubicBezTo>
                      <a:cubicBezTo>
                        <a:pt x="311" y="491"/>
                        <a:pt x="305" y="479"/>
                        <a:pt x="292" y="471"/>
                      </a:cubicBezTo>
                      <a:cubicBezTo>
                        <a:pt x="283" y="465"/>
                        <a:pt x="273" y="463"/>
                        <a:pt x="264" y="459"/>
                      </a:cubicBezTo>
                      <a:cubicBezTo>
                        <a:pt x="257" y="457"/>
                        <a:pt x="251" y="455"/>
                        <a:pt x="246" y="452"/>
                      </a:cubicBezTo>
                      <a:cubicBezTo>
                        <a:pt x="241" y="449"/>
                        <a:pt x="238" y="445"/>
                        <a:pt x="239" y="440"/>
                      </a:cubicBezTo>
                      <a:cubicBezTo>
                        <a:pt x="240" y="435"/>
                        <a:pt x="243" y="431"/>
                        <a:pt x="248" y="429"/>
                      </a:cubicBezTo>
                      <a:cubicBezTo>
                        <a:pt x="253" y="427"/>
                        <a:pt x="258" y="426"/>
                        <a:pt x="263" y="427"/>
                      </a:cubicBezTo>
                      <a:cubicBezTo>
                        <a:pt x="274" y="429"/>
                        <a:pt x="284" y="431"/>
                        <a:pt x="294" y="436"/>
                      </a:cubicBezTo>
                      <a:cubicBezTo>
                        <a:pt x="297" y="438"/>
                        <a:pt x="299" y="437"/>
                        <a:pt x="300" y="433"/>
                      </a:cubicBezTo>
                      <a:cubicBezTo>
                        <a:pt x="302" y="429"/>
                        <a:pt x="303" y="426"/>
                        <a:pt x="304" y="422"/>
                      </a:cubicBezTo>
                      <a:cubicBezTo>
                        <a:pt x="306" y="418"/>
                        <a:pt x="305" y="416"/>
                        <a:pt x="301" y="415"/>
                      </a:cubicBezTo>
                      <a:cubicBezTo>
                        <a:pt x="288" y="408"/>
                        <a:pt x="275" y="405"/>
                        <a:pt x="258" y="405"/>
                      </a:cubicBezTo>
                      <a:close/>
                      <a:moveTo>
                        <a:pt x="1069" y="473"/>
                      </a:moveTo>
                      <a:cubicBezTo>
                        <a:pt x="1069" y="478"/>
                        <a:pt x="1069" y="484"/>
                        <a:pt x="1070" y="489"/>
                      </a:cubicBezTo>
                      <a:cubicBezTo>
                        <a:pt x="1073" y="504"/>
                        <a:pt x="1078" y="518"/>
                        <a:pt x="1091" y="527"/>
                      </a:cubicBezTo>
                      <a:cubicBezTo>
                        <a:pt x="1114" y="545"/>
                        <a:pt x="1140" y="542"/>
                        <a:pt x="1167" y="535"/>
                      </a:cubicBezTo>
                      <a:cubicBezTo>
                        <a:pt x="1170" y="534"/>
                        <a:pt x="1170" y="532"/>
                        <a:pt x="1169" y="529"/>
                      </a:cubicBezTo>
                      <a:cubicBezTo>
                        <a:pt x="1168" y="524"/>
                        <a:pt x="1166" y="520"/>
                        <a:pt x="1165" y="516"/>
                      </a:cubicBezTo>
                      <a:cubicBezTo>
                        <a:pt x="1164" y="513"/>
                        <a:pt x="1162" y="512"/>
                        <a:pt x="1159" y="513"/>
                      </a:cubicBezTo>
                      <a:cubicBezTo>
                        <a:pt x="1154" y="515"/>
                        <a:pt x="1148" y="516"/>
                        <a:pt x="1143" y="517"/>
                      </a:cubicBezTo>
                      <a:cubicBezTo>
                        <a:pt x="1127" y="518"/>
                        <a:pt x="1112" y="516"/>
                        <a:pt x="1103" y="500"/>
                      </a:cubicBezTo>
                      <a:cubicBezTo>
                        <a:pt x="1094" y="484"/>
                        <a:pt x="1095" y="466"/>
                        <a:pt x="1102" y="448"/>
                      </a:cubicBezTo>
                      <a:cubicBezTo>
                        <a:pt x="1107" y="436"/>
                        <a:pt x="1116" y="430"/>
                        <a:pt x="1129" y="429"/>
                      </a:cubicBezTo>
                      <a:cubicBezTo>
                        <a:pt x="1138" y="428"/>
                        <a:pt x="1147" y="429"/>
                        <a:pt x="1156" y="431"/>
                      </a:cubicBezTo>
                      <a:cubicBezTo>
                        <a:pt x="1160" y="432"/>
                        <a:pt x="1163" y="431"/>
                        <a:pt x="1164" y="427"/>
                      </a:cubicBezTo>
                      <a:cubicBezTo>
                        <a:pt x="1165" y="424"/>
                        <a:pt x="1166" y="420"/>
                        <a:pt x="1168" y="417"/>
                      </a:cubicBezTo>
                      <a:cubicBezTo>
                        <a:pt x="1169" y="413"/>
                        <a:pt x="1169" y="411"/>
                        <a:pt x="1164" y="409"/>
                      </a:cubicBezTo>
                      <a:cubicBezTo>
                        <a:pt x="1149" y="405"/>
                        <a:pt x="1134" y="404"/>
                        <a:pt x="1119" y="406"/>
                      </a:cubicBezTo>
                      <a:cubicBezTo>
                        <a:pt x="1106" y="408"/>
                        <a:pt x="1095" y="414"/>
                        <a:pt x="1086" y="424"/>
                      </a:cubicBezTo>
                      <a:cubicBezTo>
                        <a:pt x="1073" y="438"/>
                        <a:pt x="1069" y="455"/>
                        <a:pt x="1069" y="473"/>
                      </a:cubicBezTo>
                      <a:close/>
                      <a:moveTo>
                        <a:pt x="459" y="445"/>
                      </a:moveTo>
                      <a:cubicBezTo>
                        <a:pt x="459" y="474"/>
                        <a:pt x="459" y="502"/>
                        <a:pt x="459" y="531"/>
                      </a:cubicBezTo>
                      <a:cubicBezTo>
                        <a:pt x="459" y="537"/>
                        <a:pt x="460" y="537"/>
                        <a:pt x="466" y="537"/>
                      </a:cubicBezTo>
                      <a:cubicBezTo>
                        <a:pt x="470" y="537"/>
                        <a:pt x="474" y="537"/>
                        <a:pt x="478" y="537"/>
                      </a:cubicBezTo>
                      <a:cubicBezTo>
                        <a:pt x="486" y="537"/>
                        <a:pt x="486" y="537"/>
                        <a:pt x="486" y="529"/>
                      </a:cubicBezTo>
                      <a:cubicBezTo>
                        <a:pt x="486" y="474"/>
                        <a:pt x="486" y="418"/>
                        <a:pt x="486" y="363"/>
                      </a:cubicBezTo>
                      <a:cubicBezTo>
                        <a:pt x="486" y="362"/>
                        <a:pt x="486" y="361"/>
                        <a:pt x="486" y="359"/>
                      </a:cubicBezTo>
                      <a:cubicBezTo>
                        <a:pt x="486" y="356"/>
                        <a:pt x="484" y="354"/>
                        <a:pt x="481" y="354"/>
                      </a:cubicBezTo>
                      <a:cubicBezTo>
                        <a:pt x="476" y="354"/>
                        <a:pt x="471" y="354"/>
                        <a:pt x="466" y="354"/>
                      </a:cubicBezTo>
                      <a:cubicBezTo>
                        <a:pt x="460" y="354"/>
                        <a:pt x="459" y="354"/>
                        <a:pt x="459" y="361"/>
                      </a:cubicBezTo>
                      <a:cubicBezTo>
                        <a:pt x="459" y="389"/>
                        <a:pt x="459" y="417"/>
                        <a:pt x="459" y="445"/>
                      </a:cubicBezTo>
                      <a:close/>
                      <a:moveTo>
                        <a:pt x="987" y="472"/>
                      </a:moveTo>
                      <a:cubicBezTo>
                        <a:pt x="987" y="492"/>
                        <a:pt x="987" y="512"/>
                        <a:pt x="987" y="531"/>
                      </a:cubicBezTo>
                      <a:cubicBezTo>
                        <a:pt x="987" y="536"/>
                        <a:pt x="989" y="538"/>
                        <a:pt x="993" y="537"/>
                      </a:cubicBezTo>
                      <a:cubicBezTo>
                        <a:pt x="997" y="537"/>
                        <a:pt x="1000" y="537"/>
                        <a:pt x="1004" y="537"/>
                      </a:cubicBezTo>
                      <a:cubicBezTo>
                        <a:pt x="1015" y="537"/>
                        <a:pt x="1014" y="538"/>
                        <a:pt x="1014" y="527"/>
                      </a:cubicBezTo>
                      <a:cubicBezTo>
                        <a:pt x="1015" y="505"/>
                        <a:pt x="1013" y="483"/>
                        <a:pt x="1015" y="461"/>
                      </a:cubicBezTo>
                      <a:cubicBezTo>
                        <a:pt x="1017" y="446"/>
                        <a:pt x="1024" y="433"/>
                        <a:pt x="1043" y="431"/>
                      </a:cubicBezTo>
                      <a:cubicBezTo>
                        <a:pt x="1046" y="431"/>
                        <a:pt x="1049" y="431"/>
                        <a:pt x="1052" y="431"/>
                      </a:cubicBezTo>
                      <a:cubicBezTo>
                        <a:pt x="1056" y="432"/>
                        <a:pt x="1058" y="431"/>
                        <a:pt x="1059" y="428"/>
                      </a:cubicBezTo>
                      <a:cubicBezTo>
                        <a:pt x="1061" y="423"/>
                        <a:pt x="1062" y="419"/>
                        <a:pt x="1064" y="414"/>
                      </a:cubicBezTo>
                      <a:cubicBezTo>
                        <a:pt x="1065" y="411"/>
                        <a:pt x="1064" y="409"/>
                        <a:pt x="1061" y="408"/>
                      </a:cubicBezTo>
                      <a:cubicBezTo>
                        <a:pt x="1046" y="405"/>
                        <a:pt x="1032" y="406"/>
                        <a:pt x="1019" y="415"/>
                      </a:cubicBezTo>
                      <a:cubicBezTo>
                        <a:pt x="1017" y="416"/>
                        <a:pt x="1016" y="419"/>
                        <a:pt x="1014" y="418"/>
                      </a:cubicBezTo>
                      <a:cubicBezTo>
                        <a:pt x="1013" y="417"/>
                        <a:pt x="1013" y="415"/>
                        <a:pt x="1013" y="413"/>
                      </a:cubicBezTo>
                      <a:cubicBezTo>
                        <a:pt x="1014" y="409"/>
                        <a:pt x="1012" y="408"/>
                        <a:pt x="1008" y="408"/>
                      </a:cubicBezTo>
                      <a:cubicBezTo>
                        <a:pt x="1003" y="408"/>
                        <a:pt x="998" y="408"/>
                        <a:pt x="994" y="408"/>
                      </a:cubicBezTo>
                      <a:cubicBezTo>
                        <a:pt x="988" y="408"/>
                        <a:pt x="987" y="408"/>
                        <a:pt x="987" y="414"/>
                      </a:cubicBezTo>
                      <a:cubicBezTo>
                        <a:pt x="987" y="433"/>
                        <a:pt x="987" y="453"/>
                        <a:pt x="987"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4" name="Freeform 68"/>
                <p:cNvSpPr>
                  <a:spLocks/>
                </p:cNvSpPr>
                <p:nvPr/>
              </p:nvSpPr>
              <p:spPr bwMode="auto">
                <a:xfrm>
                  <a:off x="3722" y="2234"/>
                  <a:ext cx="130" cy="106"/>
                </a:xfrm>
                <a:custGeom>
                  <a:avLst/>
                  <a:gdLst>
                    <a:gd name="T0" fmla="*/ 55 w 55"/>
                    <a:gd name="T1" fmla="*/ 22 h 45"/>
                    <a:gd name="T2" fmla="*/ 55 w 55"/>
                    <a:gd name="T3" fmla="*/ 37 h 45"/>
                    <a:gd name="T4" fmla="*/ 52 w 55"/>
                    <a:gd name="T5" fmla="*/ 41 h 45"/>
                    <a:gd name="T6" fmla="*/ 16 w 55"/>
                    <a:gd name="T7" fmla="*/ 42 h 45"/>
                    <a:gd name="T8" fmla="*/ 1 w 55"/>
                    <a:gd name="T9" fmla="*/ 26 h 45"/>
                    <a:gd name="T10" fmla="*/ 13 w 55"/>
                    <a:gd name="T11" fmla="*/ 5 h 45"/>
                    <a:gd name="T12" fmla="*/ 42 w 55"/>
                    <a:gd name="T13" fmla="*/ 1 h 45"/>
                    <a:gd name="T14" fmla="*/ 55 w 55"/>
                    <a:gd name="T15" fmla="*/ 16 h 45"/>
                    <a:gd name="T16" fmla="*/ 55 w 55"/>
                    <a:gd name="T17" fmla="*/ 22 h 45"/>
                    <a:gd name="T18" fmla="*/ 55 w 55"/>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5">
                      <a:moveTo>
                        <a:pt x="55" y="22"/>
                      </a:moveTo>
                      <a:cubicBezTo>
                        <a:pt x="55" y="27"/>
                        <a:pt x="55" y="32"/>
                        <a:pt x="55" y="37"/>
                      </a:cubicBezTo>
                      <a:cubicBezTo>
                        <a:pt x="55" y="39"/>
                        <a:pt x="54" y="41"/>
                        <a:pt x="52" y="41"/>
                      </a:cubicBezTo>
                      <a:cubicBezTo>
                        <a:pt x="40" y="43"/>
                        <a:pt x="28" y="45"/>
                        <a:pt x="16" y="42"/>
                      </a:cubicBezTo>
                      <a:cubicBezTo>
                        <a:pt x="7" y="40"/>
                        <a:pt x="2" y="34"/>
                        <a:pt x="1" y="26"/>
                      </a:cubicBezTo>
                      <a:cubicBezTo>
                        <a:pt x="0" y="16"/>
                        <a:pt x="4" y="9"/>
                        <a:pt x="13" y="5"/>
                      </a:cubicBezTo>
                      <a:cubicBezTo>
                        <a:pt x="22" y="0"/>
                        <a:pt x="32" y="0"/>
                        <a:pt x="42" y="1"/>
                      </a:cubicBezTo>
                      <a:cubicBezTo>
                        <a:pt x="55" y="3"/>
                        <a:pt x="55" y="3"/>
                        <a:pt x="55" y="16"/>
                      </a:cubicBezTo>
                      <a:cubicBezTo>
                        <a:pt x="55" y="18"/>
                        <a:pt x="55" y="20"/>
                        <a:pt x="55" y="22"/>
                      </a:cubicBezTo>
                      <a:cubicBezTo>
                        <a:pt x="55" y="22"/>
                        <a:pt x="55" y="22"/>
                        <a:pt x="5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5" name="Freeform 69"/>
                <p:cNvSpPr>
                  <a:spLocks/>
                </p:cNvSpPr>
                <p:nvPr/>
              </p:nvSpPr>
              <p:spPr bwMode="auto">
                <a:xfrm>
                  <a:off x="5751" y="2103"/>
                  <a:ext cx="139" cy="95"/>
                </a:xfrm>
                <a:custGeom>
                  <a:avLst/>
                  <a:gdLst>
                    <a:gd name="T0" fmla="*/ 30 w 59"/>
                    <a:gd name="T1" fmla="*/ 39 h 40"/>
                    <a:gd name="T2" fmla="*/ 5 w 59"/>
                    <a:gd name="T3" fmla="*/ 39 h 40"/>
                    <a:gd name="T4" fmla="*/ 1 w 59"/>
                    <a:gd name="T5" fmla="*/ 34 h 40"/>
                    <a:gd name="T6" fmla="*/ 16 w 59"/>
                    <a:gd name="T7" fmla="*/ 11 h 40"/>
                    <a:gd name="T8" fmla="*/ 59 w 59"/>
                    <a:gd name="T9" fmla="*/ 36 h 40"/>
                    <a:gd name="T10" fmla="*/ 55 w 59"/>
                    <a:gd name="T11" fmla="*/ 39 h 40"/>
                    <a:gd name="T12" fmla="*/ 30 w 59"/>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30" y="39"/>
                      </a:moveTo>
                      <a:cubicBezTo>
                        <a:pt x="21" y="39"/>
                        <a:pt x="13" y="39"/>
                        <a:pt x="5" y="39"/>
                      </a:cubicBezTo>
                      <a:cubicBezTo>
                        <a:pt x="1" y="40"/>
                        <a:pt x="0" y="38"/>
                        <a:pt x="1" y="34"/>
                      </a:cubicBezTo>
                      <a:cubicBezTo>
                        <a:pt x="3" y="25"/>
                        <a:pt x="7" y="16"/>
                        <a:pt x="16" y="11"/>
                      </a:cubicBezTo>
                      <a:cubicBezTo>
                        <a:pt x="35" y="0"/>
                        <a:pt x="58" y="13"/>
                        <a:pt x="59" y="36"/>
                      </a:cubicBezTo>
                      <a:cubicBezTo>
                        <a:pt x="59" y="39"/>
                        <a:pt x="58" y="39"/>
                        <a:pt x="55" y="39"/>
                      </a:cubicBezTo>
                      <a:cubicBezTo>
                        <a:pt x="47" y="39"/>
                        <a:pt x="38"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6" name="Freeform 70"/>
                <p:cNvSpPr>
                  <a:spLocks/>
                </p:cNvSpPr>
                <p:nvPr/>
              </p:nvSpPr>
              <p:spPr bwMode="auto">
                <a:xfrm>
                  <a:off x="4167" y="2118"/>
                  <a:ext cx="142" cy="78"/>
                </a:xfrm>
                <a:custGeom>
                  <a:avLst/>
                  <a:gdLst>
                    <a:gd name="T0" fmla="*/ 30 w 60"/>
                    <a:gd name="T1" fmla="*/ 33 h 33"/>
                    <a:gd name="T2" fmla="*/ 6 w 60"/>
                    <a:gd name="T3" fmla="*/ 33 h 33"/>
                    <a:gd name="T4" fmla="*/ 1 w 60"/>
                    <a:gd name="T5" fmla="*/ 29 h 33"/>
                    <a:gd name="T6" fmla="*/ 30 w 60"/>
                    <a:gd name="T7" fmla="*/ 1 h 33"/>
                    <a:gd name="T8" fmla="*/ 60 w 60"/>
                    <a:gd name="T9" fmla="*/ 29 h 33"/>
                    <a:gd name="T10" fmla="*/ 55 w 60"/>
                    <a:gd name="T11" fmla="*/ 33 h 33"/>
                    <a:gd name="T12" fmla="*/ 30 w 6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60" h="33">
                      <a:moveTo>
                        <a:pt x="30" y="33"/>
                      </a:moveTo>
                      <a:cubicBezTo>
                        <a:pt x="22" y="33"/>
                        <a:pt x="14" y="33"/>
                        <a:pt x="6" y="33"/>
                      </a:cubicBezTo>
                      <a:cubicBezTo>
                        <a:pt x="3" y="33"/>
                        <a:pt x="0" y="33"/>
                        <a:pt x="1" y="29"/>
                      </a:cubicBezTo>
                      <a:cubicBezTo>
                        <a:pt x="5" y="14"/>
                        <a:pt x="12" y="2"/>
                        <a:pt x="30" y="1"/>
                      </a:cubicBezTo>
                      <a:cubicBezTo>
                        <a:pt x="49" y="0"/>
                        <a:pt x="58" y="14"/>
                        <a:pt x="60" y="29"/>
                      </a:cubicBezTo>
                      <a:cubicBezTo>
                        <a:pt x="60" y="33"/>
                        <a:pt x="58" y="33"/>
                        <a:pt x="55" y="33"/>
                      </a:cubicBezTo>
                      <a:cubicBezTo>
                        <a:pt x="47" y="33"/>
                        <a:pt x="38" y="33"/>
                        <a:pt x="3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7" name="Freeform 71"/>
                <p:cNvSpPr>
                  <a:spLocks/>
                </p:cNvSpPr>
                <p:nvPr/>
              </p:nvSpPr>
              <p:spPr bwMode="auto">
                <a:xfrm>
                  <a:off x="4955" y="2122"/>
                  <a:ext cx="157" cy="214"/>
                </a:xfrm>
                <a:custGeom>
                  <a:avLst/>
                  <a:gdLst>
                    <a:gd name="T0" fmla="*/ 65 w 66"/>
                    <a:gd name="T1" fmla="*/ 45 h 90"/>
                    <a:gd name="T2" fmla="*/ 61 w 66"/>
                    <a:gd name="T3" fmla="*/ 71 h 90"/>
                    <a:gd name="T4" fmla="*/ 34 w 66"/>
                    <a:gd name="T5" fmla="*/ 90 h 90"/>
                    <a:gd name="T6" fmla="*/ 7 w 66"/>
                    <a:gd name="T7" fmla="*/ 71 h 90"/>
                    <a:gd name="T8" fmla="*/ 6 w 66"/>
                    <a:gd name="T9" fmla="*/ 19 h 90"/>
                    <a:gd name="T10" fmla="*/ 34 w 66"/>
                    <a:gd name="T11" fmla="*/ 0 h 90"/>
                    <a:gd name="T12" fmla="*/ 62 w 66"/>
                    <a:gd name="T13" fmla="*/ 19 h 90"/>
                    <a:gd name="T14" fmla="*/ 65 w 66"/>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0">
                      <a:moveTo>
                        <a:pt x="65" y="45"/>
                      </a:moveTo>
                      <a:cubicBezTo>
                        <a:pt x="66" y="54"/>
                        <a:pt x="65" y="63"/>
                        <a:pt x="61" y="71"/>
                      </a:cubicBezTo>
                      <a:cubicBezTo>
                        <a:pt x="56" y="84"/>
                        <a:pt x="47" y="90"/>
                        <a:pt x="34" y="90"/>
                      </a:cubicBezTo>
                      <a:cubicBezTo>
                        <a:pt x="20" y="90"/>
                        <a:pt x="11" y="84"/>
                        <a:pt x="7" y="71"/>
                      </a:cubicBezTo>
                      <a:cubicBezTo>
                        <a:pt x="0" y="54"/>
                        <a:pt x="0" y="36"/>
                        <a:pt x="6" y="19"/>
                      </a:cubicBezTo>
                      <a:cubicBezTo>
                        <a:pt x="11" y="6"/>
                        <a:pt x="20" y="0"/>
                        <a:pt x="34" y="0"/>
                      </a:cubicBezTo>
                      <a:cubicBezTo>
                        <a:pt x="48" y="0"/>
                        <a:pt x="57" y="6"/>
                        <a:pt x="62" y="19"/>
                      </a:cubicBezTo>
                      <a:cubicBezTo>
                        <a:pt x="65" y="28"/>
                        <a:pt x="66" y="36"/>
                        <a:pt x="6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grpSp>
        </p:grpSp>
        <p:grpSp>
          <p:nvGrpSpPr>
            <p:cNvPr id="298" name="Group 297"/>
            <p:cNvGrpSpPr/>
            <p:nvPr/>
          </p:nvGrpSpPr>
          <p:grpSpPr>
            <a:xfrm>
              <a:off x="2313115" y="2642935"/>
              <a:ext cx="764057" cy="851273"/>
              <a:chOff x="3644060" y="2602656"/>
              <a:chExt cx="619937" cy="690699"/>
            </a:xfrm>
          </p:grpSpPr>
          <p:sp>
            <p:nvSpPr>
              <p:cNvPr id="299" name="TextBox 298"/>
              <p:cNvSpPr txBox="1"/>
              <p:nvPr/>
            </p:nvSpPr>
            <p:spPr>
              <a:xfrm>
                <a:off x="3644060" y="3078656"/>
                <a:ext cx="619937" cy="214699"/>
              </a:xfrm>
              <a:prstGeom prst="rect">
                <a:avLst/>
              </a:prstGeom>
              <a:noFill/>
            </p:spPr>
            <p:txBody>
              <a:bodyPr wrap="none" rtlCol="0">
                <a:spAutoFit/>
              </a:bodyPr>
              <a:lstStyle/>
              <a:p>
                <a:pPr algn="ctr" defTabSz="1088430"/>
                <a:r>
                  <a:rPr lang="en-US" sz="833" dirty="0">
                    <a:solidFill>
                      <a:srgbClr val="FFFFFF"/>
                    </a:solidFill>
                    <a:latin typeface="Segoe UI"/>
                  </a:rPr>
                  <a:t>Office365</a:t>
                </a:r>
              </a:p>
            </p:txBody>
          </p:sp>
          <p:sp>
            <p:nvSpPr>
              <p:cNvPr id="300" name="Freeform 80"/>
              <p:cNvSpPr>
                <a:spLocks/>
              </p:cNvSpPr>
              <p:nvPr/>
            </p:nvSpPr>
            <p:spPr bwMode="auto">
              <a:xfrm>
                <a:off x="3766004" y="2602656"/>
                <a:ext cx="376050" cy="452857"/>
              </a:xfrm>
              <a:custGeom>
                <a:avLst/>
                <a:gdLst>
                  <a:gd name="T0" fmla="*/ 0 w 989"/>
                  <a:gd name="T1" fmla="*/ 961 h 1191"/>
                  <a:gd name="T2" fmla="*/ 0 w 989"/>
                  <a:gd name="T3" fmla="*/ 236 h 1191"/>
                  <a:gd name="T4" fmla="*/ 642 w 989"/>
                  <a:gd name="T5" fmla="*/ 0 h 1191"/>
                  <a:gd name="T6" fmla="*/ 989 w 989"/>
                  <a:gd name="T7" fmla="*/ 112 h 1191"/>
                  <a:gd name="T8" fmla="*/ 989 w 989"/>
                  <a:gd name="T9" fmla="*/ 1084 h 1191"/>
                  <a:gd name="T10" fmla="*/ 642 w 989"/>
                  <a:gd name="T11" fmla="*/ 1191 h 1191"/>
                  <a:gd name="T12" fmla="*/ 0 w 989"/>
                  <a:gd name="T13" fmla="*/ 961 h 1191"/>
                  <a:gd name="T14" fmla="*/ 642 w 989"/>
                  <a:gd name="T15" fmla="*/ 1037 h 1191"/>
                  <a:gd name="T16" fmla="*/ 642 w 989"/>
                  <a:gd name="T17" fmla="*/ 195 h 1191"/>
                  <a:gd name="T18" fmla="*/ 223 w 989"/>
                  <a:gd name="T19" fmla="*/ 293 h 1191"/>
                  <a:gd name="T20" fmla="*/ 223 w 989"/>
                  <a:gd name="T21" fmla="*/ 863 h 1191"/>
                  <a:gd name="T22" fmla="*/ 0 w 989"/>
                  <a:gd name="T23" fmla="*/ 961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9" h="1191">
                    <a:moveTo>
                      <a:pt x="0" y="961"/>
                    </a:moveTo>
                    <a:lnTo>
                      <a:pt x="0" y="236"/>
                    </a:lnTo>
                    <a:lnTo>
                      <a:pt x="642" y="0"/>
                    </a:lnTo>
                    <a:lnTo>
                      <a:pt x="989" y="112"/>
                    </a:lnTo>
                    <a:lnTo>
                      <a:pt x="989" y="1084"/>
                    </a:lnTo>
                    <a:lnTo>
                      <a:pt x="642" y="1191"/>
                    </a:lnTo>
                    <a:lnTo>
                      <a:pt x="0" y="961"/>
                    </a:lnTo>
                    <a:lnTo>
                      <a:pt x="642" y="1037"/>
                    </a:lnTo>
                    <a:lnTo>
                      <a:pt x="642" y="195"/>
                    </a:lnTo>
                    <a:lnTo>
                      <a:pt x="223" y="293"/>
                    </a:lnTo>
                    <a:lnTo>
                      <a:pt x="223" y="863"/>
                    </a:lnTo>
                    <a:lnTo>
                      <a:pt x="0" y="961"/>
                    </a:ln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grpSp>
        <p:grpSp>
          <p:nvGrpSpPr>
            <p:cNvPr id="301" name="Group 300"/>
            <p:cNvGrpSpPr/>
            <p:nvPr/>
          </p:nvGrpSpPr>
          <p:grpSpPr>
            <a:xfrm>
              <a:off x="1370066" y="4984436"/>
              <a:ext cx="2623631" cy="862822"/>
              <a:chOff x="9114838" y="7862330"/>
              <a:chExt cx="2523887" cy="830018"/>
            </a:xfrm>
          </p:grpSpPr>
          <p:grpSp>
            <p:nvGrpSpPr>
              <p:cNvPr id="302" name="Group 301"/>
              <p:cNvGrpSpPr/>
              <p:nvPr/>
            </p:nvGrpSpPr>
            <p:grpSpPr>
              <a:xfrm>
                <a:off x="9114838" y="7910613"/>
                <a:ext cx="940410" cy="781733"/>
                <a:chOff x="11259532" y="7040820"/>
                <a:chExt cx="793180" cy="659345"/>
              </a:xfrm>
            </p:grpSpPr>
            <p:sp>
              <p:nvSpPr>
                <p:cNvPr id="306" name="Freeform 75"/>
                <p:cNvSpPr>
                  <a:spLocks noEditPoints="1"/>
                </p:cNvSpPr>
                <p:nvPr/>
              </p:nvSpPr>
              <p:spPr bwMode="auto">
                <a:xfrm>
                  <a:off x="11513784" y="7040820"/>
                  <a:ext cx="284679" cy="408769"/>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307" name="TextBox 306"/>
                <p:cNvSpPr txBox="1"/>
                <p:nvPr/>
              </p:nvSpPr>
              <p:spPr>
                <a:xfrm>
                  <a:off x="11259532" y="7485466"/>
                  <a:ext cx="793180" cy="214699"/>
                </a:xfrm>
                <a:prstGeom prst="rect">
                  <a:avLst/>
                </a:prstGeom>
                <a:noFill/>
              </p:spPr>
              <p:txBody>
                <a:bodyPr wrap="none" rtlCol="0">
                  <a:spAutoFit/>
                </a:bodyPr>
                <a:lstStyle/>
                <a:p>
                  <a:pPr algn="ctr" defTabSz="1088430"/>
                  <a:r>
                    <a:rPr lang="en-US" sz="833" dirty="0">
                      <a:solidFill>
                        <a:srgbClr val="FFFFFF"/>
                      </a:solidFill>
                      <a:latin typeface="Segoe UI"/>
                    </a:rPr>
                    <a:t>DocumentDB</a:t>
                  </a:r>
                </a:p>
              </p:txBody>
            </p:sp>
          </p:grpSp>
          <p:grpSp>
            <p:nvGrpSpPr>
              <p:cNvPr id="303" name="Group 302"/>
              <p:cNvGrpSpPr/>
              <p:nvPr/>
            </p:nvGrpSpPr>
            <p:grpSpPr>
              <a:xfrm>
                <a:off x="10274556" y="7862330"/>
                <a:ext cx="1364169" cy="830018"/>
                <a:chOff x="12268935" y="6918098"/>
                <a:chExt cx="1150595" cy="700070"/>
              </a:xfrm>
            </p:grpSpPr>
            <p:pic>
              <p:nvPicPr>
                <p:cNvPr id="304" name="Picture 303"/>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2615632" y="6918098"/>
                  <a:ext cx="457200" cy="457200"/>
                </a:xfrm>
                <a:prstGeom prst="rect">
                  <a:avLst/>
                </a:prstGeom>
              </p:spPr>
            </p:pic>
            <p:sp>
              <p:nvSpPr>
                <p:cNvPr id="305" name="TextBox 304"/>
                <p:cNvSpPr txBox="1"/>
                <p:nvPr/>
              </p:nvSpPr>
              <p:spPr>
                <a:xfrm>
                  <a:off x="12268935" y="7403469"/>
                  <a:ext cx="1150595" cy="214699"/>
                </a:xfrm>
                <a:prstGeom prst="rect">
                  <a:avLst/>
                </a:prstGeom>
                <a:noFill/>
              </p:spPr>
              <p:txBody>
                <a:bodyPr wrap="none" rtlCol="0">
                  <a:spAutoFit/>
                </a:bodyPr>
                <a:lstStyle/>
                <a:p>
                  <a:pPr algn="ctr" defTabSz="1088430"/>
                  <a:r>
                    <a:rPr lang="en-US" sz="833" dirty="0">
                      <a:solidFill>
                        <a:srgbClr val="FFFFFF"/>
                      </a:solidFill>
                      <a:latin typeface="Segoe UI"/>
                    </a:rPr>
                    <a:t>SQL Data Warehouse</a:t>
                  </a:r>
                </a:p>
              </p:txBody>
            </p:sp>
          </p:grpSp>
        </p:grpSp>
        <p:grpSp>
          <p:nvGrpSpPr>
            <p:cNvPr id="308" name="Group 307"/>
            <p:cNvGrpSpPr/>
            <p:nvPr/>
          </p:nvGrpSpPr>
          <p:grpSpPr>
            <a:xfrm>
              <a:off x="875895" y="4074001"/>
              <a:ext cx="798682" cy="842476"/>
              <a:chOff x="8636408" y="6986502"/>
              <a:chExt cx="768317" cy="810445"/>
            </a:xfrm>
          </p:grpSpPr>
          <p:pic>
            <p:nvPicPr>
              <p:cNvPr id="309" name="Picture 14" descr="https://media.mongodb.org/ico/icon-leaf.png"/>
              <p:cNvPicPr>
                <a:picLocks noChangeAspect="1" noChangeArrowheads="1"/>
              </p:cNvPicPr>
              <p:nvPr/>
            </p:nvPicPr>
            <p:blipFill>
              <a:blip r:embed="rId4" cstate="hqprint">
                <a:biLevel thresh="50000"/>
                <a:extLst>
                  <a:ext uri="{28A0092B-C50C-407E-A947-70E740481C1C}">
                    <a14:useLocalDpi xmlns:a14="http://schemas.microsoft.com/office/drawing/2010/main" val="0"/>
                  </a:ext>
                </a:extLst>
              </a:blip>
              <a:srcRect/>
              <a:stretch>
                <a:fillRect/>
              </a:stretch>
            </p:blipFill>
            <p:spPr bwMode="auto">
              <a:xfrm>
                <a:off x="8749533" y="6986502"/>
                <a:ext cx="542066" cy="542066"/>
              </a:xfrm>
              <a:prstGeom prst="rect">
                <a:avLst/>
              </a:prstGeom>
              <a:noFill/>
              <a:extLst>
                <a:ext uri="{909E8E84-426E-40DD-AFC4-6F175D3DCCD1}">
                  <a14:hiddenFill xmlns:a14="http://schemas.microsoft.com/office/drawing/2010/main">
                    <a:solidFill>
                      <a:srgbClr val="FFFFFF"/>
                    </a:solidFill>
                  </a14:hiddenFill>
                </a:ext>
              </a:extLst>
            </p:spPr>
          </p:pic>
          <p:sp>
            <p:nvSpPr>
              <p:cNvPr id="310" name="TextBox 309"/>
              <p:cNvSpPr txBox="1"/>
              <p:nvPr/>
            </p:nvSpPr>
            <p:spPr>
              <a:xfrm>
                <a:off x="8636408" y="7542396"/>
                <a:ext cx="768317" cy="254551"/>
              </a:xfrm>
              <a:prstGeom prst="rect">
                <a:avLst/>
              </a:prstGeom>
              <a:noFill/>
            </p:spPr>
            <p:txBody>
              <a:bodyPr wrap="none" rtlCol="0">
                <a:spAutoFit/>
              </a:bodyPr>
              <a:lstStyle/>
              <a:p>
                <a:pPr algn="ctr" defTabSz="1088430"/>
                <a:r>
                  <a:rPr lang="en-US" sz="833" dirty="0">
                    <a:solidFill>
                      <a:srgbClr val="FFFFFF"/>
                    </a:solidFill>
                    <a:latin typeface="Segoe UI"/>
                  </a:rPr>
                  <a:t>MongoDB</a:t>
                </a:r>
              </a:p>
            </p:txBody>
          </p:sp>
        </p:grpSp>
        <p:grpSp>
          <p:nvGrpSpPr>
            <p:cNvPr id="311" name="Group 310"/>
            <p:cNvGrpSpPr/>
            <p:nvPr/>
          </p:nvGrpSpPr>
          <p:grpSpPr>
            <a:xfrm>
              <a:off x="2326604" y="4074001"/>
              <a:ext cx="581314" cy="842476"/>
              <a:chOff x="9765306" y="6986502"/>
              <a:chExt cx="559213" cy="810445"/>
            </a:xfrm>
          </p:grpSpPr>
          <p:pic>
            <p:nvPicPr>
              <p:cNvPr id="312" name="Picture 31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9773880" y="6986502"/>
                <a:ext cx="542066" cy="542066"/>
              </a:xfrm>
              <a:prstGeom prst="rect">
                <a:avLst/>
              </a:prstGeom>
            </p:spPr>
          </p:pic>
          <p:sp>
            <p:nvSpPr>
              <p:cNvPr id="313" name="TextBox 312"/>
              <p:cNvSpPr txBox="1"/>
              <p:nvPr/>
            </p:nvSpPr>
            <p:spPr>
              <a:xfrm>
                <a:off x="9765306" y="7542396"/>
                <a:ext cx="559213" cy="254551"/>
              </a:xfrm>
              <a:prstGeom prst="rect">
                <a:avLst/>
              </a:prstGeom>
              <a:noFill/>
            </p:spPr>
            <p:txBody>
              <a:bodyPr wrap="none" rtlCol="0">
                <a:spAutoFit/>
              </a:bodyPr>
              <a:lstStyle/>
              <a:p>
                <a:pPr algn="ctr" defTabSz="1088430"/>
                <a:r>
                  <a:rPr lang="en-US" sz="833" dirty="0">
                    <a:solidFill>
                      <a:srgbClr val="FFFFFF"/>
                    </a:solidFill>
                    <a:latin typeface="Segoe UI"/>
                  </a:rPr>
                  <a:t>Tables</a:t>
                </a:r>
              </a:p>
            </p:txBody>
          </p:sp>
        </p:grpSp>
        <p:grpSp>
          <p:nvGrpSpPr>
            <p:cNvPr id="314" name="Group 313"/>
            <p:cNvGrpSpPr/>
            <p:nvPr/>
          </p:nvGrpSpPr>
          <p:grpSpPr>
            <a:xfrm>
              <a:off x="3562063" y="4074001"/>
              <a:ext cx="804450" cy="842476"/>
              <a:chOff x="10757790" y="6986502"/>
              <a:chExt cx="773866" cy="810445"/>
            </a:xfrm>
          </p:grpSpPr>
          <p:pic>
            <p:nvPicPr>
              <p:cNvPr id="315" name="Picture 31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73689" y="6986502"/>
                <a:ext cx="542066" cy="542066"/>
              </a:xfrm>
              <a:prstGeom prst="rect">
                <a:avLst/>
              </a:prstGeom>
            </p:spPr>
          </p:pic>
          <p:sp>
            <p:nvSpPr>
              <p:cNvPr id="316" name="TextBox 315"/>
              <p:cNvSpPr txBox="1"/>
              <p:nvPr/>
            </p:nvSpPr>
            <p:spPr>
              <a:xfrm>
                <a:off x="10757790" y="7542396"/>
                <a:ext cx="773866" cy="254551"/>
              </a:xfrm>
              <a:prstGeom prst="rect">
                <a:avLst/>
              </a:prstGeom>
              <a:noFill/>
            </p:spPr>
            <p:txBody>
              <a:bodyPr wrap="none" rtlCol="0">
                <a:spAutoFit/>
              </a:bodyPr>
              <a:lstStyle/>
              <a:p>
                <a:pPr algn="ctr" defTabSz="1088430"/>
                <a:r>
                  <a:rPr lang="en-US" sz="833" dirty="0">
                    <a:solidFill>
                      <a:srgbClr val="FFFFFF"/>
                    </a:solidFill>
                    <a:latin typeface="Segoe UI"/>
                  </a:rPr>
                  <a:t>Azure SQL</a:t>
                </a:r>
              </a:p>
            </p:txBody>
          </p:sp>
        </p:grpSp>
        <p:cxnSp>
          <p:nvCxnSpPr>
            <p:cNvPr id="317" name="Straight Connector 316"/>
            <p:cNvCxnSpPr/>
            <p:nvPr/>
          </p:nvCxnSpPr>
          <p:spPr>
            <a:xfrm>
              <a:off x="916457" y="3949480"/>
              <a:ext cx="35169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8" name="Group 317"/>
            <p:cNvGrpSpPr/>
            <p:nvPr/>
          </p:nvGrpSpPr>
          <p:grpSpPr>
            <a:xfrm rot="16200000">
              <a:off x="485403" y="1689044"/>
              <a:ext cx="371305" cy="424112"/>
              <a:chOff x="381000" y="1377952"/>
              <a:chExt cx="357188" cy="407988"/>
            </a:xfrm>
          </p:grpSpPr>
          <p:sp>
            <p:nvSpPr>
              <p:cNvPr id="319"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320" name="TextBox 319"/>
              <p:cNvSpPr txBox="1"/>
              <p:nvPr/>
            </p:nvSpPr>
            <p:spPr>
              <a:xfrm rot="5400000">
                <a:off x="397859" y="1392003"/>
                <a:ext cx="318652" cy="343374"/>
              </a:xfrm>
              <a:prstGeom prst="rect">
                <a:avLst/>
              </a:prstGeom>
              <a:noFill/>
            </p:spPr>
            <p:txBody>
              <a:bodyPr wrap="none" rtlCol="0">
                <a:spAutoFit/>
              </a:bodyPr>
              <a:lstStyle/>
              <a:p>
                <a:pPr defTabSz="1088473"/>
                <a:r>
                  <a:rPr lang="en-US" sz="1333" dirty="0">
                    <a:solidFill>
                      <a:srgbClr val="FFFFFF"/>
                    </a:solidFill>
                    <a:latin typeface="Segoe UI"/>
                  </a:rPr>
                  <a:t>5</a:t>
                </a:r>
              </a:p>
            </p:txBody>
          </p:sp>
        </p:grpSp>
      </p:grpSp>
      <p:sp>
        <p:nvSpPr>
          <p:cNvPr id="3" name="Title 2"/>
          <p:cNvSpPr>
            <a:spLocks noGrp="1"/>
          </p:cNvSpPr>
          <p:nvPr>
            <p:ph type="title"/>
          </p:nvPr>
        </p:nvSpPr>
        <p:spPr/>
        <p:txBody>
          <a:bodyPr/>
          <a:lstStyle/>
          <a:p>
            <a:r>
              <a:rPr lang="en-US" dirty="0"/>
              <a:t>Data store tier</a:t>
            </a:r>
          </a:p>
        </p:txBody>
      </p:sp>
      <p:sp>
        <p:nvSpPr>
          <p:cNvPr id="322" name="TextBox 321"/>
          <p:cNvSpPr txBox="1"/>
          <p:nvPr/>
        </p:nvSpPr>
        <p:spPr>
          <a:xfrm>
            <a:off x="4081027" y="1389816"/>
            <a:ext cx="6887826" cy="5016758"/>
          </a:xfrm>
          <a:prstGeom prst="rect">
            <a:avLst/>
          </a:prstGeom>
          <a:noFill/>
        </p:spPr>
        <p:txBody>
          <a:bodyPr wrap="square" rtlCol="0">
            <a:sp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Multiple relational and non-relational database options for your web app</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Build your own highly available database tier or leverage pre-built images from the Azure Marketplace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Almost all database engines supported, including MongoDB, MySQL, Oracle, MS SQL, and Couchbase	</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Azure also provides database as a service with SQL Database, DocumentDB, Tables, Redis Cache, and more</a:t>
            </a:r>
          </a:p>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Web app backend on Azure can use different types of data connections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Choose from a wide range of cloud-based relational and non-relational databases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With more than 40 SaaS API connectors, you can easily integrate your app with first- or third-party SaaS offerings</a:t>
            </a:r>
          </a:p>
        </p:txBody>
      </p:sp>
    </p:spTree>
    <p:extLst>
      <p:ext uri="{BB962C8B-B14F-4D97-AF65-F5344CB8AC3E}">
        <p14:creationId xmlns:p14="http://schemas.microsoft.com/office/powerpoint/2010/main" val="2996960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334120" y="1396350"/>
            <a:ext cx="3579068" cy="2603545"/>
            <a:chOff x="459000" y="1661106"/>
            <a:chExt cx="4294882" cy="3124254"/>
          </a:xfrm>
        </p:grpSpPr>
        <p:sp>
          <p:nvSpPr>
            <p:cNvPr id="469" name="Rectangle 468"/>
            <p:cNvSpPr/>
            <p:nvPr/>
          </p:nvSpPr>
          <p:spPr>
            <a:xfrm>
              <a:off x="748302" y="2134858"/>
              <a:ext cx="4005580" cy="2650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667" dirty="0">
                <a:solidFill>
                  <a:srgbClr val="FFFFFF"/>
                </a:solidFill>
                <a:latin typeface="Segoe UI"/>
              </a:endParaRPr>
            </a:p>
          </p:txBody>
        </p:sp>
        <p:sp>
          <p:nvSpPr>
            <p:cNvPr id="470" name="Rectangle 469"/>
            <p:cNvSpPr/>
            <p:nvPr/>
          </p:nvSpPr>
          <p:spPr>
            <a:xfrm>
              <a:off x="748302" y="1661106"/>
              <a:ext cx="4005580" cy="4789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667" dirty="0">
                  <a:solidFill>
                    <a:srgbClr val="FFFFFF"/>
                  </a:solidFill>
                  <a:latin typeface="Segoe UI"/>
                </a:rPr>
                <a:t>Additional services</a:t>
              </a:r>
            </a:p>
          </p:txBody>
        </p:sp>
        <p:grpSp>
          <p:nvGrpSpPr>
            <p:cNvPr id="471" name="Group 470"/>
            <p:cNvGrpSpPr/>
            <p:nvPr/>
          </p:nvGrpSpPr>
          <p:grpSpPr>
            <a:xfrm>
              <a:off x="947262" y="2475045"/>
              <a:ext cx="3607660" cy="1988585"/>
              <a:chOff x="947262" y="2443306"/>
              <a:chExt cx="3607660" cy="1988585"/>
            </a:xfrm>
          </p:grpSpPr>
          <p:grpSp>
            <p:nvGrpSpPr>
              <p:cNvPr id="475" name="Group 474"/>
              <p:cNvGrpSpPr/>
              <p:nvPr/>
            </p:nvGrpSpPr>
            <p:grpSpPr>
              <a:xfrm>
                <a:off x="1041292" y="2443306"/>
                <a:ext cx="3417518" cy="769693"/>
                <a:chOff x="5470355" y="2467156"/>
                <a:chExt cx="3262635" cy="734811"/>
              </a:xfrm>
            </p:grpSpPr>
            <p:grpSp>
              <p:nvGrpSpPr>
                <p:cNvPr id="489" name="Group 488"/>
                <p:cNvGrpSpPr/>
                <p:nvPr/>
              </p:nvGrpSpPr>
              <p:grpSpPr>
                <a:xfrm>
                  <a:off x="7884195" y="2473506"/>
                  <a:ext cx="848795" cy="728461"/>
                  <a:chOff x="8274890" y="2276948"/>
                  <a:chExt cx="848795" cy="728461"/>
                </a:xfrm>
              </p:grpSpPr>
              <p:grpSp>
                <p:nvGrpSpPr>
                  <p:cNvPr id="502" name="Group 55"/>
                  <p:cNvGrpSpPr>
                    <a:grpSpLocks noChangeAspect="1"/>
                  </p:cNvGrpSpPr>
                  <p:nvPr/>
                </p:nvGrpSpPr>
                <p:grpSpPr bwMode="auto">
                  <a:xfrm>
                    <a:off x="8510376" y="2276948"/>
                    <a:ext cx="377825" cy="441325"/>
                    <a:chOff x="5420" y="4235"/>
                    <a:chExt cx="238" cy="278"/>
                  </a:xfrm>
                  <a:solidFill>
                    <a:schemeClr val="bg1"/>
                  </a:solidFill>
                </p:grpSpPr>
                <p:sp>
                  <p:nvSpPr>
                    <p:cNvPr id="504" name="Freeform 56"/>
                    <p:cNvSpPr>
                      <a:spLocks/>
                    </p:cNvSpPr>
                    <p:nvPr/>
                  </p:nvSpPr>
                  <p:spPr bwMode="auto">
                    <a:xfrm>
                      <a:off x="5467" y="4401"/>
                      <a:ext cx="77" cy="112"/>
                    </a:xfrm>
                    <a:custGeom>
                      <a:avLst/>
                      <a:gdLst>
                        <a:gd name="T0" fmla="*/ 53 w 77"/>
                        <a:gd name="T1" fmla="*/ 0 h 112"/>
                        <a:gd name="T2" fmla="*/ 24 w 77"/>
                        <a:gd name="T3" fmla="*/ 0 h 112"/>
                        <a:gd name="T4" fmla="*/ 24 w 77"/>
                        <a:gd name="T5" fmla="*/ 59 h 112"/>
                        <a:gd name="T6" fmla="*/ 0 w 77"/>
                        <a:gd name="T7" fmla="*/ 59 h 112"/>
                        <a:gd name="T8" fmla="*/ 39 w 77"/>
                        <a:gd name="T9" fmla="*/ 112 h 112"/>
                        <a:gd name="T10" fmla="*/ 77 w 77"/>
                        <a:gd name="T11" fmla="*/ 59 h 112"/>
                        <a:gd name="T12" fmla="*/ 53 w 77"/>
                        <a:gd name="T13" fmla="*/ 59 h 112"/>
                        <a:gd name="T14" fmla="*/ 53 w 77"/>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2">
                          <a:moveTo>
                            <a:pt x="53" y="0"/>
                          </a:moveTo>
                          <a:lnTo>
                            <a:pt x="24" y="0"/>
                          </a:lnTo>
                          <a:lnTo>
                            <a:pt x="24" y="59"/>
                          </a:lnTo>
                          <a:lnTo>
                            <a:pt x="0" y="59"/>
                          </a:lnTo>
                          <a:lnTo>
                            <a:pt x="39" y="112"/>
                          </a:lnTo>
                          <a:lnTo>
                            <a:pt x="77" y="59"/>
                          </a:lnTo>
                          <a:lnTo>
                            <a:pt x="53" y="59"/>
                          </a:lnTo>
                          <a:lnTo>
                            <a:pt x="53" y="0"/>
                          </a:lnTo>
                          <a:close/>
                        </a:path>
                      </a:pathLst>
                    </a:custGeom>
                    <a:grpFill/>
                    <a:ln w="9525">
                      <a:noFill/>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5" name="Rectangle 57"/>
                    <p:cNvSpPr>
                      <a:spLocks noChangeArrowheads="1"/>
                    </p:cNvSpPr>
                    <p:nvPr/>
                  </p:nvSpPr>
                  <p:spPr bwMode="auto">
                    <a:xfrm>
                      <a:off x="5470" y="4313"/>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6" name="Rectangle 58"/>
                    <p:cNvSpPr>
                      <a:spLocks noChangeArrowheads="1"/>
                    </p:cNvSpPr>
                    <p:nvPr/>
                  </p:nvSpPr>
                  <p:spPr bwMode="auto">
                    <a:xfrm>
                      <a:off x="5470" y="4343"/>
                      <a:ext cx="70" cy="19"/>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7" name="Rectangle 59"/>
                    <p:cNvSpPr>
                      <a:spLocks noChangeArrowheads="1"/>
                    </p:cNvSpPr>
                    <p:nvPr/>
                  </p:nvSpPr>
                  <p:spPr bwMode="auto">
                    <a:xfrm>
                      <a:off x="5470" y="4371"/>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8" name="Freeform 60"/>
                    <p:cNvSpPr>
                      <a:spLocks/>
                    </p:cNvSpPr>
                    <p:nvPr/>
                  </p:nvSpPr>
                  <p:spPr bwMode="auto">
                    <a:xfrm>
                      <a:off x="5420" y="4235"/>
                      <a:ext cx="99" cy="164"/>
                    </a:xfrm>
                    <a:custGeom>
                      <a:avLst/>
                      <a:gdLst>
                        <a:gd name="T0" fmla="*/ 298 w 324"/>
                        <a:gd name="T1" fmla="*/ 0 h 541"/>
                        <a:gd name="T2" fmla="*/ 30 w 324"/>
                        <a:gd name="T3" fmla="*/ 0 h 541"/>
                        <a:gd name="T4" fmla="*/ 2 w 324"/>
                        <a:gd name="T5" fmla="*/ 33 h 541"/>
                        <a:gd name="T6" fmla="*/ 0 w 324"/>
                        <a:gd name="T7" fmla="*/ 541 h 541"/>
                        <a:gd name="T8" fmla="*/ 96 w 324"/>
                        <a:gd name="T9" fmla="*/ 541 h 541"/>
                        <a:gd name="T10" fmla="*/ 96 w 324"/>
                        <a:gd name="T11" fmla="*/ 98 h 541"/>
                        <a:gd name="T12" fmla="*/ 224 w 324"/>
                        <a:gd name="T13" fmla="*/ 98 h 541"/>
                        <a:gd name="T14" fmla="*/ 224 w 324"/>
                        <a:gd name="T15" fmla="*/ 227 h 541"/>
                        <a:gd name="T16" fmla="*/ 320 w 324"/>
                        <a:gd name="T17" fmla="*/ 227 h 541"/>
                        <a:gd name="T18" fmla="*/ 320 w 324"/>
                        <a:gd name="T19" fmla="*/ 29 h 541"/>
                        <a:gd name="T20" fmla="*/ 298 w 324"/>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41">
                          <a:moveTo>
                            <a:pt x="298" y="0"/>
                          </a:moveTo>
                          <a:lnTo>
                            <a:pt x="30" y="0"/>
                          </a:lnTo>
                          <a:cubicBezTo>
                            <a:pt x="22" y="0"/>
                            <a:pt x="2" y="0"/>
                            <a:pt x="2" y="33"/>
                          </a:cubicBezTo>
                          <a:lnTo>
                            <a:pt x="0" y="541"/>
                          </a:lnTo>
                          <a:lnTo>
                            <a:pt x="96" y="541"/>
                          </a:lnTo>
                          <a:lnTo>
                            <a:pt x="96" y="98"/>
                          </a:lnTo>
                          <a:lnTo>
                            <a:pt x="224" y="98"/>
                          </a:lnTo>
                          <a:lnTo>
                            <a:pt x="224" y="227"/>
                          </a:lnTo>
                          <a:lnTo>
                            <a:pt x="320" y="227"/>
                          </a:lnTo>
                          <a:lnTo>
                            <a:pt x="320" y="29"/>
                          </a:lnTo>
                          <a:cubicBezTo>
                            <a:pt x="324" y="0"/>
                            <a:pt x="307" y="0"/>
                            <a:pt x="298"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9" name="Freeform 61"/>
                    <p:cNvSpPr>
                      <a:spLocks/>
                    </p:cNvSpPr>
                    <p:nvPr/>
                  </p:nvSpPr>
                  <p:spPr bwMode="auto">
                    <a:xfrm>
                      <a:off x="5420" y="4371"/>
                      <a:ext cx="59" cy="78"/>
                    </a:xfrm>
                    <a:custGeom>
                      <a:avLst/>
                      <a:gdLst>
                        <a:gd name="T0" fmla="*/ 96 w 194"/>
                        <a:gd name="T1" fmla="*/ 0 h 256"/>
                        <a:gd name="T2" fmla="*/ 0 w 194"/>
                        <a:gd name="T3" fmla="*/ 0 h 256"/>
                        <a:gd name="T4" fmla="*/ 0 w 194"/>
                        <a:gd name="T5" fmla="*/ 226 h 256"/>
                        <a:gd name="T6" fmla="*/ 35 w 194"/>
                        <a:gd name="T7" fmla="*/ 256 h 256"/>
                        <a:gd name="T8" fmla="*/ 194 w 194"/>
                        <a:gd name="T9" fmla="*/ 256 h 256"/>
                        <a:gd name="T10" fmla="*/ 194 w 194"/>
                        <a:gd name="T11" fmla="*/ 161 h 256"/>
                        <a:gd name="T12" fmla="*/ 98 w 194"/>
                        <a:gd name="T13" fmla="*/ 161 h 256"/>
                        <a:gd name="T14" fmla="*/ 96 w 19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56">
                          <a:moveTo>
                            <a:pt x="96" y="0"/>
                          </a:moveTo>
                          <a:lnTo>
                            <a:pt x="0" y="0"/>
                          </a:lnTo>
                          <a:lnTo>
                            <a:pt x="0" y="226"/>
                          </a:lnTo>
                          <a:cubicBezTo>
                            <a:pt x="0" y="233"/>
                            <a:pt x="28" y="256"/>
                            <a:pt x="35" y="256"/>
                          </a:cubicBezTo>
                          <a:lnTo>
                            <a:pt x="194" y="256"/>
                          </a:lnTo>
                          <a:lnTo>
                            <a:pt x="194" y="161"/>
                          </a:lnTo>
                          <a:lnTo>
                            <a:pt x="98" y="161"/>
                          </a:lnTo>
                          <a:lnTo>
                            <a:pt x="96"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10" name="Freeform 62"/>
                    <p:cNvSpPr>
                      <a:spLocks/>
                    </p:cNvSpPr>
                    <p:nvPr/>
                  </p:nvSpPr>
                  <p:spPr bwMode="auto">
                    <a:xfrm>
                      <a:off x="5529" y="4267"/>
                      <a:ext cx="129" cy="182"/>
                    </a:xfrm>
                    <a:custGeom>
                      <a:avLst/>
                      <a:gdLst>
                        <a:gd name="T0" fmla="*/ 266 w 419"/>
                        <a:gd name="T1" fmla="*/ 314 h 599"/>
                        <a:gd name="T2" fmla="*/ 238 w 419"/>
                        <a:gd name="T3" fmla="*/ 314 h 599"/>
                        <a:gd name="T4" fmla="*/ 0 w 419"/>
                        <a:gd name="T5" fmla="*/ 0 h 599"/>
                        <a:gd name="T6" fmla="*/ 0 w 419"/>
                        <a:gd name="T7" fmla="*/ 92 h 599"/>
                        <a:gd name="T8" fmla="*/ 135 w 419"/>
                        <a:gd name="T9" fmla="*/ 342 h 599"/>
                        <a:gd name="T10" fmla="*/ 133 w 419"/>
                        <a:gd name="T11" fmla="*/ 405 h 599"/>
                        <a:gd name="T12" fmla="*/ 262 w 419"/>
                        <a:gd name="T13" fmla="*/ 403 h 599"/>
                        <a:gd name="T14" fmla="*/ 323 w 419"/>
                        <a:gd name="T15" fmla="*/ 447 h 599"/>
                        <a:gd name="T16" fmla="*/ 323 w 419"/>
                        <a:gd name="T17" fmla="*/ 503 h 599"/>
                        <a:gd name="T18" fmla="*/ 0 w 419"/>
                        <a:gd name="T19" fmla="*/ 503 h 599"/>
                        <a:gd name="T20" fmla="*/ 0 w 419"/>
                        <a:gd name="T21" fmla="*/ 599 h 599"/>
                        <a:gd name="T22" fmla="*/ 381 w 419"/>
                        <a:gd name="T23" fmla="*/ 599 h 599"/>
                        <a:gd name="T24" fmla="*/ 419 w 419"/>
                        <a:gd name="T25" fmla="*/ 567 h 599"/>
                        <a:gd name="T26" fmla="*/ 419 w 419"/>
                        <a:gd name="T27" fmla="*/ 445 h 599"/>
                        <a:gd name="T28" fmla="*/ 266 w 419"/>
                        <a:gd name="T29" fmla="*/ 3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99">
                          <a:moveTo>
                            <a:pt x="266" y="314"/>
                          </a:moveTo>
                          <a:lnTo>
                            <a:pt x="238" y="314"/>
                          </a:lnTo>
                          <a:cubicBezTo>
                            <a:pt x="222" y="120"/>
                            <a:pt x="129" y="27"/>
                            <a:pt x="0" y="0"/>
                          </a:cubicBezTo>
                          <a:lnTo>
                            <a:pt x="0" y="92"/>
                          </a:lnTo>
                          <a:cubicBezTo>
                            <a:pt x="96" y="125"/>
                            <a:pt x="133" y="218"/>
                            <a:pt x="135" y="342"/>
                          </a:cubicBezTo>
                          <a:lnTo>
                            <a:pt x="133" y="405"/>
                          </a:lnTo>
                          <a:lnTo>
                            <a:pt x="262" y="403"/>
                          </a:lnTo>
                          <a:cubicBezTo>
                            <a:pt x="297" y="403"/>
                            <a:pt x="323" y="412"/>
                            <a:pt x="323" y="447"/>
                          </a:cubicBezTo>
                          <a:lnTo>
                            <a:pt x="323" y="503"/>
                          </a:lnTo>
                          <a:lnTo>
                            <a:pt x="0" y="503"/>
                          </a:lnTo>
                          <a:lnTo>
                            <a:pt x="0" y="599"/>
                          </a:lnTo>
                          <a:lnTo>
                            <a:pt x="381" y="599"/>
                          </a:lnTo>
                          <a:cubicBezTo>
                            <a:pt x="388" y="599"/>
                            <a:pt x="419" y="573"/>
                            <a:pt x="419" y="567"/>
                          </a:cubicBezTo>
                          <a:lnTo>
                            <a:pt x="419" y="445"/>
                          </a:lnTo>
                          <a:cubicBezTo>
                            <a:pt x="419" y="366"/>
                            <a:pt x="349" y="314"/>
                            <a:pt x="266" y="314"/>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503" name="TextBox 502"/>
                  <p:cNvSpPr txBox="1"/>
                  <p:nvPr/>
                </p:nvSpPr>
                <p:spPr>
                  <a:xfrm>
                    <a:off x="8274890" y="2745371"/>
                    <a:ext cx="848795" cy="260038"/>
                  </a:xfrm>
                  <a:prstGeom prst="rect">
                    <a:avLst/>
                  </a:prstGeom>
                  <a:noFill/>
                </p:spPr>
                <p:txBody>
                  <a:bodyPr wrap="none" rtlCol="0">
                    <a:spAutoFit/>
                  </a:bodyPr>
                  <a:lstStyle/>
                  <a:p>
                    <a:pPr algn="ctr" defTabSz="1088430"/>
                    <a:r>
                      <a:rPr lang="en-US" sz="875" dirty="0">
                        <a:solidFill>
                          <a:srgbClr val="FFFFFF"/>
                        </a:solidFill>
                        <a:latin typeface="Segoe UI"/>
                      </a:rPr>
                      <a:t>Service Bus</a:t>
                    </a:r>
                  </a:p>
                </p:txBody>
              </p:sp>
            </p:grpSp>
            <p:grpSp>
              <p:nvGrpSpPr>
                <p:cNvPr id="490" name="Group 489"/>
                <p:cNvGrpSpPr/>
                <p:nvPr/>
              </p:nvGrpSpPr>
              <p:grpSpPr>
                <a:xfrm>
                  <a:off x="6840604" y="2483031"/>
                  <a:ext cx="951637" cy="718936"/>
                  <a:chOff x="7020676" y="2286473"/>
                  <a:chExt cx="951637" cy="718936"/>
                </a:xfrm>
              </p:grpSpPr>
              <p:grpSp>
                <p:nvGrpSpPr>
                  <p:cNvPr id="498" name="Group 39"/>
                  <p:cNvGrpSpPr>
                    <a:grpSpLocks noChangeAspect="1"/>
                  </p:cNvGrpSpPr>
                  <p:nvPr/>
                </p:nvGrpSpPr>
                <p:grpSpPr bwMode="auto">
                  <a:xfrm>
                    <a:off x="7178992" y="2286473"/>
                    <a:ext cx="635000" cy="431800"/>
                    <a:chOff x="4588" y="4215"/>
                    <a:chExt cx="400" cy="272"/>
                  </a:xfrm>
                  <a:solidFill>
                    <a:schemeClr val="bg1"/>
                  </a:solidFill>
                </p:grpSpPr>
                <p:sp>
                  <p:nvSpPr>
                    <p:cNvPr id="500" name="Freeform 40"/>
                    <p:cNvSpPr>
                      <a:spLocks noEditPoints="1"/>
                    </p:cNvSpPr>
                    <p:nvPr/>
                  </p:nvSpPr>
                  <p:spPr bwMode="auto">
                    <a:xfrm>
                      <a:off x="4588" y="4215"/>
                      <a:ext cx="400" cy="272"/>
                    </a:xfrm>
                    <a:custGeom>
                      <a:avLst/>
                      <a:gdLst>
                        <a:gd name="T0" fmla="*/ 1154 w 1338"/>
                        <a:gd name="T1" fmla="*/ 410 h 915"/>
                        <a:gd name="T2" fmla="*/ 1164 w 1338"/>
                        <a:gd name="T3" fmla="*/ 327 h 915"/>
                        <a:gd name="T4" fmla="*/ 849 w 1338"/>
                        <a:gd name="T5" fmla="*/ 0 h 915"/>
                        <a:gd name="T6" fmla="*/ 557 w 1338"/>
                        <a:gd name="T7" fmla="*/ 201 h 915"/>
                        <a:gd name="T8" fmla="*/ 386 w 1338"/>
                        <a:gd name="T9" fmla="*/ 121 h 915"/>
                        <a:gd name="T10" fmla="*/ 164 w 1338"/>
                        <a:gd name="T11" fmla="*/ 351 h 915"/>
                        <a:gd name="T12" fmla="*/ 172 w 1338"/>
                        <a:gd name="T13" fmla="*/ 415 h 915"/>
                        <a:gd name="T14" fmla="*/ 0 w 1338"/>
                        <a:gd name="T15" fmla="*/ 656 h 915"/>
                        <a:gd name="T16" fmla="*/ 265 w 1338"/>
                        <a:gd name="T17" fmla="*/ 915 h 915"/>
                        <a:gd name="T18" fmla="*/ 1076 w 1338"/>
                        <a:gd name="T19" fmla="*/ 915 h 915"/>
                        <a:gd name="T20" fmla="*/ 1338 w 1338"/>
                        <a:gd name="T21" fmla="*/ 656 h 915"/>
                        <a:gd name="T22" fmla="*/ 1154 w 1338"/>
                        <a:gd name="T23" fmla="*/ 410 h 915"/>
                        <a:gd name="T24" fmla="*/ 977 w 1338"/>
                        <a:gd name="T25" fmla="*/ 522 h 915"/>
                        <a:gd name="T26" fmla="*/ 774 w 1338"/>
                        <a:gd name="T27" fmla="*/ 683 h 915"/>
                        <a:gd name="T28" fmla="*/ 723 w 1338"/>
                        <a:gd name="T29" fmla="*/ 677 h 915"/>
                        <a:gd name="T30" fmla="*/ 672 w 1338"/>
                        <a:gd name="T31" fmla="*/ 659 h 915"/>
                        <a:gd name="T32" fmla="*/ 528 w 1338"/>
                        <a:gd name="T33" fmla="*/ 806 h 915"/>
                        <a:gd name="T34" fmla="*/ 485 w 1338"/>
                        <a:gd name="T35" fmla="*/ 824 h 915"/>
                        <a:gd name="T36" fmla="*/ 442 w 1338"/>
                        <a:gd name="T37" fmla="*/ 806 h 915"/>
                        <a:gd name="T38" fmla="*/ 423 w 1338"/>
                        <a:gd name="T39" fmla="*/ 763 h 915"/>
                        <a:gd name="T40" fmla="*/ 442 w 1338"/>
                        <a:gd name="T41" fmla="*/ 720 h 915"/>
                        <a:gd name="T42" fmla="*/ 586 w 1338"/>
                        <a:gd name="T43" fmla="*/ 573 h 915"/>
                        <a:gd name="T44" fmla="*/ 568 w 1338"/>
                        <a:gd name="T45" fmla="*/ 423 h 915"/>
                        <a:gd name="T46" fmla="*/ 771 w 1338"/>
                        <a:gd name="T47" fmla="*/ 263 h 915"/>
                        <a:gd name="T48" fmla="*/ 822 w 1338"/>
                        <a:gd name="T49" fmla="*/ 268 h 915"/>
                        <a:gd name="T50" fmla="*/ 950 w 1338"/>
                        <a:gd name="T51" fmla="*/ 364 h 915"/>
                        <a:gd name="T52" fmla="*/ 977 w 1338"/>
                        <a:gd name="T53" fmla="*/ 52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8" h="915">
                          <a:moveTo>
                            <a:pt x="1154" y="410"/>
                          </a:moveTo>
                          <a:cubicBezTo>
                            <a:pt x="1162" y="383"/>
                            <a:pt x="1164" y="356"/>
                            <a:pt x="1164" y="327"/>
                          </a:cubicBezTo>
                          <a:cubicBezTo>
                            <a:pt x="1164" y="148"/>
                            <a:pt x="1022" y="0"/>
                            <a:pt x="849" y="0"/>
                          </a:cubicBezTo>
                          <a:cubicBezTo>
                            <a:pt x="717" y="0"/>
                            <a:pt x="605" y="83"/>
                            <a:pt x="557" y="201"/>
                          </a:cubicBezTo>
                          <a:cubicBezTo>
                            <a:pt x="517" y="150"/>
                            <a:pt x="455" y="121"/>
                            <a:pt x="386" y="121"/>
                          </a:cubicBezTo>
                          <a:cubicBezTo>
                            <a:pt x="263" y="121"/>
                            <a:pt x="164" y="225"/>
                            <a:pt x="164" y="351"/>
                          </a:cubicBezTo>
                          <a:cubicBezTo>
                            <a:pt x="164" y="372"/>
                            <a:pt x="166" y="394"/>
                            <a:pt x="172" y="415"/>
                          </a:cubicBezTo>
                          <a:cubicBezTo>
                            <a:pt x="70" y="453"/>
                            <a:pt x="0" y="541"/>
                            <a:pt x="0" y="656"/>
                          </a:cubicBezTo>
                          <a:cubicBezTo>
                            <a:pt x="0" y="806"/>
                            <a:pt x="118" y="915"/>
                            <a:pt x="265" y="915"/>
                          </a:cubicBezTo>
                          <a:lnTo>
                            <a:pt x="1076" y="915"/>
                          </a:lnTo>
                          <a:cubicBezTo>
                            <a:pt x="1223" y="915"/>
                            <a:pt x="1338" y="806"/>
                            <a:pt x="1338" y="656"/>
                          </a:cubicBezTo>
                          <a:cubicBezTo>
                            <a:pt x="1338" y="536"/>
                            <a:pt x="1261" y="445"/>
                            <a:pt x="1154" y="410"/>
                          </a:cubicBezTo>
                          <a:close/>
                          <a:moveTo>
                            <a:pt x="977" y="522"/>
                          </a:moveTo>
                          <a:cubicBezTo>
                            <a:pt x="953" y="616"/>
                            <a:pt x="870" y="683"/>
                            <a:pt x="774" y="683"/>
                          </a:cubicBezTo>
                          <a:cubicBezTo>
                            <a:pt x="758" y="683"/>
                            <a:pt x="739" y="680"/>
                            <a:pt x="723" y="677"/>
                          </a:cubicBezTo>
                          <a:cubicBezTo>
                            <a:pt x="707" y="672"/>
                            <a:pt x="688" y="667"/>
                            <a:pt x="672" y="659"/>
                          </a:cubicBezTo>
                          <a:lnTo>
                            <a:pt x="528" y="806"/>
                          </a:lnTo>
                          <a:cubicBezTo>
                            <a:pt x="517" y="816"/>
                            <a:pt x="501" y="824"/>
                            <a:pt x="485" y="824"/>
                          </a:cubicBezTo>
                          <a:cubicBezTo>
                            <a:pt x="469" y="824"/>
                            <a:pt x="453" y="819"/>
                            <a:pt x="442" y="806"/>
                          </a:cubicBezTo>
                          <a:cubicBezTo>
                            <a:pt x="431" y="795"/>
                            <a:pt x="423" y="779"/>
                            <a:pt x="423" y="763"/>
                          </a:cubicBezTo>
                          <a:cubicBezTo>
                            <a:pt x="423" y="747"/>
                            <a:pt x="429" y="731"/>
                            <a:pt x="442" y="720"/>
                          </a:cubicBezTo>
                          <a:lnTo>
                            <a:pt x="586" y="573"/>
                          </a:lnTo>
                          <a:cubicBezTo>
                            <a:pt x="562" y="528"/>
                            <a:pt x="554" y="474"/>
                            <a:pt x="568" y="423"/>
                          </a:cubicBezTo>
                          <a:cubicBezTo>
                            <a:pt x="592" y="330"/>
                            <a:pt x="675" y="263"/>
                            <a:pt x="771" y="263"/>
                          </a:cubicBezTo>
                          <a:cubicBezTo>
                            <a:pt x="787" y="263"/>
                            <a:pt x="806" y="265"/>
                            <a:pt x="822" y="268"/>
                          </a:cubicBezTo>
                          <a:cubicBezTo>
                            <a:pt x="875" y="281"/>
                            <a:pt x="923" y="316"/>
                            <a:pt x="950" y="364"/>
                          </a:cubicBezTo>
                          <a:cubicBezTo>
                            <a:pt x="982" y="412"/>
                            <a:pt x="990" y="469"/>
                            <a:pt x="977" y="52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1" name="Freeform 41"/>
                    <p:cNvSpPr>
                      <a:spLocks/>
                    </p:cNvSpPr>
                    <p:nvPr/>
                  </p:nvSpPr>
                  <p:spPr bwMode="auto">
                    <a:xfrm>
                      <a:off x="4779" y="4317"/>
                      <a:ext cx="81" cy="77"/>
                    </a:xfrm>
                    <a:custGeom>
                      <a:avLst/>
                      <a:gdLst>
                        <a:gd name="T0" fmla="*/ 166 w 270"/>
                        <a:gd name="T1" fmla="*/ 3 h 259"/>
                        <a:gd name="T2" fmla="*/ 134 w 270"/>
                        <a:gd name="T3" fmla="*/ 0 h 259"/>
                        <a:gd name="T4" fmla="*/ 8 w 270"/>
                        <a:gd name="T5" fmla="*/ 99 h 259"/>
                        <a:gd name="T6" fmla="*/ 27 w 270"/>
                        <a:gd name="T7" fmla="*/ 203 h 259"/>
                        <a:gd name="T8" fmla="*/ 61 w 270"/>
                        <a:gd name="T9" fmla="*/ 238 h 259"/>
                        <a:gd name="T10" fmla="*/ 104 w 270"/>
                        <a:gd name="T11" fmla="*/ 257 h 259"/>
                        <a:gd name="T12" fmla="*/ 136 w 270"/>
                        <a:gd name="T13" fmla="*/ 259 h 259"/>
                        <a:gd name="T14" fmla="*/ 262 w 270"/>
                        <a:gd name="T15" fmla="*/ 160 h 259"/>
                        <a:gd name="T16" fmla="*/ 246 w 270"/>
                        <a:gd name="T17" fmla="*/ 61 h 259"/>
                        <a:gd name="T18" fmla="*/ 166 w 270"/>
                        <a:gd name="T19" fmla="*/ 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9">
                          <a:moveTo>
                            <a:pt x="166" y="3"/>
                          </a:moveTo>
                          <a:cubicBezTo>
                            <a:pt x="155" y="0"/>
                            <a:pt x="144" y="0"/>
                            <a:pt x="134" y="0"/>
                          </a:cubicBezTo>
                          <a:cubicBezTo>
                            <a:pt x="75" y="0"/>
                            <a:pt x="21" y="40"/>
                            <a:pt x="8" y="99"/>
                          </a:cubicBezTo>
                          <a:cubicBezTo>
                            <a:pt x="0" y="134"/>
                            <a:pt x="5" y="174"/>
                            <a:pt x="27" y="203"/>
                          </a:cubicBezTo>
                          <a:cubicBezTo>
                            <a:pt x="35" y="217"/>
                            <a:pt x="48" y="227"/>
                            <a:pt x="61" y="238"/>
                          </a:cubicBezTo>
                          <a:cubicBezTo>
                            <a:pt x="75" y="246"/>
                            <a:pt x="88" y="254"/>
                            <a:pt x="104" y="257"/>
                          </a:cubicBezTo>
                          <a:cubicBezTo>
                            <a:pt x="115" y="259"/>
                            <a:pt x="126" y="259"/>
                            <a:pt x="136" y="259"/>
                          </a:cubicBezTo>
                          <a:cubicBezTo>
                            <a:pt x="195" y="259"/>
                            <a:pt x="249" y="219"/>
                            <a:pt x="262" y="160"/>
                          </a:cubicBezTo>
                          <a:cubicBezTo>
                            <a:pt x="270" y="126"/>
                            <a:pt x="265" y="91"/>
                            <a:pt x="246" y="61"/>
                          </a:cubicBezTo>
                          <a:cubicBezTo>
                            <a:pt x="227" y="32"/>
                            <a:pt x="198" y="11"/>
                            <a:pt x="166" y="3"/>
                          </a:cubicBezTo>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499" name="TextBox 498"/>
                  <p:cNvSpPr txBox="1"/>
                  <p:nvPr/>
                </p:nvSpPr>
                <p:spPr>
                  <a:xfrm>
                    <a:off x="7020676" y="2745371"/>
                    <a:ext cx="951637" cy="260038"/>
                  </a:xfrm>
                  <a:prstGeom prst="rect">
                    <a:avLst/>
                  </a:prstGeom>
                  <a:noFill/>
                </p:spPr>
                <p:txBody>
                  <a:bodyPr wrap="none" rtlCol="0">
                    <a:spAutoFit/>
                  </a:bodyPr>
                  <a:lstStyle/>
                  <a:p>
                    <a:pPr algn="ctr" defTabSz="1088430"/>
                    <a:r>
                      <a:rPr lang="en-US" sz="875" dirty="0">
                        <a:solidFill>
                          <a:srgbClr val="FFFFFF"/>
                        </a:solidFill>
                        <a:latin typeface="Segoe UI"/>
                      </a:rPr>
                      <a:t>Azure Search</a:t>
                    </a:r>
                  </a:p>
                </p:txBody>
              </p:sp>
            </p:grpSp>
            <p:grpSp>
              <p:nvGrpSpPr>
                <p:cNvPr id="491" name="Group 490"/>
                <p:cNvGrpSpPr/>
                <p:nvPr/>
              </p:nvGrpSpPr>
              <p:grpSpPr>
                <a:xfrm>
                  <a:off x="5470355" y="2467156"/>
                  <a:ext cx="1249138" cy="734811"/>
                  <a:chOff x="5470355" y="2270598"/>
                  <a:chExt cx="1249138" cy="734811"/>
                </a:xfrm>
              </p:grpSpPr>
              <p:grpSp>
                <p:nvGrpSpPr>
                  <p:cNvPr id="492" name="Group 46"/>
                  <p:cNvGrpSpPr>
                    <a:grpSpLocks noChangeAspect="1"/>
                  </p:cNvGrpSpPr>
                  <p:nvPr/>
                </p:nvGrpSpPr>
                <p:grpSpPr bwMode="auto">
                  <a:xfrm>
                    <a:off x="5845687" y="2270598"/>
                    <a:ext cx="498475" cy="447675"/>
                    <a:chOff x="3946" y="4222"/>
                    <a:chExt cx="314" cy="282"/>
                  </a:xfrm>
                  <a:solidFill>
                    <a:schemeClr val="bg1"/>
                  </a:solidFill>
                </p:grpSpPr>
                <p:sp>
                  <p:nvSpPr>
                    <p:cNvPr id="494"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5"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6"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7"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493" name="TextBox 492"/>
                  <p:cNvSpPr txBox="1"/>
                  <p:nvPr/>
                </p:nvSpPr>
                <p:spPr>
                  <a:xfrm>
                    <a:off x="5470355" y="2745371"/>
                    <a:ext cx="1249138" cy="260038"/>
                  </a:xfrm>
                  <a:prstGeom prst="rect">
                    <a:avLst/>
                  </a:prstGeom>
                  <a:noFill/>
                </p:spPr>
                <p:txBody>
                  <a:bodyPr wrap="none" rtlCol="0">
                    <a:spAutoFit/>
                  </a:bodyPr>
                  <a:lstStyle/>
                  <a:p>
                    <a:pPr algn="ctr" defTabSz="1088430"/>
                    <a:r>
                      <a:rPr lang="en-US" sz="875" dirty="0">
                        <a:solidFill>
                          <a:srgbClr val="FFFFFF"/>
                        </a:solidFill>
                        <a:latin typeface="Segoe UI"/>
                      </a:rPr>
                      <a:t>Azure Automation</a:t>
                    </a:r>
                  </a:p>
                </p:txBody>
              </p:sp>
            </p:grpSp>
          </p:grpSp>
          <p:grpSp>
            <p:nvGrpSpPr>
              <p:cNvPr id="476" name="Group 475"/>
              <p:cNvGrpSpPr/>
              <p:nvPr/>
            </p:nvGrpSpPr>
            <p:grpSpPr>
              <a:xfrm>
                <a:off x="947262" y="3599754"/>
                <a:ext cx="3607660" cy="832137"/>
                <a:chOff x="5485539" y="3487405"/>
                <a:chExt cx="3444161" cy="794425"/>
              </a:xfrm>
            </p:grpSpPr>
            <p:grpSp>
              <p:nvGrpSpPr>
                <p:cNvPr id="477" name="Group 476"/>
                <p:cNvGrpSpPr/>
                <p:nvPr/>
              </p:nvGrpSpPr>
              <p:grpSpPr>
                <a:xfrm>
                  <a:off x="8320913" y="3487405"/>
                  <a:ext cx="608787" cy="794425"/>
                  <a:chOff x="9619436" y="6672797"/>
                  <a:chExt cx="608787" cy="794425"/>
                </a:xfrm>
              </p:grpSpPr>
              <p:sp>
                <p:nvSpPr>
                  <p:cNvPr id="487" name="TextBox 486"/>
                  <p:cNvSpPr txBox="1"/>
                  <p:nvPr/>
                </p:nvSpPr>
                <p:spPr>
                  <a:xfrm>
                    <a:off x="9692035" y="7207185"/>
                    <a:ext cx="476001" cy="260037"/>
                  </a:xfrm>
                  <a:prstGeom prst="rect">
                    <a:avLst/>
                  </a:prstGeom>
                  <a:noFill/>
                </p:spPr>
                <p:txBody>
                  <a:bodyPr wrap="none" rtlCol="0">
                    <a:spAutoFit/>
                  </a:bodyPr>
                  <a:lstStyle/>
                  <a:p>
                    <a:pPr defTabSz="1088430"/>
                    <a:r>
                      <a:rPr lang="en-US" sz="875" dirty="0">
                        <a:solidFill>
                          <a:srgbClr val="FFFFFF"/>
                        </a:solidFill>
                        <a:latin typeface="Segoe UI"/>
                      </a:rPr>
                      <a:t>CDN</a:t>
                    </a:r>
                  </a:p>
                </p:txBody>
              </p:sp>
              <p:pic>
                <p:nvPicPr>
                  <p:cNvPr id="488" name="Picture 487"/>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619436" y="6672797"/>
                    <a:ext cx="608787" cy="608788"/>
                  </a:xfrm>
                  <a:prstGeom prst="rect">
                    <a:avLst/>
                  </a:prstGeom>
                </p:spPr>
              </p:pic>
            </p:grpSp>
            <p:grpSp>
              <p:nvGrpSpPr>
                <p:cNvPr id="478" name="Group 477"/>
                <p:cNvGrpSpPr/>
                <p:nvPr/>
              </p:nvGrpSpPr>
              <p:grpSpPr>
                <a:xfrm>
                  <a:off x="5485539" y="3527933"/>
                  <a:ext cx="668827" cy="749122"/>
                  <a:chOff x="5791224" y="3354836"/>
                  <a:chExt cx="668827" cy="749122"/>
                </a:xfrm>
              </p:grpSpPr>
              <p:sp>
                <p:nvSpPr>
                  <p:cNvPr id="485" name="TextBox 484"/>
                  <p:cNvSpPr txBox="1"/>
                  <p:nvPr/>
                </p:nvSpPr>
                <p:spPr>
                  <a:xfrm>
                    <a:off x="5791224" y="3843920"/>
                    <a:ext cx="668827" cy="260038"/>
                  </a:xfrm>
                  <a:prstGeom prst="rect">
                    <a:avLst/>
                  </a:prstGeom>
                  <a:noFill/>
                </p:spPr>
                <p:txBody>
                  <a:bodyPr wrap="none" rtlCol="0">
                    <a:spAutoFit/>
                  </a:bodyPr>
                  <a:lstStyle/>
                  <a:p>
                    <a:pPr defTabSz="1088430"/>
                    <a:r>
                      <a:rPr lang="en-US" sz="875" dirty="0">
                        <a:solidFill>
                          <a:srgbClr val="FFFFFF"/>
                        </a:solidFill>
                        <a:latin typeface="Segoe UI"/>
                      </a:rPr>
                      <a:t>API App</a:t>
                    </a:r>
                  </a:p>
                </p:txBody>
              </p:sp>
              <p:pic>
                <p:nvPicPr>
                  <p:cNvPr id="486" name="Picture 485"/>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5884186" y="3354836"/>
                    <a:ext cx="457200" cy="457200"/>
                  </a:xfrm>
                  <a:prstGeom prst="rect">
                    <a:avLst/>
                  </a:prstGeom>
                </p:spPr>
              </p:pic>
            </p:grpSp>
            <p:grpSp>
              <p:nvGrpSpPr>
                <p:cNvPr id="479" name="Group 478"/>
                <p:cNvGrpSpPr/>
                <p:nvPr/>
              </p:nvGrpSpPr>
              <p:grpSpPr>
                <a:xfrm>
                  <a:off x="6304134" y="3502916"/>
                  <a:ext cx="780849" cy="774141"/>
                  <a:chOff x="7455593" y="3310736"/>
                  <a:chExt cx="780849" cy="774141"/>
                </a:xfrm>
              </p:grpSpPr>
              <p:sp>
                <p:nvSpPr>
                  <p:cNvPr id="483" name="TextBox 482"/>
                  <p:cNvSpPr txBox="1"/>
                  <p:nvPr/>
                </p:nvSpPr>
                <p:spPr>
                  <a:xfrm>
                    <a:off x="7455593" y="3824839"/>
                    <a:ext cx="780849" cy="260038"/>
                  </a:xfrm>
                  <a:prstGeom prst="rect">
                    <a:avLst/>
                  </a:prstGeom>
                  <a:noFill/>
                </p:spPr>
                <p:txBody>
                  <a:bodyPr wrap="none" rtlCol="0">
                    <a:spAutoFit/>
                  </a:bodyPr>
                  <a:lstStyle/>
                  <a:p>
                    <a:pPr defTabSz="1088430"/>
                    <a:r>
                      <a:rPr lang="en-US" sz="875" dirty="0">
                        <a:solidFill>
                          <a:srgbClr val="FFFFFF"/>
                        </a:solidFill>
                        <a:latin typeface="Segoe UI"/>
                      </a:rPr>
                      <a:t>HDInsight</a:t>
                    </a:r>
                  </a:p>
                </p:txBody>
              </p:sp>
              <p:pic>
                <p:nvPicPr>
                  <p:cNvPr id="484" name="Picture 48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7547105" y="3310736"/>
                    <a:ext cx="564296" cy="564296"/>
                  </a:xfrm>
                  <a:prstGeom prst="rect">
                    <a:avLst/>
                  </a:prstGeom>
                </p:spPr>
              </p:pic>
            </p:grpSp>
            <p:grpSp>
              <p:nvGrpSpPr>
                <p:cNvPr id="480" name="Group 479"/>
                <p:cNvGrpSpPr/>
                <p:nvPr/>
              </p:nvGrpSpPr>
              <p:grpSpPr>
                <a:xfrm>
                  <a:off x="7177483" y="3588233"/>
                  <a:ext cx="1067331" cy="688824"/>
                  <a:chOff x="8594361" y="3354836"/>
                  <a:chExt cx="1067331" cy="688824"/>
                </a:xfrm>
              </p:grpSpPr>
              <p:sp>
                <p:nvSpPr>
                  <p:cNvPr id="481" name="TextBox 480"/>
                  <p:cNvSpPr txBox="1"/>
                  <p:nvPr/>
                </p:nvSpPr>
                <p:spPr>
                  <a:xfrm>
                    <a:off x="8594361" y="3783622"/>
                    <a:ext cx="1067331" cy="260038"/>
                  </a:xfrm>
                  <a:prstGeom prst="rect">
                    <a:avLst/>
                  </a:prstGeom>
                  <a:noFill/>
                </p:spPr>
                <p:txBody>
                  <a:bodyPr wrap="none" rtlCol="0">
                    <a:spAutoFit/>
                  </a:bodyPr>
                  <a:lstStyle/>
                  <a:p>
                    <a:pPr defTabSz="1088430"/>
                    <a:r>
                      <a:rPr lang="en-US" sz="875" dirty="0">
                        <a:solidFill>
                          <a:srgbClr val="FFFFFF"/>
                        </a:solidFill>
                        <a:latin typeface="Segoe UI"/>
                      </a:rPr>
                      <a:t>Storage Queue</a:t>
                    </a:r>
                  </a:p>
                </p:txBody>
              </p:sp>
              <p:pic>
                <p:nvPicPr>
                  <p:cNvPr id="482" name="Picture 48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8883691" y="3354836"/>
                    <a:ext cx="457200" cy="457200"/>
                  </a:xfrm>
                  <a:prstGeom prst="rect">
                    <a:avLst/>
                  </a:prstGeom>
                </p:spPr>
              </p:pic>
            </p:grpSp>
          </p:grpSp>
        </p:grpSp>
        <p:grpSp>
          <p:nvGrpSpPr>
            <p:cNvPr id="511" name="Group 510"/>
            <p:cNvGrpSpPr/>
            <p:nvPr/>
          </p:nvGrpSpPr>
          <p:grpSpPr>
            <a:xfrm rot="16200000">
              <a:off x="485403" y="1689044"/>
              <a:ext cx="371305" cy="424112"/>
              <a:chOff x="381000" y="1377952"/>
              <a:chExt cx="357188" cy="407988"/>
            </a:xfrm>
          </p:grpSpPr>
          <p:sp>
            <p:nvSpPr>
              <p:cNvPr id="512"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513" name="TextBox 512"/>
              <p:cNvSpPr txBox="1"/>
              <p:nvPr/>
            </p:nvSpPr>
            <p:spPr>
              <a:xfrm rot="5400000">
                <a:off x="397859" y="1392003"/>
                <a:ext cx="318652" cy="343374"/>
              </a:xfrm>
              <a:prstGeom prst="rect">
                <a:avLst/>
              </a:prstGeom>
              <a:noFill/>
            </p:spPr>
            <p:txBody>
              <a:bodyPr wrap="none" rtlCol="0">
                <a:spAutoFit/>
              </a:bodyPr>
              <a:lstStyle/>
              <a:p>
                <a:pPr defTabSz="1088473"/>
                <a:r>
                  <a:rPr lang="en-US" sz="1333" dirty="0">
                    <a:solidFill>
                      <a:srgbClr val="FFFFFF"/>
                    </a:solidFill>
                    <a:latin typeface="Segoe UI"/>
                  </a:rPr>
                  <a:t>7</a:t>
                </a:r>
              </a:p>
            </p:txBody>
          </p:sp>
        </p:grpSp>
      </p:grpSp>
      <p:sp>
        <p:nvSpPr>
          <p:cNvPr id="3" name="Title 2"/>
          <p:cNvSpPr>
            <a:spLocks noGrp="1"/>
          </p:cNvSpPr>
          <p:nvPr>
            <p:ph type="title"/>
          </p:nvPr>
        </p:nvSpPr>
        <p:spPr/>
        <p:txBody>
          <a:bodyPr/>
          <a:lstStyle/>
          <a:p>
            <a:r>
              <a:rPr lang="en-US" dirty="0"/>
              <a:t>Additional Azure services</a:t>
            </a:r>
          </a:p>
        </p:txBody>
      </p:sp>
      <p:sp>
        <p:nvSpPr>
          <p:cNvPr id="427" name="TextBox 426"/>
          <p:cNvSpPr txBox="1"/>
          <p:nvPr/>
        </p:nvSpPr>
        <p:spPr>
          <a:xfrm>
            <a:off x="4137472" y="1389816"/>
            <a:ext cx="7927528" cy="5157822"/>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Configure additional Azure services to meet web app requirements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Automation to automate processes using runbooks or automate configuration management using Desired State Configuration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Search to populate and search against data using a simple REST API or .NET SDK</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Service Bus is a third-party communication mechanism that ensures information is delivered even if the two parties are never both online at the same time or aren't available at the exact same time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Azure CDN caches dynamic and static content used by any app at strategically placed locations to provide maximum bandwidth for delivering content</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Quickly build and consume APIs with API App in the cloud using the language of your choice, including ASP.NET, Java, PHP, Node.js, and Python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 Hadoop distribution to process unstructured, semi-structured, or structured data from web clickstreams, social media, server logs, devices and sensors, and more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Azure Queue to store large numbers of messages that can be accessed from anywhere in the world via authenticated calls using HTTP or HTTPS</a:t>
            </a:r>
          </a:p>
        </p:txBody>
      </p:sp>
    </p:spTree>
    <p:extLst>
      <p:ext uri="{BB962C8B-B14F-4D97-AF65-F5344CB8AC3E}">
        <p14:creationId xmlns:p14="http://schemas.microsoft.com/office/powerpoint/2010/main" val="4249042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Analytics and BI</a:t>
            </a:r>
          </a:p>
        </p:txBody>
      </p:sp>
      <p:sp>
        <p:nvSpPr>
          <p:cNvPr id="396" name="TextBox 395"/>
          <p:cNvSpPr txBox="1"/>
          <p:nvPr/>
        </p:nvSpPr>
        <p:spPr>
          <a:xfrm>
            <a:off x="3817428" y="1389816"/>
            <a:ext cx="7882515" cy="5709255"/>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Multiple tools are available for analyzing web app data</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Machine Learning uses computers to run predictive models that learn from existing data in order to forecast future behaviors, outcomes, and trends</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Stream Analytics allows real-time analytic computations on data streaming from devices, sensors, websites, social media, apps, infrastructure systems, and more</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Data Lake Analytics allows you to write queries to transform data and extract insights instead of deploying, configuring, and tuning hardware</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Different tools let you visualize data with meaningful insights</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Major building blocks of Power BI are: dashboards, reports, and data sets that integrate with your app to deliver rich, interactive reports and real-time dashboards to users</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Power BI also allows you to embed data visuals inside your app</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Azure supports various third-party tools to get actionable and interactive visualizations, including Tableau and Qlik</a:t>
            </a:r>
          </a:p>
          <a:p>
            <a:pPr marL="114295" defTabSz="914363">
              <a:spcBef>
                <a:spcPts val="2083"/>
              </a:spcBef>
            </a:pPr>
            <a:endParaRPr lang="en-US" sz="2000" dirty="0">
              <a:solidFill>
                <a:srgbClr val="3C3D3E"/>
              </a:solidFill>
              <a:latin typeface="Segoe UI Light"/>
              <a:ea typeface="Segoe UI" panose="020B0502040204020203" pitchFamily="34" charset="0"/>
              <a:cs typeface="Segoe UI" panose="020B0502040204020203" pitchFamily="34" charset="0"/>
            </a:endParaRPr>
          </a:p>
        </p:txBody>
      </p:sp>
      <p:grpSp>
        <p:nvGrpSpPr>
          <p:cNvPr id="176" name="Group 175"/>
          <p:cNvGrpSpPr/>
          <p:nvPr/>
        </p:nvGrpSpPr>
        <p:grpSpPr>
          <a:xfrm>
            <a:off x="575205" y="1396351"/>
            <a:ext cx="2615611" cy="2603545"/>
            <a:chOff x="749972" y="1665030"/>
            <a:chExt cx="3136228" cy="3121761"/>
          </a:xfrm>
        </p:grpSpPr>
        <p:grpSp>
          <p:nvGrpSpPr>
            <p:cNvPr id="177" name="Group 176"/>
            <p:cNvGrpSpPr/>
            <p:nvPr/>
          </p:nvGrpSpPr>
          <p:grpSpPr>
            <a:xfrm>
              <a:off x="749972" y="1665030"/>
              <a:ext cx="3136228" cy="3121761"/>
              <a:chOff x="10160543" y="-2229615"/>
              <a:chExt cx="2507793" cy="2496225"/>
            </a:xfrm>
          </p:grpSpPr>
          <p:sp>
            <p:nvSpPr>
              <p:cNvPr id="184" name="Rectangle 183"/>
              <p:cNvSpPr/>
              <p:nvPr/>
            </p:nvSpPr>
            <p:spPr>
              <a:xfrm>
                <a:off x="10160543" y="-1851095"/>
                <a:ext cx="2507793" cy="2117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500" dirty="0">
                  <a:solidFill>
                    <a:srgbClr val="FFFFFF"/>
                  </a:solidFill>
                  <a:latin typeface="Segoe UI"/>
                </a:endParaRPr>
              </a:p>
            </p:txBody>
          </p:sp>
          <p:sp>
            <p:nvSpPr>
              <p:cNvPr id="185" name="Rectangle 184"/>
              <p:cNvSpPr/>
              <p:nvPr/>
            </p:nvSpPr>
            <p:spPr>
              <a:xfrm>
                <a:off x="10160543" y="-2229615"/>
                <a:ext cx="2507793"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667" dirty="0">
                    <a:solidFill>
                      <a:srgbClr val="FFFFFF"/>
                    </a:solidFill>
                    <a:latin typeface="Segoe UI"/>
                  </a:rPr>
                  <a:t>Analysis &amp; BI</a:t>
                </a:r>
              </a:p>
            </p:txBody>
          </p:sp>
          <p:grpSp>
            <p:nvGrpSpPr>
              <p:cNvPr id="186" name="Group 16"/>
              <p:cNvGrpSpPr>
                <a:grpSpLocks noChangeAspect="1"/>
              </p:cNvGrpSpPr>
              <p:nvPr/>
            </p:nvGrpSpPr>
            <p:grpSpPr bwMode="auto">
              <a:xfrm>
                <a:off x="10396359" y="-94094"/>
                <a:ext cx="911400" cy="179116"/>
                <a:chOff x="6612" y="3929"/>
                <a:chExt cx="1786" cy="351"/>
              </a:xfrm>
            </p:grpSpPr>
            <p:sp>
              <p:nvSpPr>
                <p:cNvPr id="214"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5"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6"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7"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8"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9"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0"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1"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2"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3"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4"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5"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6"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7"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8"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9"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0"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1"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2"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3"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4"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5"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6"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7"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8"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9"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grpSp>
          <p:sp>
            <p:nvSpPr>
              <p:cNvPr id="187" name="TextBox 186"/>
              <p:cNvSpPr txBox="1"/>
              <p:nvPr/>
            </p:nvSpPr>
            <p:spPr>
              <a:xfrm>
                <a:off x="10559234" y="-487662"/>
                <a:ext cx="542842" cy="211420"/>
              </a:xfrm>
              <a:prstGeom prst="rect">
                <a:avLst/>
              </a:prstGeom>
              <a:noFill/>
            </p:spPr>
            <p:txBody>
              <a:bodyPr wrap="none" rtlCol="0">
                <a:spAutoFit/>
              </a:bodyPr>
              <a:lstStyle/>
              <a:p>
                <a:pPr algn="ctr" defTabSz="1088430"/>
                <a:r>
                  <a:rPr lang="en-US" sz="833" dirty="0">
                    <a:solidFill>
                      <a:srgbClr val="FFFFFF"/>
                    </a:solidFill>
                    <a:latin typeface="Segoe UI"/>
                  </a:rPr>
                  <a:t>PowerBI</a:t>
                </a:r>
              </a:p>
            </p:txBody>
          </p:sp>
          <p:grpSp>
            <p:nvGrpSpPr>
              <p:cNvPr id="188" name="Group 187"/>
              <p:cNvGrpSpPr/>
              <p:nvPr/>
            </p:nvGrpSpPr>
            <p:grpSpPr>
              <a:xfrm>
                <a:off x="10360854" y="-1666057"/>
                <a:ext cx="982404" cy="615739"/>
                <a:chOff x="9195017" y="2424444"/>
                <a:chExt cx="1173845" cy="735727"/>
              </a:xfrm>
            </p:grpSpPr>
            <p:pic>
              <p:nvPicPr>
                <p:cNvPr id="212" name="Picture 211"/>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213" name="TextBox 212"/>
                <p:cNvSpPr txBox="1"/>
                <p:nvPr/>
              </p:nvSpPr>
              <p:spPr>
                <a:xfrm>
                  <a:off x="9195017" y="2907551"/>
                  <a:ext cx="1173845" cy="252620"/>
                </a:xfrm>
                <a:prstGeom prst="rect">
                  <a:avLst/>
                </a:prstGeom>
                <a:noFill/>
              </p:spPr>
              <p:txBody>
                <a:bodyPr wrap="none" rtlCol="0">
                  <a:spAutoFit/>
                </a:bodyPr>
                <a:lstStyle/>
                <a:p>
                  <a:pPr algn="ctr" defTabSz="1088430"/>
                  <a:r>
                    <a:rPr lang="en-US" sz="833" dirty="0">
                      <a:solidFill>
                        <a:srgbClr val="FFFFFF"/>
                      </a:solidFill>
                      <a:latin typeface="Segoe UI"/>
                    </a:rPr>
                    <a:t>Machine Learning</a:t>
                  </a:r>
                </a:p>
              </p:txBody>
            </p:sp>
          </p:grpSp>
          <p:grpSp>
            <p:nvGrpSpPr>
              <p:cNvPr id="189" name="Group 188"/>
              <p:cNvGrpSpPr/>
              <p:nvPr/>
            </p:nvGrpSpPr>
            <p:grpSpPr>
              <a:xfrm>
                <a:off x="11403766" y="-1712836"/>
                <a:ext cx="923999" cy="1805868"/>
                <a:chOff x="10649166" y="2273276"/>
                <a:chExt cx="1104059" cy="2157776"/>
              </a:xfrm>
            </p:grpSpPr>
            <p:grpSp>
              <p:nvGrpSpPr>
                <p:cNvPr id="196" name="Group 4"/>
                <p:cNvGrpSpPr>
                  <a:grpSpLocks noChangeAspect="1"/>
                </p:cNvGrpSpPr>
                <p:nvPr/>
              </p:nvGrpSpPr>
              <p:grpSpPr bwMode="auto">
                <a:xfrm>
                  <a:off x="10822055" y="4197890"/>
                  <a:ext cx="758278" cy="233162"/>
                  <a:chOff x="8512" y="2383"/>
                  <a:chExt cx="1509" cy="464"/>
                </a:xfrm>
              </p:grpSpPr>
              <p:sp>
                <p:nvSpPr>
                  <p:cNvPr id="203"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4"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5"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6"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7"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8"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9"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0"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1"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grpSp>
            <p:grpSp>
              <p:nvGrpSpPr>
                <p:cNvPr id="197" name="Group 196"/>
                <p:cNvGrpSpPr/>
                <p:nvPr/>
              </p:nvGrpSpPr>
              <p:grpSpPr>
                <a:xfrm>
                  <a:off x="10649166" y="2273276"/>
                  <a:ext cx="1104059" cy="791621"/>
                  <a:chOff x="10631991" y="2368550"/>
                  <a:chExt cx="1104059" cy="791621"/>
                </a:xfrm>
              </p:grpSpPr>
              <p:pic>
                <p:nvPicPr>
                  <p:cNvPr id="201" name="Picture 200"/>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202" name="TextBox 201"/>
                  <p:cNvSpPr txBox="1"/>
                  <p:nvPr/>
                </p:nvSpPr>
                <p:spPr>
                  <a:xfrm>
                    <a:off x="10631991" y="2907551"/>
                    <a:ext cx="1104059" cy="252620"/>
                  </a:xfrm>
                  <a:prstGeom prst="rect">
                    <a:avLst/>
                  </a:prstGeom>
                  <a:noFill/>
                </p:spPr>
                <p:txBody>
                  <a:bodyPr wrap="none" rtlCol="0">
                    <a:spAutoFit/>
                  </a:bodyPr>
                  <a:lstStyle/>
                  <a:p>
                    <a:pPr algn="ctr" defTabSz="1088430"/>
                    <a:r>
                      <a:rPr lang="en-US" sz="833" dirty="0">
                        <a:solidFill>
                          <a:srgbClr val="FFFFFF"/>
                        </a:solidFill>
                        <a:latin typeface="Segoe UI"/>
                      </a:rPr>
                      <a:t>Stream Analytics</a:t>
                    </a:r>
                  </a:p>
                </p:txBody>
              </p:sp>
            </p:grpSp>
            <p:grpSp>
              <p:nvGrpSpPr>
                <p:cNvPr id="198" name="Group 197"/>
                <p:cNvGrpSpPr/>
                <p:nvPr/>
              </p:nvGrpSpPr>
              <p:grpSpPr>
                <a:xfrm>
                  <a:off x="10830051" y="3281088"/>
                  <a:ext cx="742284" cy="700611"/>
                  <a:chOff x="10768411" y="3297908"/>
                  <a:chExt cx="742284" cy="700611"/>
                </a:xfrm>
              </p:grpSpPr>
              <p:sp>
                <p:nvSpPr>
                  <p:cNvPr id="199"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0" name="TextBox 199"/>
                  <p:cNvSpPr txBox="1"/>
                  <p:nvPr/>
                </p:nvSpPr>
                <p:spPr>
                  <a:xfrm>
                    <a:off x="10768411" y="3745899"/>
                    <a:ext cx="742284" cy="252620"/>
                  </a:xfrm>
                  <a:prstGeom prst="rect">
                    <a:avLst/>
                  </a:prstGeom>
                  <a:noFill/>
                </p:spPr>
                <p:txBody>
                  <a:bodyPr wrap="none" rtlCol="0">
                    <a:spAutoFit/>
                  </a:bodyPr>
                  <a:lstStyle/>
                  <a:p>
                    <a:pPr algn="ctr" defTabSz="1088430"/>
                    <a:r>
                      <a:rPr lang="en-US" sz="833" dirty="0">
                        <a:solidFill>
                          <a:srgbClr val="FFFFFF"/>
                        </a:solidFill>
                        <a:latin typeface="Segoe UI"/>
                      </a:rPr>
                      <a:t>Data Lake</a:t>
                    </a:r>
                  </a:p>
                </p:txBody>
              </p:sp>
            </p:grpSp>
          </p:grpSp>
          <p:grpSp>
            <p:nvGrpSpPr>
              <p:cNvPr id="190" name="Group 189"/>
              <p:cNvGrpSpPr/>
              <p:nvPr/>
            </p:nvGrpSpPr>
            <p:grpSpPr>
              <a:xfrm rot="16200000">
                <a:off x="10249287" y="-1738003"/>
                <a:ext cx="298935" cy="341450"/>
                <a:chOff x="381000" y="1377952"/>
                <a:chExt cx="357188" cy="407988"/>
              </a:xfrm>
            </p:grpSpPr>
            <p:sp>
              <p:nvSpPr>
                <p:cNvPr id="194"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195" name="TextBox 194"/>
                <p:cNvSpPr txBox="1"/>
                <p:nvPr/>
              </p:nvSpPr>
              <p:spPr>
                <a:xfrm rot="5400000">
                  <a:off x="400371" y="1392097"/>
                  <a:ext cx="316233" cy="340768"/>
                </a:xfrm>
                <a:prstGeom prst="rect">
                  <a:avLst/>
                </a:prstGeom>
                <a:noFill/>
              </p:spPr>
              <p:txBody>
                <a:bodyPr wrap="none" rtlCol="0">
                  <a:spAutoFit/>
                </a:bodyPr>
                <a:lstStyle/>
                <a:p>
                  <a:pPr defTabSz="1088473"/>
                  <a:r>
                    <a:rPr lang="en-US" sz="1333" dirty="0">
                      <a:solidFill>
                        <a:srgbClr val="FFFFFF"/>
                      </a:solidFill>
                      <a:latin typeface="Segoe UI"/>
                    </a:rPr>
                    <a:t>8</a:t>
                  </a:r>
                </a:p>
              </p:txBody>
            </p:sp>
          </p:grpSp>
          <p:grpSp>
            <p:nvGrpSpPr>
              <p:cNvPr id="191" name="Group 190"/>
              <p:cNvGrpSpPr/>
              <p:nvPr/>
            </p:nvGrpSpPr>
            <p:grpSpPr>
              <a:xfrm rot="16200000">
                <a:off x="10249287" y="-997024"/>
                <a:ext cx="298935" cy="341450"/>
                <a:chOff x="381000" y="1377952"/>
                <a:chExt cx="357188" cy="407988"/>
              </a:xfrm>
            </p:grpSpPr>
            <p:sp>
              <p:nvSpPr>
                <p:cNvPr id="192"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193" name="TextBox 192"/>
                <p:cNvSpPr txBox="1"/>
                <p:nvPr/>
              </p:nvSpPr>
              <p:spPr>
                <a:xfrm rot="5400000">
                  <a:off x="400371" y="1392097"/>
                  <a:ext cx="316233" cy="340768"/>
                </a:xfrm>
                <a:prstGeom prst="rect">
                  <a:avLst/>
                </a:prstGeom>
                <a:noFill/>
              </p:spPr>
              <p:txBody>
                <a:bodyPr wrap="none" rtlCol="0">
                  <a:spAutoFit/>
                </a:bodyPr>
                <a:lstStyle/>
                <a:p>
                  <a:pPr defTabSz="1088473"/>
                  <a:r>
                    <a:rPr lang="en-US" sz="1333" dirty="0">
                      <a:solidFill>
                        <a:srgbClr val="FFFFFF"/>
                      </a:solidFill>
                      <a:latin typeface="Segoe UI"/>
                    </a:rPr>
                    <a:t>9</a:t>
                  </a:r>
                </a:p>
              </p:txBody>
            </p:sp>
          </p:grpSp>
        </p:grpSp>
        <p:grpSp>
          <p:nvGrpSpPr>
            <p:cNvPr id="178" name="Group 4"/>
            <p:cNvGrpSpPr>
              <a:grpSpLocks noChangeAspect="1"/>
            </p:cNvGrpSpPr>
            <p:nvPr/>
          </p:nvGrpSpPr>
          <p:grpSpPr bwMode="auto">
            <a:xfrm>
              <a:off x="1362083" y="3362726"/>
              <a:ext cx="446158" cy="472280"/>
              <a:chOff x="3" y="-13"/>
              <a:chExt cx="1281" cy="1356"/>
            </a:xfrm>
          </p:grpSpPr>
          <p:sp>
            <p:nvSpPr>
              <p:cNvPr id="179" name="Freeform 178"/>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0" name="Freeform 179"/>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1"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2"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3"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Tree>
    <p:extLst>
      <p:ext uri="{BB962C8B-B14F-4D97-AF65-F5344CB8AC3E}">
        <p14:creationId xmlns:p14="http://schemas.microsoft.com/office/powerpoint/2010/main" val="1532950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dirty="0"/>
              <a:t>What are the requirements?</a:t>
            </a:r>
          </a:p>
        </p:txBody>
      </p:sp>
      <p:sp>
        <p:nvSpPr>
          <p:cNvPr id="4" name="Text Placeholder 3"/>
          <p:cNvSpPr>
            <a:spLocks noGrp="1"/>
          </p:cNvSpPr>
          <p:nvPr>
            <p:ph type="body" sz="quarter" idx="4294967295"/>
          </p:nvPr>
        </p:nvSpPr>
        <p:spPr>
          <a:xfrm>
            <a:off x="1" y="3129598"/>
            <a:ext cx="12191998" cy="2760756"/>
          </a:xfrm>
        </p:spPr>
        <p:txBody>
          <a:bodyPr/>
          <a:lstStyle/>
          <a:p>
            <a:pPr marL="0" indent="0" algn="ctr">
              <a:buNone/>
            </a:pPr>
            <a:r>
              <a:rPr lang="it-IT" sz="5400" dirty="0"/>
              <a:t>Developing software</a:t>
            </a:r>
          </a:p>
          <a:p>
            <a:pPr marL="0" indent="0" algn="ctr">
              <a:buNone/>
            </a:pPr>
            <a:r>
              <a:rPr lang="it-IT" sz="5400" dirty="0"/>
              <a:t>Less than 3 years old</a:t>
            </a:r>
          </a:p>
          <a:p>
            <a:pPr marL="0" indent="0" algn="ctr">
              <a:buNone/>
            </a:pPr>
            <a:r>
              <a:rPr lang="it-IT" sz="5400" dirty="0"/>
              <a:t>Reveniew &lt; 1M$</a:t>
            </a:r>
          </a:p>
        </p:txBody>
      </p:sp>
    </p:spTree>
    <p:extLst>
      <p:ext uri="{BB962C8B-B14F-4D97-AF65-F5344CB8AC3E}">
        <p14:creationId xmlns:p14="http://schemas.microsoft.com/office/powerpoint/2010/main" val="967677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5931491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marR="0" lvl="0" indent="0" algn="l" defTabSz="914400" rtl="0" eaLnBrk="1" fontAlgn="auto" latinLnBrk="0" hangingPunct="1">
              <a:lnSpc>
                <a:spcPct val="90000"/>
              </a:lnSpc>
              <a:spcBef>
                <a:spcPts val="0"/>
              </a:spcBef>
              <a:spcAft>
                <a:spcPts val="180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1"/>
                    </a:solidFill>
                    <a:effectLst/>
                    <a:uLnTx/>
                    <a:uFillTx/>
                    <a:latin typeface="+mn-lt"/>
                    <a:ea typeface="+mn-ea"/>
                    <a:cs typeface="+mn-cs"/>
                  </a:rPr>
                  <a:t>run.php</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chemeClr val="tx1"/>
                </a:solidFill>
                <a:effectLst/>
                <a:uLnTx/>
                <a:uFillTx/>
                <a:latin typeface="+mj-lt"/>
                <a:ea typeface="+mn-ea"/>
                <a:cs typeface="+mn-cs"/>
              </a:rPr>
              <a:t>BlobTrigger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r>
              <a:rPr kumimoji="0" lang="en-US" sz="2800" b="0" i="0" u="none" strike="noStrike" kern="1200" cap="none" spc="0" normalizeH="0" baseline="0" noProof="0" dirty="0" err="1">
                <a:ln>
                  <a:noFill/>
                </a:ln>
                <a:solidFill>
                  <a:schemeClr val="tx1"/>
                </a:solidFill>
                <a:effectLst/>
                <a:uLnTx/>
                <a:uFillTx/>
                <a:latin typeface="+mj-lt"/>
                <a:ea typeface="+mn-ea"/>
                <a:cs typeface="+mn-cs"/>
              </a:rPr>
              <a:t>TableTrigger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r>
              <a:rPr kumimoji="0" lang="en-US" sz="2800" b="0" i="0" u="none" strike="noStrike" kern="1200" cap="none" spc="0" normalizeH="0" baseline="0" noProof="0" dirty="0" err="1">
                <a:ln>
                  <a:noFill/>
                </a:ln>
                <a:solidFill>
                  <a:schemeClr val="tx1"/>
                </a:solidFill>
                <a:effectLst/>
                <a:uLnTx/>
                <a:uFillTx/>
                <a:latin typeface="+mj-lt"/>
                <a:ea typeface="+mn-ea"/>
                <a:cs typeface="+mn-cs"/>
              </a:rPr>
              <a:t>QueueTrigger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br>
              <a:rPr kumimoji="0" lang="en-US" sz="2800" b="0" i="0" u="none" strike="noStrike" kern="1200" cap="none" spc="0" normalizeH="0" baseline="0" noProof="0" dirty="0">
                <a:ln>
                  <a:noFill/>
                </a:ln>
                <a:solidFill>
                  <a:schemeClr val="tx1"/>
                </a:solidFill>
                <a:effectLst/>
                <a:uLnTx/>
                <a:uFillTx/>
                <a:latin typeface="+mj-lt"/>
                <a:ea typeface="+mn-ea"/>
                <a:cs typeface="+mn-cs"/>
              </a:rPr>
            </a:br>
            <a:r>
              <a:rPr kumimoji="0" lang="en-US" sz="2800" b="0" i="0" u="none" strike="noStrike" kern="1200" cap="none" spc="0" normalizeH="0" baseline="0" noProof="0" dirty="0" err="1">
                <a:ln>
                  <a:noFill/>
                </a:ln>
                <a:solidFill>
                  <a:schemeClr val="tx1"/>
                </a:solidFill>
                <a:effectLst/>
                <a:uLnTx/>
                <a:uFillTx/>
                <a:latin typeface="+mj-lt"/>
                <a:ea typeface="+mn-ea"/>
                <a:cs typeface="+mn-cs"/>
              </a:rPr>
              <a:t>ServicebusTrigger</a:t>
            </a:r>
            <a:endParaRPr kumimoji="0" lang="en-US" sz="2800" b="0" i="0" u="none" strike="noStrike" kern="1200" cap="none" spc="0" normalizeH="0" baseline="0" noProof="0" dirty="0">
              <a:ln>
                <a:noFill/>
              </a:ln>
              <a:solidFill>
                <a:schemeClr val="tx1"/>
              </a:solidFill>
              <a:effectLst/>
              <a:uLnTx/>
              <a:uFillTx/>
              <a:latin typeface="+mj-lt"/>
              <a:ea typeface="+mn-ea"/>
              <a:cs typeface="+mn-cs"/>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chemeClr val="tx1"/>
                </a:solidFill>
                <a:effectLst/>
                <a:uLnTx/>
                <a:uFillTx/>
                <a:latin typeface="+mj-lt"/>
                <a:ea typeface="+mn-ea"/>
                <a:cs typeface="+mn-cs"/>
              </a:rPr>
              <a:t>WebJobs</a:t>
            </a:r>
            <a:r>
              <a:rPr kumimoji="0" lang="en-US" sz="2800" b="0" i="0" u="none" strike="noStrike" kern="1200" cap="none" spc="0" normalizeH="0" baseline="0" noProof="0" dirty="0">
                <a:ln>
                  <a:noFill/>
                </a:ln>
                <a:solidFill>
                  <a:schemeClr val="tx1"/>
                </a:solidFill>
                <a:effectLst/>
                <a:uLnTx/>
                <a:uFillTx/>
                <a:latin typeface="+mj-lt"/>
                <a:ea typeface="+mn-ea"/>
                <a:cs typeface="+mn-cs"/>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Portal, Visual Studio, CLI, </a:t>
            </a:r>
            <a:r>
              <a:rPr kumimoji="0" lang="en-US" sz="2800" b="0" i="0" u="none" strike="noStrike" kern="1200" cap="none" spc="0" normalizeH="0" baseline="0" noProof="0" dirty="0" err="1">
                <a:ln>
                  <a:noFill/>
                </a:ln>
                <a:solidFill>
                  <a:schemeClr val="tx1"/>
                </a:solidFill>
                <a:effectLst/>
                <a:uLnTx/>
                <a:uFillTx/>
                <a:latin typeface="+mj-lt"/>
                <a:ea typeface="+mn-ea"/>
                <a:cs typeface="+mn-cs"/>
              </a:rPr>
              <a:t>Git</a:t>
            </a:r>
            <a:endParaRPr kumimoji="0" lang="en-US" sz="2800" b="0" i="0" u="none" strike="noStrike" kern="1200" cap="none" spc="0"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8884370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err="1">
                <a:ln>
                  <a:noFill/>
                </a:ln>
                <a:solidFill>
                  <a:schemeClr val="bg1"/>
                </a:solidFill>
                <a:effectLst/>
                <a:uLnTx/>
                <a:uFillTx/>
                <a:latin typeface="Segoe UI Light" panose="020B0502040204020203" pitchFamily="34" charset="0"/>
                <a:cs typeface="Segoe UI Light" panose="020B0502040204020203" pitchFamily="34" charset="0"/>
              </a:rPr>
              <a:t>WebJobs</a:t>
            </a:r>
            <a:endParaRPr kumimoji="0" lang="en-US" sz="4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Web App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372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err="1">
                <a:ln>
                  <a:noFill/>
                </a:ln>
                <a:solidFill>
                  <a:schemeClr val="bg1"/>
                </a:solidFill>
                <a:effectLst/>
                <a:uLnTx/>
                <a:uFillTx/>
                <a:latin typeface="Segoe UI Light" panose="020B0502040204020203" pitchFamily="34" charset="0"/>
                <a:cs typeface="Segoe UI Light" panose="020B0502040204020203" pitchFamily="34" charset="0"/>
              </a:rPr>
              <a:t>WebJobs</a:t>
            </a:r>
            <a:endParaRPr kumimoji="0" lang="en-US" sz="4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Web App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406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TrafficManager</a:t>
            </a:r>
          </a:p>
        </p:txBody>
      </p:sp>
    </p:spTree>
    <p:extLst>
      <p:ext uri="{BB962C8B-B14F-4D97-AF65-F5344CB8AC3E}">
        <p14:creationId xmlns:p14="http://schemas.microsoft.com/office/powerpoint/2010/main" val="1546046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Microsoft Azure Traffic Manager</a:t>
            </a:r>
          </a:p>
        </p:txBody>
      </p:sp>
      <p:sp>
        <p:nvSpPr>
          <p:cNvPr id="19" name="Content Placeholder 18"/>
          <p:cNvSpPr>
            <a:spLocks noGrp="1"/>
          </p:cNvSpPr>
          <p:nvPr>
            <p:ph type="body" sz="quarter" idx="10"/>
          </p:nvPr>
        </p:nvSpPr>
        <p:spPr>
          <a:xfrm>
            <a:off x="518160" y="1420813"/>
            <a:ext cx="11155680" cy="849441"/>
          </a:xfrm>
        </p:spPr>
        <p:txBody>
          <a:bodyPr/>
          <a:lstStyle/>
          <a:p>
            <a:r>
              <a:rPr lang="en-US" sz="2400" dirty="0"/>
              <a:t>Direct users to the application instance in the closest region </a:t>
            </a:r>
            <a:br>
              <a:rPr lang="en-US" sz="2400" dirty="0"/>
            </a:br>
            <a:r>
              <a:rPr lang="en-US" sz="2400" dirty="0"/>
              <a:t>with the Microsoft Azure Traffic Manager</a:t>
            </a:r>
          </a:p>
        </p:txBody>
      </p:sp>
      <p:sp>
        <p:nvSpPr>
          <p:cNvPr id="21" name="Rectangle 20"/>
          <p:cNvSpPr/>
          <p:nvPr/>
        </p:nvSpPr>
        <p:spPr bwMode="auto">
          <a:xfrm>
            <a:off x="530771" y="2501168"/>
            <a:ext cx="11138943" cy="374882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marL="0" marR="0" lvl="0" indent="0" defTabSz="913788" eaLnBrk="1" fontAlgn="base"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dirty="0">
              <a:ln>
                <a:solidFill>
                  <a:schemeClr val="bg1">
                    <a:alpha val="0"/>
                  </a:schemeClr>
                </a:solidFill>
              </a:ln>
              <a:solidFill>
                <a:schemeClr val="bg2">
                  <a:lumMod val="50000"/>
                  <a:alpha val="99000"/>
                </a:schemeClr>
              </a:solidFill>
              <a:effectLst/>
              <a:uLnTx/>
              <a:uFillTx/>
            </a:endParaRPr>
          </a:p>
        </p:txBody>
      </p:sp>
      <p:sp>
        <p:nvSpPr>
          <p:cNvPr id="8" name="Rectangle 7"/>
          <p:cNvSpPr/>
          <p:nvPr/>
        </p:nvSpPr>
        <p:spPr>
          <a:xfrm>
            <a:off x="7831139" y="3118573"/>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foo-us.cloudapp.net</a:t>
            </a:r>
          </a:p>
        </p:txBody>
      </p:sp>
      <p:sp>
        <p:nvSpPr>
          <p:cNvPr id="9" name="Rectangle 8"/>
          <p:cNvSpPr/>
          <p:nvPr/>
        </p:nvSpPr>
        <p:spPr>
          <a:xfrm>
            <a:off x="7831139" y="4014572"/>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foo-europe.cloudapp.net</a:t>
            </a:r>
          </a:p>
        </p:txBody>
      </p:sp>
      <p:sp>
        <p:nvSpPr>
          <p:cNvPr id="10" name="Rectangle 9"/>
          <p:cNvSpPr/>
          <p:nvPr/>
        </p:nvSpPr>
        <p:spPr>
          <a:xfrm>
            <a:off x="7831139" y="4910567"/>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foo-asia.cloudapp.net</a:t>
            </a:r>
          </a:p>
        </p:txBody>
      </p:sp>
      <p:sp>
        <p:nvSpPr>
          <p:cNvPr id="11" name="Rectangle 10"/>
          <p:cNvSpPr/>
          <p:nvPr/>
        </p:nvSpPr>
        <p:spPr>
          <a:xfrm>
            <a:off x="4445001" y="3118572"/>
            <a:ext cx="3166248" cy="1693640"/>
          </a:xfrm>
          <a:prstGeom prst="rect">
            <a:avLst/>
          </a:prstGeom>
          <a:solidFill>
            <a:schemeClr val="accent2"/>
          </a:solidFill>
          <a:ln w="9525" cap="flat" cmpd="sng" algn="ctr">
            <a:noFill/>
            <a:prstDash val="solid"/>
          </a:ln>
          <a:effectLst/>
        </p:spPr>
        <p:txBody>
          <a:bodyPr lIns="0" tIns="36576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Segoe UI" pitchFamily="34" charset="0"/>
                <a:cs typeface="Segoe UI" pitchFamily="34" charset="0"/>
              </a:rPr>
              <a:t>Traffic Manager</a:t>
            </a:r>
          </a:p>
        </p:txBody>
      </p:sp>
      <p:sp>
        <p:nvSpPr>
          <p:cNvPr id="12" name="Rectangle 11"/>
          <p:cNvSpPr/>
          <p:nvPr/>
        </p:nvSpPr>
        <p:spPr>
          <a:xfrm>
            <a:off x="4587872" y="4081556"/>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1800" b="0" i="0" u="none" strike="noStrike" kern="1200" cap="none" spc="0" normalizeH="0" baseline="0" noProof="0" dirty="0">
                <a:ln>
                  <a:solidFill>
                    <a:schemeClr val="bg1">
                      <a:alpha val="0"/>
                    </a:schemeClr>
                  </a:solidFill>
                </a:ln>
                <a:gradFill>
                  <a:gsLst>
                    <a:gs pos="0">
                      <a:srgbClr val="595959"/>
                    </a:gs>
                    <a:gs pos="86000">
                      <a:srgbClr val="595959"/>
                    </a:gs>
                  </a:gsLst>
                  <a:lin ang="5400000" scaled="0"/>
                </a:gradFill>
                <a:effectLst/>
                <a:uLnTx/>
                <a:uFillTx/>
                <a:latin typeface="+mn-lt"/>
                <a:ea typeface="+mn-ea"/>
                <a:cs typeface="+mn-cs"/>
              </a:rPr>
              <a:t>Policies</a:t>
            </a:r>
          </a:p>
        </p:txBody>
      </p:sp>
      <p:grpSp>
        <p:nvGrpSpPr>
          <p:cNvPr id="3" name="Group 2"/>
          <p:cNvGrpSpPr/>
          <p:nvPr/>
        </p:nvGrpSpPr>
        <p:grpSpPr>
          <a:xfrm>
            <a:off x="663700" y="3705512"/>
            <a:ext cx="1736861" cy="1045934"/>
            <a:chOff x="614416" y="3798520"/>
            <a:chExt cx="1112066" cy="669684"/>
          </a:xfrm>
        </p:grpSpPr>
        <p:sp>
          <p:nvSpPr>
            <p:cNvPr id="22" name="Rectangle 21"/>
            <p:cNvSpPr/>
            <p:nvPr/>
          </p:nvSpPr>
          <p:spPr bwMode="black">
            <a:xfrm>
              <a:off x="631223" y="3806390"/>
              <a:ext cx="749405" cy="552180"/>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822781"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Freeform 22"/>
            <p:cNvSpPr>
              <a:spLocks noEditPoints="1"/>
            </p:cNvSpPr>
            <p:nvPr/>
          </p:nvSpPr>
          <p:spPr bwMode="black">
            <a:xfrm>
              <a:off x="1449869" y="3910392"/>
              <a:ext cx="276613" cy="55781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defTabSz="740740" eaLnBrk="1" fontAlgn="auto" latinLnBrk="0" hangingPunct="1">
                <a:lnSpc>
                  <a:spcPct val="100000"/>
                </a:lnSpc>
                <a:spcBef>
                  <a:spcPts val="0"/>
                </a:spcBef>
                <a:spcAft>
                  <a:spcPts val="0"/>
                </a:spcAft>
                <a:buClrTx/>
                <a:buSzTx/>
                <a:buFontTx/>
                <a:buNone/>
                <a:tabLst/>
                <a:defRPr/>
              </a:pPr>
              <a:endParaRPr kumimoji="0" lang="en-US" sz="1800" b="0" i="0" u="none" strike="noStrike" kern="0" cap="none" spc="-122" normalizeH="0" baseline="0" noProof="0" dirty="0">
                <a:ln>
                  <a:noFill/>
                </a:ln>
                <a:solidFill>
                  <a:schemeClr val="tx1">
                    <a:lumMod val="50000"/>
                  </a:schemeClr>
                </a:solidFill>
                <a:effectLst/>
                <a:uLnTx/>
                <a:uFillTx/>
                <a:latin typeface="Segoe UI Light" pitchFamily="34" charset="0"/>
              </a:endParaRPr>
            </a:p>
          </p:txBody>
        </p:sp>
        <p:sp>
          <p:nvSpPr>
            <p:cNvPr id="24" name="Freeform 88"/>
            <p:cNvSpPr>
              <a:spLocks noEditPoints="1"/>
            </p:cNvSpPr>
            <p:nvPr/>
          </p:nvSpPr>
          <p:spPr bwMode="black">
            <a:xfrm>
              <a:off x="614416" y="3798520"/>
              <a:ext cx="789728" cy="66968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defTabSz="740740" eaLnBrk="1" fontAlgn="auto" latinLnBrk="0" hangingPunct="1">
                <a:lnSpc>
                  <a:spcPct val="100000"/>
                </a:lnSpc>
                <a:spcBef>
                  <a:spcPts val="0"/>
                </a:spcBef>
                <a:spcAft>
                  <a:spcPts val="0"/>
                </a:spcAft>
                <a:buClrTx/>
                <a:buSzTx/>
                <a:buFontTx/>
                <a:buNone/>
                <a:tabLst/>
                <a:defRPr/>
              </a:pPr>
              <a:endParaRPr kumimoji="0" lang="en-US" sz="1800" b="0" i="0" u="none" strike="noStrike" kern="0" cap="none" spc="-122" normalizeH="0" baseline="0" noProof="0" dirty="0">
                <a:ln>
                  <a:noFill/>
                </a:ln>
                <a:solidFill>
                  <a:schemeClr val="tx1">
                    <a:lumMod val="50000"/>
                  </a:schemeClr>
                </a:solidFill>
                <a:effectLst/>
                <a:uLnTx/>
                <a:uFillTx/>
                <a:latin typeface="Segoe UI Light" pitchFamily="34" charset="0"/>
              </a:endParaRPr>
            </a:p>
          </p:txBody>
        </p:sp>
      </p:grpSp>
      <p:sp>
        <p:nvSpPr>
          <p:cNvPr id="13" name="Rectangle 12"/>
          <p:cNvSpPr/>
          <p:nvPr/>
        </p:nvSpPr>
        <p:spPr>
          <a:xfrm>
            <a:off x="6102344" y="4081560"/>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1800" b="0" i="0" u="none" strike="noStrike" kern="1200" cap="none" spc="0" normalizeH="0" baseline="0" noProof="0" dirty="0">
                <a:ln>
                  <a:solidFill>
                    <a:schemeClr val="bg1">
                      <a:alpha val="0"/>
                    </a:schemeClr>
                  </a:solidFill>
                </a:ln>
                <a:gradFill>
                  <a:gsLst>
                    <a:gs pos="0">
                      <a:srgbClr val="595959"/>
                    </a:gs>
                    <a:gs pos="86000">
                      <a:srgbClr val="595959"/>
                    </a:gs>
                  </a:gsLst>
                  <a:lin ang="5400000" scaled="0"/>
                </a:gradFill>
                <a:effectLst/>
                <a:uLnTx/>
                <a:uFillTx/>
                <a:latin typeface="+mn-lt"/>
                <a:ea typeface="+mn-ea"/>
                <a:cs typeface="+mn-cs"/>
              </a:rPr>
              <a:t>Monitoring</a:t>
            </a:r>
          </a:p>
        </p:txBody>
      </p:sp>
      <p:sp>
        <p:nvSpPr>
          <p:cNvPr id="14" name="Rectangle 13"/>
          <p:cNvSpPr/>
          <p:nvPr/>
        </p:nvSpPr>
        <p:spPr>
          <a:xfrm>
            <a:off x="2291463" y="3500154"/>
            <a:ext cx="1968488"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foo.cloudapp.net</a:t>
            </a:r>
          </a:p>
        </p:txBody>
      </p:sp>
      <p:sp>
        <p:nvSpPr>
          <p:cNvPr id="15" name="Rectangle 14"/>
          <p:cNvSpPr/>
          <p:nvPr/>
        </p:nvSpPr>
        <p:spPr>
          <a:xfrm>
            <a:off x="2523934" y="4337850"/>
            <a:ext cx="1631985"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DNS response</a:t>
            </a:r>
          </a:p>
        </p:txBody>
      </p:sp>
      <p:cxnSp>
        <p:nvCxnSpPr>
          <p:cNvPr id="16" name="Straight Arrow Connector 15"/>
          <p:cNvCxnSpPr/>
          <p:nvPr/>
        </p:nvCxnSpPr>
        <p:spPr bwMode="auto">
          <a:xfrm>
            <a:off x="2523933" y="3924913"/>
            <a:ext cx="1810916"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7" name="Straight Arrow Connector 16"/>
          <p:cNvCxnSpPr/>
          <p:nvPr/>
        </p:nvCxnSpPr>
        <p:spPr bwMode="auto">
          <a:xfrm flipH="1">
            <a:off x="2523934" y="4249982"/>
            <a:ext cx="1810917"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8" name="Elbow Connector 17"/>
          <p:cNvCxnSpPr>
            <a:endCxn id="10" idx="1"/>
          </p:cNvCxnSpPr>
          <p:nvPr/>
        </p:nvCxnSpPr>
        <p:spPr>
          <a:xfrm>
            <a:off x="2523934" y="4910567"/>
            <a:ext cx="5307205" cy="398821"/>
          </a:xfrm>
          <a:prstGeom prst="straightConnector1">
            <a:avLst/>
          </a:prstGeom>
          <a:ln w="25400">
            <a:solidFill>
              <a:schemeClr val="bg1">
                <a:lumMod val="50000"/>
              </a:schemeClr>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24477" y="4792248"/>
            <a:ext cx="904415"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1.2.3.4</a:t>
            </a:r>
          </a:p>
        </p:txBody>
      </p:sp>
    </p:spTree>
    <p:extLst>
      <p:ext uri="{BB962C8B-B14F-4D97-AF65-F5344CB8AC3E}">
        <p14:creationId xmlns:p14="http://schemas.microsoft.com/office/powerpoint/2010/main" val="258345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1" grpId="0" animBg="1"/>
      <p:bldP spid="8" grpId="0" animBg="1"/>
      <p:bldP spid="9" grpId="0" animBg="1"/>
      <p:bldP spid="10" grpId="0" animBg="1"/>
      <p:bldP spid="11" grpId="0" animBg="1"/>
      <p:bldP spid="12" grpId="0" animBg="1"/>
      <p:bldP spid="13" grpId="0" animBg="1"/>
      <p:bldP spid="14" grpId="0"/>
      <p:bldP spid="15"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t>Failover</a:t>
            </a:r>
            <a:endParaRPr lang="en-US" dirty="0"/>
          </a:p>
        </p:txBody>
      </p:sp>
      <p:sp>
        <p:nvSpPr>
          <p:cNvPr id="5" name="Content Placeholder 4"/>
          <p:cNvSpPr>
            <a:spLocks noGrp="1"/>
          </p:cNvSpPr>
          <p:nvPr>
            <p:ph sz="half" idx="1"/>
          </p:nvPr>
        </p:nvSpPr>
        <p:spPr>
          <a:xfrm>
            <a:off x="838200" y="2578322"/>
            <a:ext cx="5181600" cy="2845943"/>
          </a:xfrm>
        </p:spPr>
        <p:txBody>
          <a:bodyPr>
            <a:normAutofit/>
          </a:bodyPr>
          <a:lstStyle/>
          <a:p>
            <a:pPr marL="0" indent="0" fontAlgn="ctr">
              <a:buNone/>
            </a:pPr>
            <a:r>
              <a:rPr lang="it-IT" sz="2000" dirty="0"/>
              <a:t>Select </a:t>
            </a:r>
            <a:r>
              <a:rPr lang="it-IT" sz="2000" dirty="0" err="1"/>
              <a:t>Failover</a:t>
            </a:r>
            <a:r>
              <a:rPr lang="it-IT" sz="2000" dirty="0"/>
              <a:t> </a:t>
            </a:r>
            <a:r>
              <a:rPr lang="it-IT" sz="2000" dirty="0" err="1"/>
              <a:t>when</a:t>
            </a:r>
            <a:r>
              <a:rPr lang="it-IT" sz="2000" dirty="0"/>
              <a:t> </a:t>
            </a:r>
            <a:r>
              <a:rPr lang="it-IT" sz="2000" dirty="0" err="1"/>
              <a:t>you</a:t>
            </a:r>
            <a:r>
              <a:rPr lang="it-IT" sz="2000" dirty="0"/>
              <a:t> </a:t>
            </a:r>
            <a:r>
              <a:rPr lang="it-IT" sz="2000" dirty="0" err="1"/>
              <a:t>have</a:t>
            </a:r>
            <a:r>
              <a:rPr lang="it-IT" sz="2000" dirty="0"/>
              <a:t> endpoints in the </a:t>
            </a:r>
            <a:r>
              <a:rPr lang="it-IT" sz="2000" dirty="0" err="1"/>
              <a:t>same</a:t>
            </a:r>
            <a:r>
              <a:rPr lang="it-IT" sz="2000" dirty="0"/>
              <a:t> or </a:t>
            </a:r>
            <a:r>
              <a:rPr lang="it-IT" sz="2000" dirty="0" err="1"/>
              <a:t>different</a:t>
            </a:r>
            <a:r>
              <a:rPr lang="it-IT" sz="2000" dirty="0"/>
              <a:t> Microsoft Azure </a:t>
            </a:r>
            <a:r>
              <a:rPr lang="it-IT" sz="2000" dirty="0" err="1"/>
              <a:t>datacenters</a:t>
            </a:r>
            <a:r>
              <a:rPr lang="it-IT" sz="2000" dirty="0"/>
              <a:t> (</a:t>
            </a:r>
            <a:r>
              <a:rPr lang="it-IT" sz="2000" dirty="0" err="1"/>
              <a:t>known</a:t>
            </a:r>
            <a:r>
              <a:rPr lang="it-IT" sz="2000" dirty="0"/>
              <a:t> </a:t>
            </a:r>
            <a:r>
              <a:rPr lang="it-IT" sz="2000" dirty="0" err="1"/>
              <a:t>as</a:t>
            </a:r>
            <a:r>
              <a:rPr lang="it-IT" sz="2000" dirty="0"/>
              <a:t> </a:t>
            </a:r>
            <a:r>
              <a:rPr lang="it-IT" sz="2000" dirty="0" err="1"/>
              <a:t>regions</a:t>
            </a:r>
            <a:r>
              <a:rPr lang="it-IT" sz="2000" dirty="0"/>
              <a:t> in the Management Portal) and </a:t>
            </a:r>
            <a:r>
              <a:rPr lang="it-IT" sz="2000" dirty="0" err="1"/>
              <a:t>want</a:t>
            </a:r>
            <a:r>
              <a:rPr lang="it-IT" sz="2000" dirty="0"/>
              <a:t> to use a </a:t>
            </a:r>
            <a:r>
              <a:rPr lang="it-IT" sz="2000" dirty="0" err="1"/>
              <a:t>primary</a:t>
            </a:r>
            <a:r>
              <a:rPr lang="it-IT" sz="2000" dirty="0"/>
              <a:t> endpoint for </a:t>
            </a:r>
            <a:r>
              <a:rPr lang="it-IT" sz="2000" dirty="0" err="1"/>
              <a:t>all</a:t>
            </a:r>
            <a:r>
              <a:rPr lang="it-IT" sz="2000" dirty="0"/>
              <a:t> </a:t>
            </a:r>
            <a:r>
              <a:rPr lang="it-IT" sz="2000" dirty="0" err="1"/>
              <a:t>traffic</a:t>
            </a:r>
            <a:r>
              <a:rPr lang="it-IT" sz="2000" dirty="0"/>
              <a:t>, </a:t>
            </a:r>
            <a:r>
              <a:rPr lang="it-IT" sz="2000" dirty="0" err="1"/>
              <a:t>but</a:t>
            </a:r>
            <a:r>
              <a:rPr lang="it-IT" sz="2000" dirty="0"/>
              <a:t> </a:t>
            </a:r>
            <a:r>
              <a:rPr lang="it-IT" sz="2000" dirty="0" err="1"/>
              <a:t>provide</a:t>
            </a:r>
            <a:r>
              <a:rPr lang="it-IT" sz="2000" dirty="0"/>
              <a:t> backups in case the </a:t>
            </a:r>
            <a:r>
              <a:rPr lang="it-IT" sz="2000" dirty="0" err="1"/>
              <a:t>primary</a:t>
            </a:r>
            <a:r>
              <a:rPr lang="it-IT" sz="2000" dirty="0"/>
              <a:t> or the backup endpoints are </a:t>
            </a:r>
            <a:r>
              <a:rPr lang="it-IT" sz="2000" dirty="0" err="1"/>
              <a:t>unavailable</a:t>
            </a:r>
            <a:r>
              <a:rPr lang="it-IT" sz="2000" dirty="0"/>
              <a:t>.</a:t>
            </a:r>
          </a:p>
        </p:txBody>
      </p:sp>
      <p:pic>
        <p:nvPicPr>
          <p:cNvPr id="7" name="Picture 2" descr="Traffic Manager Failover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0" y="2008371"/>
            <a:ext cx="5181600" cy="398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548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Performance</a:t>
            </a:r>
            <a:endParaRPr lang="en-US" dirty="0"/>
          </a:p>
        </p:txBody>
      </p:sp>
      <p:sp>
        <p:nvSpPr>
          <p:cNvPr id="3" name="Content Placeholder 2"/>
          <p:cNvSpPr>
            <a:spLocks noGrp="1"/>
          </p:cNvSpPr>
          <p:nvPr>
            <p:ph sz="half" idx="1"/>
          </p:nvPr>
        </p:nvSpPr>
        <p:spPr>
          <a:xfrm>
            <a:off x="838200" y="2674831"/>
            <a:ext cx="3589962" cy="2171022"/>
          </a:xfrm>
        </p:spPr>
        <p:txBody>
          <a:bodyPr>
            <a:normAutofit/>
          </a:bodyPr>
          <a:lstStyle/>
          <a:p>
            <a:pPr marL="0" indent="0" fontAlgn="ctr">
              <a:buNone/>
            </a:pPr>
            <a:r>
              <a:rPr lang="it-IT" sz="2000" dirty="0"/>
              <a:t>Select Performance </a:t>
            </a:r>
            <a:r>
              <a:rPr lang="it-IT" sz="2000" dirty="0" err="1"/>
              <a:t>when</a:t>
            </a:r>
            <a:r>
              <a:rPr lang="it-IT" sz="2000" dirty="0"/>
              <a:t> </a:t>
            </a:r>
            <a:r>
              <a:rPr lang="it-IT" sz="2000" dirty="0" err="1"/>
              <a:t>you</a:t>
            </a:r>
            <a:r>
              <a:rPr lang="it-IT" sz="2000" dirty="0"/>
              <a:t> </a:t>
            </a:r>
            <a:r>
              <a:rPr lang="it-IT" sz="2000" dirty="0" err="1"/>
              <a:t>have</a:t>
            </a:r>
            <a:r>
              <a:rPr lang="it-IT" sz="2000" dirty="0"/>
              <a:t> endpoints in </a:t>
            </a:r>
            <a:r>
              <a:rPr lang="it-IT" sz="2000" dirty="0" err="1"/>
              <a:t>different</a:t>
            </a:r>
            <a:r>
              <a:rPr lang="it-IT" sz="2000" dirty="0"/>
              <a:t> </a:t>
            </a:r>
            <a:r>
              <a:rPr lang="it-IT" sz="2000" dirty="0" err="1"/>
              <a:t>geographic</a:t>
            </a:r>
            <a:r>
              <a:rPr lang="it-IT" sz="2000" dirty="0"/>
              <a:t> </a:t>
            </a:r>
            <a:r>
              <a:rPr lang="it-IT" sz="2000" dirty="0" err="1"/>
              <a:t>locations</a:t>
            </a:r>
            <a:r>
              <a:rPr lang="it-IT" sz="2000" dirty="0"/>
              <a:t> and </a:t>
            </a:r>
            <a:r>
              <a:rPr lang="it-IT" sz="2000" dirty="0" err="1"/>
              <a:t>you</a:t>
            </a:r>
            <a:r>
              <a:rPr lang="it-IT" sz="2000" dirty="0"/>
              <a:t> </a:t>
            </a:r>
            <a:r>
              <a:rPr lang="it-IT" sz="2000" dirty="0" err="1"/>
              <a:t>want</a:t>
            </a:r>
            <a:r>
              <a:rPr lang="it-IT" sz="2000" dirty="0"/>
              <a:t> </a:t>
            </a:r>
            <a:r>
              <a:rPr lang="it-IT" sz="2000" dirty="0" err="1"/>
              <a:t>requesting</a:t>
            </a:r>
            <a:r>
              <a:rPr lang="it-IT" sz="2000" dirty="0"/>
              <a:t> clients to use the "</a:t>
            </a:r>
            <a:r>
              <a:rPr lang="it-IT" sz="2000" dirty="0" err="1"/>
              <a:t>closest</a:t>
            </a:r>
            <a:r>
              <a:rPr lang="it-IT" sz="2000" dirty="0"/>
              <a:t>" endpoint in </a:t>
            </a:r>
            <a:r>
              <a:rPr lang="it-IT" sz="2000" dirty="0" err="1"/>
              <a:t>terms</a:t>
            </a:r>
            <a:r>
              <a:rPr lang="it-IT" sz="2000" dirty="0"/>
              <a:t> of the </a:t>
            </a:r>
            <a:r>
              <a:rPr lang="it-IT" sz="2000" dirty="0" err="1"/>
              <a:t>lowest</a:t>
            </a:r>
            <a:r>
              <a:rPr lang="it-IT" sz="2000" dirty="0"/>
              <a:t> </a:t>
            </a:r>
            <a:r>
              <a:rPr lang="it-IT" sz="2000" dirty="0" err="1"/>
              <a:t>latency</a:t>
            </a:r>
            <a:r>
              <a:rPr lang="it-IT" sz="2000" dirty="0"/>
              <a:t>.</a:t>
            </a:r>
          </a:p>
        </p:txBody>
      </p:sp>
      <p:pic>
        <p:nvPicPr>
          <p:cNvPr id="9217" name="Picture 1" descr="Traffic Manager Performance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98031" y="1978143"/>
            <a:ext cx="7056695" cy="360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460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Round Robin</a:t>
            </a:r>
            <a:endParaRPr lang="en-US" dirty="0"/>
          </a:p>
        </p:txBody>
      </p:sp>
      <p:sp>
        <p:nvSpPr>
          <p:cNvPr id="3" name="Content Placeholder 2"/>
          <p:cNvSpPr>
            <a:spLocks noGrp="1"/>
          </p:cNvSpPr>
          <p:nvPr>
            <p:ph sz="half" idx="1"/>
          </p:nvPr>
        </p:nvSpPr>
        <p:spPr>
          <a:xfrm>
            <a:off x="838200" y="3051950"/>
            <a:ext cx="4329701" cy="1266896"/>
          </a:xfrm>
        </p:spPr>
        <p:txBody>
          <a:bodyPr>
            <a:normAutofit/>
          </a:bodyPr>
          <a:lstStyle/>
          <a:p>
            <a:pPr marL="0" indent="0">
              <a:buNone/>
            </a:pPr>
            <a:r>
              <a:rPr lang="it-IT" sz="2000" dirty="0"/>
              <a:t>Select Round Robin </a:t>
            </a:r>
            <a:r>
              <a:rPr lang="it-IT" sz="2000" dirty="0" err="1"/>
              <a:t>when</a:t>
            </a:r>
            <a:r>
              <a:rPr lang="it-IT" sz="2000" dirty="0"/>
              <a:t> </a:t>
            </a:r>
            <a:r>
              <a:rPr lang="it-IT" sz="2000" dirty="0" err="1"/>
              <a:t>you</a:t>
            </a:r>
            <a:r>
              <a:rPr lang="it-IT" sz="2000" dirty="0"/>
              <a:t> </a:t>
            </a:r>
            <a:r>
              <a:rPr lang="it-IT" sz="2000" dirty="0" err="1"/>
              <a:t>want</a:t>
            </a:r>
            <a:r>
              <a:rPr lang="it-IT" sz="2000" dirty="0"/>
              <a:t> to </a:t>
            </a:r>
            <a:r>
              <a:rPr lang="it-IT" sz="2000" dirty="0" err="1"/>
              <a:t>distribute</a:t>
            </a:r>
            <a:r>
              <a:rPr lang="it-IT" sz="2000" dirty="0"/>
              <a:t> </a:t>
            </a:r>
            <a:r>
              <a:rPr lang="it-IT" sz="2000" dirty="0" err="1"/>
              <a:t>load</a:t>
            </a:r>
            <a:r>
              <a:rPr lang="it-IT" sz="2000" dirty="0"/>
              <a:t> </a:t>
            </a:r>
            <a:r>
              <a:rPr lang="it-IT" sz="2000" dirty="0" err="1"/>
              <a:t>equally</a:t>
            </a:r>
            <a:r>
              <a:rPr lang="it-IT" sz="2000" dirty="0"/>
              <a:t> </a:t>
            </a:r>
            <a:r>
              <a:rPr lang="it-IT" sz="2000" dirty="0" err="1"/>
              <a:t>across</a:t>
            </a:r>
            <a:r>
              <a:rPr lang="it-IT" sz="2000" dirty="0"/>
              <a:t> a set of endpoints in the </a:t>
            </a:r>
            <a:r>
              <a:rPr lang="it-IT" sz="2000" dirty="0" err="1"/>
              <a:t>same</a:t>
            </a:r>
            <a:r>
              <a:rPr lang="it-IT" sz="2000" dirty="0"/>
              <a:t> datacenter or </a:t>
            </a:r>
            <a:r>
              <a:rPr lang="it-IT" sz="2000" dirty="0" err="1"/>
              <a:t>across</a:t>
            </a:r>
            <a:r>
              <a:rPr lang="it-IT" sz="2000" dirty="0"/>
              <a:t> </a:t>
            </a:r>
            <a:r>
              <a:rPr lang="it-IT" sz="2000" dirty="0" err="1"/>
              <a:t>different</a:t>
            </a:r>
            <a:r>
              <a:rPr lang="it-IT" sz="2000" dirty="0"/>
              <a:t> </a:t>
            </a:r>
            <a:r>
              <a:rPr lang="it-IT" sz="2000" dirty="0" err="1"/>
              <a:t>datacenters</a:t>
            </a:r>
            <a:r>
              <a:rPr lang="it-IT" sz="2000" dirty="0"/>
              <a:t>.</a:t>
            </a:r>
          </a:p>
        </p:txBody>
      </p:sp>
      <p:pic>
        <p:nvPicPr>
          <p:cNvPr id="10242" name="Picture 2" descr="Traffic Manager Round Robin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470386" y="1690688"/>
            <a:ext cx="5883414" cy="4128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594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183347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dirty="0"/>
              <a:t>What are the benefits?</a:t>
            </a:r>
          </a:p>
        </p:txBody>
      </p:sp>
      <p:sp>
        <p:nvSpPr>
          <p:cNvPr id="4" name="Text Placeholder 3"/>
          <p:cNvSpPr>
            <a:spLocks noGrp="1"/>
          </p:cNvSpPr>
          <p:nvPr>
            <p:ph type="body" sz="quarter" idx="4294967295"/>
          </p:nvPr>
        </p:nvSpPr>
        <p:spPr>
          <a:xfrm>
            <a:off x="1" y="3129598"/>
            <a:ext cx="12191998" cy="2474524"/>
          </a:xfrm>
        </p:spPr>
        <p:txBody>
          <a:bodyPr/>
          <a:lstStyle/>
          <a:p>
            <a:pPr marL="0" indent="0" algn="ctr">
              <a:buNone/>
            </a:pPr>
            <a:r>
              <a:rPr lang="it-IT" sz="4800" dirty="0"/>
              <a:t>Software/Services -&gt; MSDN</a:t>
            </a:r>
          </a:p>
          <a:p>
            <a:pPr marL="0" indent="0" algn="ctr">
              <a:buNone/>
            </a:pPr>
            <a:r>
              <a:rPr lang="it-IT" sz="4800" dirty="0"/>
              <a:t>Visibility -&gt; www.startup4you.it</a:t>
            </a:r>
          </a:p>
          <a:p>
            <a:pPr marL="0" indent="0" algn="ctr">
              <a:buNone/>
            </a:pPr>
            <a:r>
              <a:rPr lang="it-IT" sz="4800" dirty="0"/>
              <a:t>Technical support -&gt; bizitbus@microsoft.com</a:t>
            </a:r>
          </a:p>
        </p:txBody>
      </p:sp>
    </p:spTree>
    <p:extLst>
      <p:ext uri="{BB962C8B-B14F-4D97-AF65-F5344CB8AC3E}">
        <p14:creationId xmlns:p14="http://schemas.microsoft.com/office/powerpoint/2010/main" val="523243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services </a:t>
            </a:r>
            <a:br>
              <a:rPr lang="en-US" dirty="0"/>
            </a:br>
            <a:r>
              <a:rPr lang="en-US" sz="2745" spc="0" dirty="0">
                <a:latin typeface="+mn-lt"/>
              </a:rPr>
              <a:t>PaaS with VM control</a:t>
            </a:r>
          </a:p>
        </p:txBody>
      </p:sp>
      <p:sp>
        <p:nvSpPr>
          <p:cNvPr id="7" name="Text Placeholder 4"/>
          <p:cNvSpPr>
            <a:spLocks noGrp="1"/>
          </p:cNvSpPr>
          <p:nvPr>
            <p:ph type="body" sz="quarter" idx="10"/>
          </p:nvPr>
        </p:nvSpPr>
        <p:spPr>
          <a:xfrm>
            <a:off x="274313" y="2728001"/>
            <a:ext cx="5399209" cy="1786836"/>
          </a:xfrm>
        </p:spPr>
        <p:txBody>
          <a:bodyPr/>
          <a:lstStyle/>
          <a:p>
            <a:pPr>
              <a:spcBef>
                <a:spcPts val="1765"/>
              </a:spcBef>
            </a:pPr>
            <a:r>
              <a:rPr lang="en-US" sz="2745" dirty="0"/>
              <a:t>Simple .NET runtime</a:t>
            </a:r>
          </a:p>
          <a:p>
            <a:pPr>
              <a:spcBef>
                <a:spcPts val="1765"/>
              </a:spcBef>
            </a:pPr>
            <a:r>
              <a:rPr lang="en-US" sz="2745" dirty="0"/>
              <a:t>Health, discovery, updates</a:t>
            </a:r>
          </a:p>
          <a:p>
            <a:pPr>
              <a:spcBef>
                <a:spcPts val="1765"/>
              </a:spcBef>
            </a:pPr>
            <a:r>
              <a:rPr lang="en-US" sz="2745" dirty="0"/>
              <a:t>OS Patching</a:t>
            </a:r>
          </a:p>
        </p:txBody>
      </p:sp>
      <p:grpSp>
        <p:nvGrpSpPr>
          <p:cNvPr id="2" name="Group 1"/>
          <p:cNvGrpSpPr/>
          <p:nvPr/>
        </p:nvGrpSpPr>
        <p:grpSpPr>
          <a:xfrm>
            <a:off x="5648099" y="487"/>
            <a:ext cx="6543901" cy="6857027"/>
            <a:chOff x="5761355" y="0"/>
            <a:chExt cx="6675120" cy="6994525"/>
          </a:xfrm>
        </p:grpSpPr>
        <p:sp>
          <p:nvSpPr>
            <p:cNvPr id="32" name="Rectangle 31"/>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9" name="Group 8"/>
            <p:cNvGrpSpPr/>
            <p:nvPr/>
          </p:nvGrpSpPr>
          <p:grpSpPr>
            <a:xfrm>
              <a:off x="6025777" y="666270"/>
              <a:ext cx="5765184" cy="5756467"/>
              <a:chOff x="5721609" y="666270"/>
              <a:chExt cx="5765184" cy="5756467"/>
            </a:xfrm>
          </p:grpSpPr>
          <p:sp>
            <p:nvSpPr>
              <p:cNvPr id="3" name="Rounded Rectangle 2"/>
              <p:cNvSpPr/>
              <p:nvPr/>
            </p:nvSpPr>
            <p:spPr bwMode="auto">
              <a:xfrm>
                <a:off x="5721609" y="1088845"/>
                <a:ext cx="5765184" cy="5209390"/>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p:cNvSpPr/>
              <p:nvPr/>
            </p:nvSpPr>
            <p:spPr bwMode="auto">
              <a:xfrm>
                <a:off x="6219421" y="2768433"/>
                <a:ext cx="5222847" cy="2210840"/>
              </a:xfrm>
              <a:prstGeom prst="rect">
                <a:avLst/>
              </a:prstGeom>
              <a:noFill/>
              <a:ln w="25400" cap="flat" cmpd="sng" algn="ctr">
                <a:solidFill>
                  <a:schemeClr val="bg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8030673" y="2044171"/>
                <a:ext cx="1331618" cy="1331618"/>
                <a:chOff x="7279821" y="2088841"/>
                <a:chExt cx="1545201" cy="1545201"/>
              </a:xfrm>
            </p:grpSpPr>
            <p:sp>
              <p:nvSpPr>
                <p:cNvPr id="85" name="Rectangle 84"/>
                <p:cNvSpPr/>
                <p:nvPr/>
              </p:nvSpPr>
              <p:spPr bwMode="auto">
                <a:xfrm>
                  <a:off x="7658700" y="2562447"/>
                  <a:ext cx="900509" cy="52099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6" name="Picture 8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79821" y="2088841"/>
                  <a:ext cx="1545201" cy="1545201"/>
                </a:xfrm>
                <a:prstGeom prst="rect">
                  <a:avLst/>
                </a:prstGeom>
              </p:spPr>
            </p:pic>
          </p:grpSp>
          <p:sp>
            <p:nvSpPr>
              <p:cNvPr id="64" name="Rectangle 63"/>
              <p:cNvSpPr/>
              <p:nvPr/>
            </p:nvSpPr>
            <p:spPr bwMode="auto">
              <a:xfrm>
                <a:off x="7987859" y="666270"/>
                <a:ext cx="1374433" cy="467307"/>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a:t>
                </a:r>
              </a:p>
            </p:txBody>
          </p:sp>
          <p:sp>
            <p:nvSpPr>
              <p:cNvPr id="65" name="Rectangle 64"/>
              <p:cNvSpPr/>
              <p:nvPr/>
            </p:nvSpPr>
            <p:spPr bwMode="auto">
              <a:xfrm>
                <a:off x="7987858" y="1207927"/>
                <a:ext cx="1374433" cy="46730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CONFIG</a:t>
                </a:r>
              </a:p>
            </p:txBody>
          </p:sp>
          <p:sp>
            <p:nvSpPr>
              <p:cNvPr id="66" name="Rounded Rectangle 65"/>
              <p:cNvSpPr/>
              <p:nvPr/>
            </p:nvSpPr>
            <p:spPr bwMode="auto">
              <a:xfrm>
                <a:off x="9747130"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ounded Rectangle 66"/>
              <p:cNvSpPr/>
              <p:nvPr/>
            </p:nvSpPr>
            <p:spPr bwMode="auto">
              <a:xfrm>
                <a:off x="9670775"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ounded Rectangle 67"/>
              <p:cNvSpPr/>
              <p:nvPr/>
            </p:nvSpPr>
            <p:spPr bwMode="auto">
              <a:xfrm>
                <a:off x="9603582"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ounded Rectangle 68"/>
              <p:cNvSpPr/>
              <p:nvPr/>
            </p:nvSpPr>
            <p:spPr bwMode="auto">
              <a:xfrm>
                <a:off x="6521844"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69"/>
              <p:cNvSpPr/>
              <p:nvPr/>
            </p:nvSpPr>
            <p:spPr bwMode="auto">
              <a:xfrm>
                <a:off x="6445489"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ounded Rectangle 70"/>
              <p:cNvSpPr/>
              <p:nvPr/>
            </p:nvSpPr>
            <p:spPr bwMode="auto">
              <a:xfrm>
                <a:off x="6378296"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 name="Picture 7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456453" y="5509256"/>
                <a:ext cx="913481" cy="913481"/>
              </a:xfrm>
              <a:prstGeom prst="rect">
                <a:avLst/>
              </a:prstGeom>
            </p:spPr>
          </p:pic>
          <p:grpSp>
            <p:nvGrpSpPr>
              <p:cNvPr id="73" name="Group 72"/>
              <p:cNvGrpSpPr/>
              <p:nvPr/>
            </p:nvGrpSpPr>
            <p:grpSpPr>
              <a:xfrm>
                <a:off x="6731189" y="3529551"/>
                <a:ext cx="839686" cy="836876"/>
                <a:chOff x="5790976" y="5236556"/>
                <a:chExt cx="780290" cy="780290"/>
              </a:xfrm>
            </p:grpSpPr>
            <p:sp>
              <p:nvSpPr>
                <p:cNvPr id="83" name="Rectangle 82"/>
                <p:cNvSpPr/>
                <p:nvPr/>
              </p:nvSpPr>
              <p:spPr bwMode="auto">
                <a:xfrm>
                  <a:off x="5826643" y="5348179"/>
                  <a:ext cx="723014" cy="5339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4" name="Picture 8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790976" y="5236556"/>
                  <a:ext cx="780290" cy="780290"/>
                </a:xfrm>
                <a:prstGeom prst="rect">
                  <a:avLst/>
                </a:prstGeom>
              </p:spPr>
            </p:pic>
          </p:grpSp>
          <p:grpSp>
            <p:nvGrpSpPr>
              <p:cNvPr id="74" name="Group 73"/>
              <p:cNvGrpSpPr/>
              <p:nvPr/>
            </p:nvGrpSpPr>
            <p:grpSpPr>
              <a:xfrm>
                <a:off x="9767110" y="3358881"/>
                <a:ext cx="1192578" cy="1170911"/>
                <a:chOff x="9842094" y="1806557"/>
                <a:chExt cx="1470948" cy="1470948"/>
              </a:xfrm>
            </p:grpSpPr>
            <p:sp>
              <p:nvSpPr>
                <p:cNvPr id="81" name="Rectangle 80"/>
                <p:cNvSpPr/>
                <p:nvPr/>
              </p:nvSpPr>
              <p:spPr bwMode="auto">
                <a:xfrm>
                  <a:off x="10090294" y="2232837"/>
                  <a:ext cx="946301" cy="62860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2" name="Picture 8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842094" y="1806557"/>
                  <a:ext cx="1470948" cy="1470948"/>
                </a:xfrm>
                <a:prstGeom prst="rect">
                  <a:avLst/>
                </a:prstGeom>
              </p:spPr>
            </p:pic>
          </p:grpSp>
          <p:sp>
            <p:nvSpPr>
              <p:cNvPr id="75" name="TextBox 74"/>
              <p:cNvSpPr txBox="1"/>
              <p:nvPr/>
            </p:nvSpPr>
            <p:spPr>
              <a:xfrm>
                <a:off x="7827762" y="3217415"/>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Cloud Service</a:t>
                </a:r>
              </a:p>
            </p:txBody>
          </p:sp>
          <p:sp>
            <p:nvSpPr>
              <p:cNvPr id="76" name="TextBox 75"/>
              <p:cNvSpPr txBox="1"/>
              <p:nvPr/>
            </p:nvSpPr>
            <p:spPr>
              <a:xfrm>
                <a:off x="6314916" y="4485938"/>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Web roles</a:t>
                </a:r>
              </a:p>
            </p:txBody>
          </p:sp>
          <p:sp>
            <p:nvSpPr>
              <p:cNvPr id="77" name="TextBox 76"/>
              <p:cNvSpPr txBox="1"/>
              <p:nvPr/>
            </p:nvSpPr>
            <p:spPr>
              <a:xfrm>
                <a:off x="9566162" y="4535835"/>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Worker roles</a:t>
                </a:r>
              </a:p>
            </p:txBody>
          </p:sp>
          <p:sp>
            <p:nvSpPr>
              <p:cNvPr id="78" name="TextBox 77"/>
              <p:cNvSpPr txBox="1"/>
              <p:nvPr/>
            </p:nvSpPr>
            <p:spPr>
              <a:xfrm>
                <a:off x="9241648" y="5719329"/>
                <a:ext cx="1773018" cy="495248"/>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Azure Storage</a:t>
                </a:r>
              </a:p>
            </p:txBody>
          </p:sp>
          <p:cxnSp>
            <p:nvCxnSpPr>
              <p:cNvPr id="79" name="Straight Arrow Connector 78"/>
              <p:cNvCxnSpPr>
                <a:stCxn id="65" idx="2"/>
              </p:cNvCxnSpPr>
              <p:nvPr/>
            </p:nvCxnSpPr>
            <p:spPr>
              <a:xfrm flipH="1">
                <a:off x="8675074" y="1675233"/>
                <a:ext cx="1" cy="458741"/>
              </a:xfrm>
              <a:prstGeom prst="straightConnector1">
                <a:avLst/>
              </a:prstGeom>
              <a:noFill/>
              <a:ln w="25400" cap="flat" cmpd="sng" algn="ctr">
                <a:solidFill>
                  <a:schemeClr val="bg2"/>
                </a:solidFill>
                <a:prstDash val="solid"/>
                <a:headEnd type="none"/>
                <a:tailEnd type="triangle"/>
              </a:ln>
              <a:effectLst/>
            </p:spPr>
          </p:cxnSp>
          <p:cxnSp>
            <p:nvCxnSpPr>
              <p:cNvPr id="80" name="Straight Arrow Connector 79"/>
              <p:cNvCxnSpPr/>
              <p:nvPr/>
            </p:nvCxnSpPr>
            <p:spPr>
              <a:xfrm>
                <a:off x="8830845" y="4979273"/>
                <a:ext cx="0" cy="576609"/>
              </a:xfrm>
              <a:prstGeom prst="straightConnector1">
                <a:avLst/>
              </a:prstGeom>
              <a:noFill/>
              <a:ln w="25400" cap="flat" cmpd="sng" algn="ctr">
                <a:solidFill>
                  <a:schemeClr val="bg2"/>
                </a:solidFill>
                <a:prstDash val="solid"/>
                <a:headEnd type="none"/>
                <a:tailEnd type="triangle"/>
              </a:ln>
              <a:effectLst/>
            </p:spPr>
          </p:cxnSp>
        </p:grpSp>
      </p:grpSp>
    </p:spTree>
    <p:extLst>
      <p:ext uri="{BB962C8B-B14F-4D97-AF65-F5344CB8AC3E}">
        <p14:creationId xmlns:p14="http://schemas.microsoft.com/office/powerpoint/2010/main" val="115216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Functions</a:t>
            </a:r>
          </a:p>
        </p:txBody>
      </p:sp>
      <p:pic>
        <p:nvPicPr>
          <p:cNvPr id="9" name="Immagine 8"/>
          <p:cNvPicPr>
            <a:picLocks noChangeAspect="1"/>
          </p:cNvPicPr>
          <p:nvPr/>
        </p:nvPicPr>
        <p:blipFill>
          <a:blip r:embed="rId2"/>
          <a:stretch>
            <a:fillRect/>
          </a:stretch>
        </p:blipFill>
        <p:spPr>
          <a:xfrm>
            <a:off x="8159377" y="2651693"/>
            <a:ext cx="2731245" cy="1554615"/>
          </a:xfrm>
          <a:prstGeom prst="rect">
            <a:avLst/>
          </a:prstGeom>
        </p:spPr>
      </p:pic>
      <p:grpSp>
        <p:nvGrpSpPr>
          <p:cNvPr id="15" name="Group 38"/>
          <p:cNvGrpSpPr/>
          <p:nvPr/>
        </p:nvGrpSpPr>
        <p:grpSpPr>
          <a:xfrm>
            <a:off x="8915621" y="2286001"/>
            <a:ext cx="1218756" cy="2308411"/>
            <a:chOff x="7698240" y="2108032"/>
            <a:chExt cx="1243195" cy="2354699"/>
          </a:xfrm>
        </p:grpSpPr>
        <p:sp>
          <p:nvSpPr>
            <p:cNvPr id="16" name="Freeform 5"/>
            <p:cNvSpPr>
              <a:spLocks/>
            </p:cNvSpPr>
            <p:nvPr/>
          </p:nvSpPr>
          <p:spPr bwMode="auto">
            <a:xfrm>
              <a:off x="7698240" y="2108032"/>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rgbClr val="FFB90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 name="Freeform 6"/>
            <p:cNvSpPr>
              <a:spLocks/>
            </p:cNvSpPr>
            <p:nvPr/>
          </p:nvSpPr>
          <p:spPr bwMode="auto">
            <a:xfrm>
              <a:off x="7698240" y="2108032"/>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rgbClr val="FFB900">
                <a:lumMod val="60000"/>
                <a:lumOff val="40000"/>
              </a:srgb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35125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502448" y="2382180"/>
            <a:ext cx="1187105" cy="1593115"/>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9411" kern="0" dirty="0">
                <a:gradFill>
                  <a:gsLst>
                    <a:gs pos="2917">
                      <a:srgbClr val="FFFFFF"/>
                    </a:gs>
                    <a:gs pos="30000">
                      <a:srgbClr val="FFFFFF"/>
                    </a:gs>
                  </a:gsLst>
                  <a:lin ang="5400000" scaled="0"/>
                </a:gradFill>
                <a:latin typeface="Segoe UI"/>
              </a:rPr>
              <a:t>+</a:t>
            </a:r>
          </a:p>
        </p:txBody>
      </p:sp>
      <p:sp>
        <p:nvSpPr>
          <p:cNvPr id="9" name="TextBox 8"/>
          <p:cNvSpPr txBox="1"/>
          <p:nvPr/>
        </p:nvSpPr>
        <p:spPr>
          <a:xfrm>
            <a:off x="2556179" y="1439892"/>
            <a:ext cx="2417447" cy="62128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10" name="TextBox 9"/>
          <p:cNvSpPr txBox="1"/>
          <p:nvPr/>
        </p:nvSpPr>
        <p:spPr>
          <a:xfrm>
            <a:off x="6931126" y="1450672"/>
            <a:ext cx="2811874" cy="621289"/>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EVENTS + DATA</a:t>
            </a:r>
          </a:p>
        </p:txBody>
      </p:sp>
      <p:sp>
        <p:nvSpPr>
          <p:cNvPr id="13" name="TextBox 12"/>
          <p:cNvSpPr txBox="1"/>
          <p:nvPr/>
        </p:nvSpPr>
        <p:spPr>
          <a:xfrm>
            <a:off x="3831678" y="1450672"/>
            <a:ext cx="4528646" cy="621289"/>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FUNCTIONS</a:t>
            </a:r>
          </a:p>
        </p:txBody>
      </p:sp>
      <p:grpSp>
        <p:nvGrpSpPr>
          <p:cNvPr id="41" name="Group 40" hidden="1"/>
          <p:cNvGrpSpPr/>
          <p:nvPr/>
        </p:nvGrpSpPr>
        <p:grpSpPr>
          <a:xfrm>
            <a:off x="5533722" y="2275064"/>
            <a:ext cx="1218756" cy="2308411"/>
            <a:chOff x="5644683" y="2320187"/>
            <a:chExt cx="1243195" cy="2354699"/>
          </a:xfrm>
        </p:grpSpPr>
        <p:sp>
          <p:nvSpPr>
            <p:cNvPr id="27"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rgbClr val="68CB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rgbClr val="32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2" name="Group 31" hidden="1"/>
          <p:cNvGrpSpPr/>
          <p:nvPr/>
        </p:nvGrpSpPr>
        <p:grpSpPr>
          <a:xfrm>
            <a:off x="4730064" y="2409724"/>
            <a:ext cx="2731873" cy="1972135"/>
            <a:chOff x="4824911" y="2457548"/>
            <a:chExt cx="2786653" cy="2011680"/>
          </a:xfrm>
          <a:solidFill>
            <a:schemeClr val="bg2">
              <a:lumMod val="50000"/>
            </a:schemeClr>
          </a:solidFill>
        </p:grpSpPr>
        <p:sp>
          <p:nvSpPr>
            <p:cNvPr id="2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Rounded Rectangle 30"/>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39" name="Group 38"/>
          <p:cNvGrpSpPr/>
          <p:nvPr/>
        </p:nvGrpSpPr>
        <p:grpSpPr>
          <a:xfrm>
            <a:off x="7546910" y="2275064"/>
            <a:ext cx="1218756" cy="2308411"/>
            <a:chOff x="7698240" y="2108032"/>
            <a:chExt cx="1243195" cy="2354699"/>
          </a:xfrm>
        </p:grpSpPr>
        <p:sp>
          <p:nvSpPr>
            <p:cNvPr id="33" name="Freeform 5"/>
            <p:cNvSpPr>
              <a:spLocks/>
            </p:cNvSpPr>
            <p:nvPr/>
          </p:nvSpPr>
          <p:spPr bwMode="auto">
            <a:xfrm>
              <a:off x="7698240" y="2108032"/>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Freeform 6"/>
            <p:cNvSpPr>
              <a:spLocks/>
            </p:cNvSpPr>
            <p:nvPr/>
          </p:nvSpPr>
          <p:spPr bwMode="auto">
            <a:xfrm>
              <a:off x="7698240" y="2108032"/>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5" name="Group 34"/>
          <p:cNvGrpSpPr/>
          <p:nvPr/>
        </p:nvGrpSpPr>
        <p:grpSpPr>
          <a:xfrm>
            <a:off x="2341897" y="2409724"/>
            <a:ext cx="2731873" cy="1972135"/>
            <a:chOff x="4824911" y="2457548"/>
            <a:chExt cx="2786653" cy="2011680"/>
          </a:xfrm>
          <a:solidFill>
            <a:schemeClr val="bg2">
              <a:lumMod val="50000"/>
            </a:schemeClr>
          </a:solidFill>
        </p:grpSpPr>
        <p:sp>
          <p:nvSpPr>
            <p:cNvPr id="36"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ounded Rectangle 37"/>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42" name="Group 41"/>
          <p:cNvGrpSpPr/>
          <p:nvPr/>
        </p:nvGrpSpPr>
        <p:grpSpPr>
          <a:xfrm>
            <a:off x="2341897" y="2605305"/>
            <a:ext cx="2731873" cy="1549269"/>
            <a:chOff x="4824911" y="2657050"/>
            <a:chExt cx="2786653" cy="1580335"/>
          </a:xfrm>
          <a:solidFill>
            <a:schemeClr val="bg2">
              <a:lumMod val="50000"/>
            </a:schemeClr>
          </a:solidFill>
        </p:grpSpPr>
        <p:sp>
          <p:nvSpPr>
            <p:cNvPr id="4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188718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42" presetClass="path" presetSubtype="0" decel="100000" fill="hold" nodeType="afterEffect">
                                  <p:stCondLst>
                                    <p:cond delay="0"/>
                                  </p:stCondLst>
                                  <p:childTnLst>
                                    <p:animMotion origin="layout" path="M 7.5568E-7 0 L -0.16505 -1.93373E-6 " pathEditMode="relative" rAng="0" ptsTypes="AA">
                                      <p:cBhvr>
                                        <p:cTn id="27" dur="750" fill="hold"/>
                                        <p:tgtEl>
                                          <p:spTgt spid="39"/>
                                        </p:tgtEl>
                                        <p:attrNameLst>
                                          <p:attrName>ppt_x</p:attrName>
                                          <p:attrName>ppt_y</p:attrName>
                                        </p:attrNameLst>
                                      </p:cBhvr>
                                      <p:rCtr x="-8489" y="318"/>
                                    </p:animMotion>
                                  </p:childTnLst>
                                </p:cTn>
                              </p:par>
                              <p:par>
                                <p:cTn id="28" presetID="10" presetClass="exit" presetSubtype="0" fill="hold" grpId="1"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5"/>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0 0 L 0 0.25 E" pathEditMode="relative" ptsTypes="">
                                      <p:cBhvr>
                                        <p:cTn id="42" dur="2000" fill="hold"/>
                                        <p:tgtEl>
                                          <p:spTgt spid="41"/>
                                        </p:tgtEl>
                                        <p:attrNameLst>
                                          <p:attrName>ppt_x</p:attrName>
                                          <p:attrName>ppt_y</p:attrName>
                                        </p:attrNameLst>
                                      </p:cBhvr>
                                    </p:animMotion>
                                  </p:childTnLst>
                                </p:cTn>
                              </p:par>
                              <p:par>
                                <p:cTn id="43" presetID="42" presetClass="path" presetSubtype="0" decel="100000" fill="hold" nodeType="withEffect">
                                  <p:stCondLst>
                                    <p:cond delay="0"/>
                                  </p:stCondLst>
                                  <p:childTnLst>
                                    <p:animMotion origin="layout" path="M 7.70998E-7 2.82342E-6 L 0.19594 0.00227 " pathEditMode="relative" rAng="0" ptsTypes="AA">
                                      <p:cBhvr>
                                        <p:cTn id="44" dur="750" fill="hold"/>
                                        <p:tgtEl>
                                          <p:spTgt spid="42"/>
                                        </p:tgtEl>
                                        <p:attrNameLst>
                                          <p:attrName>ppt_x</p:attrName>
                                          <p:attrName>ppt_y</p:attrName>
                                        </p:attrNameLst>
                                      </p:cBhvr>
                                      <p:rCtr x="9637" y="136"/>
                                    </p:animMotion>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 0 L 0 0.25 E" pathEditMode="relative" ptsTypes="">
                                      <p:cBhvr>
                                        <p:cTn id="48" dur="2000" fill="hold"/>
                                        <p:tgtEl>
                                          <p:spTgt spid="32"/>
                                        </p:tgtEl>
                                        <p:attrNameLst>
                                          <p:attrName>ppt_x</p:attrName>
                                          <p:attrName>ppt_y</p:attrName>
                                        </p:attrNameLst>
                                      </p:cBhvr>
                                    </p:animMotion>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9" grpId="0"/>
      <p:bldP spid="9" grpId="1"/>
      <p:bldP spid="10" grpId="0"/>
      <p:bldP spid="10" grpId="1"/>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 y="487"/>
            <a:ext cx="7429743" cy="6857027"/>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 name="Title 1"/>
          <p:cNvSpPr>
            <a:spLocks noGrp="1"/>
          </p:cNvSpPr>
          <p:nvPr>
            <p:ph type="title"/>
          </p:nvPr>
        </p:nvSpPr>
        <p:spPr/>
        <p:txBody>
          <a:bodyPr/>
          <a:lstStyle/>
          <a:p>
            <a:r>
              <a:rPr lang="en-US" dirty="0"/>
              <a:t>Azure functions</a:t>
            </a:r>
          </a:p>
        </p:txBody>
      </p:sp>
      <p:sp>
        <p:nvSpPr>
          <p:cNvPr id="30" name="Text Placeholder 29"/>
          <p:cNvSpPr>
            <a:spLocks noGrp="1"/>
          </p:cNvSpPr>
          <p:nvPr>
            <p:ph type="body" sz="quarter" idx="10"/>
          </p:nvPr>
        </p:nvSpPr>
        <p:spPr>
          <a:xfrm>
            <a:off x="269239" y="1189495"/>
            <a:ext cx="6483238" cy="4109513"/>
          </a:xfrm>
        </p:spPr>
        <p:txBody>
          <a:bodyPr/>
          <a:lstStyle/>
          <a:p>
            <a:pPr>
              <a:spcBef>
                <a:spcPts val="1176"/>
              </a:spcBef>
            </a:pPr>
            <a:r>
              <a:rPr lang="en-US" sz="3137" dirty="0"/>
              <a:t>Asynchronous, event-driven, </a:t>
            </a:r>
            <a:r>
              <a:rPr lang="en-US" sz="3137" dirty="0" err="1"/>
              <a:t>serverless</a:t>
            </a:r>
            <a:r>
              <a:rPr lang="en-US" sz="3137" dirty="0"/>
              <a:t> experience</a:t>
            </a:r>
          </a:p>
          <a:p>
            <a:pPr>
              <a:spcBef>
                <a:spcPts val="1176"/>
              </a:spcBef>
            </a:pPr>
            <a:r>
              <a:rPr lang="en-US" sz="3137" dirty="0"/>
              <a:t>Respond to events occurring in </a:t>
            </a:r>
            <a:br>
              <a:rPr lang="en-US" sz="3137" dirty="0"/>
            </a:br>
            <a:r>
              <a:rPr lang="en-US" sz="3137" dirty="0"/>
              <a:t>other Azure services, SaaS products (e.g., Office365, Salesforce), </a:t>
            </a:r>
            <a:br>
              <a:rPr lang="en-US" sz="3137" dirty="0"/>
            </a:br>
            <a:r>
              <a:rPr lang="en-US" sz="3137" dirty="0"/>
              <a:t>on-premises systems</a:t>
            </a:r>
          </a:p>
          <a:p>
            <a:pPr>
              <a:spcBef>
                <a:spcPts val="1176"/>
              </a:spcBef>
            </a:pPr>
            <a:r>
              <a:rPr lang="en-US" sz="3137" dirty="0"/>
              <a:t>Only pay while function is executing</a:t>
            </a:r>
          </a:p>
          <a:p>
            <a:pPr>
              <a:spcBef>
                <a:spcPts val="1176"/>
              </a:spcBef>
            </a:pPr>
            <a:r>
              <a:rPr lang="en-US" sz="3137" dirty="0"/>
              <a:t>Fully open source</a:t>
            </a:r>
          </a:p>
        </p:txBody>
      </p:sp>
      <p:grpSp>
        <p:nvGrpSpPr>
          <p:cNvPr id="4" name="Group 3"/>
          <p:cNvGrpSpPr/>
          <p:nvPr/>
        </p:nvGrpSpPr>
        <p:grpSpPr>
          <a:xfrm>
            <a:off x="3831678" y="1452695"/>
            <a:ext cx="4528646" cy="3130779"/>
            <a:chOff x="3908510" y="1481328"/>
            <a:chExt cx="4619455" cy="3193558"/>
          </a:xfrm>
        </p:grpSpPr>
        <p:grpSp>
          <p:nvGrpSpPr>
            <p:cNvPr id="3" name="Group 2"/>
            <p:cNvGrpSpPr/>
            <p:nvPr/>
          </p:nvGrpSpPr>
          <p:grpSpPr>
            <a:xfrm>
              <a:off x="4824911" y="2320187"/>
              <a:ext cx="2786653" cy="2354699"/>
              <a:chOff x="4824911" y="2320187"/>
              <a:chExt cx="2786653" cy="2354699"/>
            </a:xfrm>
          </p:grpSpPr>
          <p:grpSp>
            <p:nvGrpSpPr>
              <p:cNvPr id="9" name="Group 8"/>
              <p:cNvGrpSpPr/>
              <p:nvPr/>
            </p:nvGrpSpPr>
            <p:grpSpPr>
              <a:xfrm>
                <a:off x="5644683" y="2320187"/>
                <a:ext cx="1243195" cy="2354699"/>
                <a:chOff x="5644683" y="2320187"/>
                <a:chExt cx="1243195" cy="2354699"/>
              </a:xfrm>
            </p:grpSpPr>
            <p:sp>
              <p:nvSpPr>
                <p:cNvPr id="10"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14" name="Group 13"/>
              <p:cNvGrpSpPr/>
              <p:nvPr/>
            </p:nvGrpSpPr>
            <p:grpSpPr>
              <a:xfrm>
                <a:off x="4824911" y="2657050"/>
                <a:ext cx="2786653" cy="1580335"/>
                <a:chOff x="4824911" y="2657050"/>
                <a:chExt cx="2786653" cy="1580335"/>
              </a:xfrm>
              <a:solidFill>
                <a:schemeClr val="bg2">
                  <a:lumMod val="50000"/>
                </a:schemeClr>
              </a:solidFill>
            </p:grpSpPr>
            <p:sp>
              <p:nvSpPr>
                <p:cNvPr id="15"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sp>
          <p:nvSpPr>
            <p:cNvPr id="18" name="TextBox 17"/>
            <p:cNvSpPr txBox="1"/>
            <p:nvPr/>
          </p:nvSpPr>
          <p:spPr>
            <a:xfrm>
              <a:off x="3908510" y="1481328"/>
              <a:ext cx="4619455" cy="633747"/>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FUNCTIONS</a:t>
              </a:r>
            </a:p>
          </p:txBody>
        </p:sp>
      </p:grpSp>
    </p:spTree>
    <p:extLst>
      <p:ext uri="{BB962C8B-B14F-4D97-AF65-F5344CB8AC3E}">
        <p14:creationId xmlns:p14="http://schemas.microsoft.com/office/powerpoint/2010/main" val="129459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withEffect">
                                  <p:stCondLst>
                                    <p:cond delay="0"/>
                                  </p:stCondLst>
                                  <p:childTnLst>
                                    <p:animMotion origin="layout" path="M 0 -1.18475E-6 L 0.30266 -1.18475E-6 " pathEditMode="relative" rAng="0" ptsTypes="AA">
                                      <p:cBhvr>
                                        <p:cTn id="6" dur="750" fill="hold"/>
                                        <p:tgtEl>
                                          <p:spTgt spid="4"/>
                                        </p:tgtEl>
                                        <p:attrNameLst>
                                          <p:attrName>ppt_x</p:attrName>
                                          <p:attrName>ppt_y</p:attrName>
                                        </p:attrNameLst>
                                      </p:cBhvr>
                                      <p:rCtr x="15126" y="0"/>
                                    </p:animMotion>
                                  </p:childTnLst>
                                </p:cTn>
                              </p:par>
                              <p:par>
                                <p:cTn id="7" presetID="2" presetClass="entr" presetSubtype="8" decel="10000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750" fill="hold"/>
                                        <p:tgtEl>
                                          <p:spTgt spid="29"/>
                                        </p:tgtEl>
                                        <p:attrNameLst>
                                          <p:attrName>ppt_x</p:attrName>
                                        </p:attrNameLst>
                                      </p:cBhvr>
                                      <p:tavLst>
                                        <p:tav tm="0">
                                          <p:val>
                                            <p:strVal val="0-#ppt_w/2"/>
                                          </p:val>
                                        </p:tav>
                                        <p:tav tm="100000">
                                          <p:val>
                                            <p:strVal val="#ppt_x"/>
                                          </p:val>
                                        </p:tav>
                                      </p:tavLst>
                                    </p:anim>
                                    <p:anim calcmode="lin" valueType="num">
                                      <p:cBhvr additive="base">
                                        <p:cTn id="10" dur="750" fill="hold"/>
                                        <p:tgtEl>
                                          <p:spTgt spid="29"/>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 grpId="0"/>
      <p:bldP spid="3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Groups</a:t>
            </a:r>
          </a:p>
        </p:txBody>
      </p:sp>
      <p:sp>
        <p:nvSpPr>
          <p:cNvPr id="3" name="Content Placeholder 2"/>
          <p:cNvSpPr>
            <a:spLocks noGrp="1"/>
          </p:cNvSpPr>
          <p:nvPr>
            <p:ph sz="quarter" idx="10"/>
          </p:nvPr>
        </p:nvSpPr>
        <p:spPr>
          <a:prstGeom prst="rect">
            <a:avLst/>
          </a:prstGeom>
        </p:spPr>
        <p:txBody>
          <a:bodyPr>
            <a:noAutofit/>
          </a:bodyPr>
          <a:lstStyle/>
          <a:p>
            <a:r>
              <a:rPr lang="en-US" sz="3200" dirty="0"/>
              <a:t>Containers of multiple Resources</a:t>
            </a:r>
          </a:p>
          <a:p>
            <a:r>
              <a:rPr lang="en-US" sz="3200" dirty="0"/>
              <a:t>Every Resource must exist in one and only one Resource Group</a:t>
            </a:r>
          </a:p>
          <a:p>
            <a:r>
              <a:rPr lang="en-US" sz="3200" dirty="0"/>
              <a:t>Unit of management</a:t>
            </a:r>
          </a:p>
          <a:p>
            <a:pPr lvl="1"/>
            <a:r>
              <a:rPr lang="en-US" sz="3200" dirty="0">
                <a:latin typeface="+mj-lt"/>
              </a:rPr>
              <a:t>Lifecycle</a:t>
            </a:r>
          </a:p>
          <a:p>
            <a:pPr lvl="1"/>
            <a:r>
              <a:rPr lang="en-US" sz="3200" dirty="0">
                <a:latin typeface="+mj-lt"/>
              </a:rPr>
              <a:t>Identity</a:t>
            </a:r>
          </a:p>
          <a:p>
            <a:pPr lvl="1"/>
            <a:r>
              <a:rPr lang="en-US" sz="3200" dirty="0">
                <a:latin typeface="+mj-lt"/>
              </a:rPr>
              <a:t>Grouping</a:t>
            </a:r>
          </a:p>
          <a:p>
            <a:pPr lvl="1"/>
            <a:endParaRPr lang="en-US" sz="3200" dirty="0"/>
          </a:p>
          <a:p>
            <a:endParaRPr lang="en-US" sz="3200" dirty="0"/>
          </a:p>
          <a:p>
            <a:pPr marL="336076" lvl="1" indent="0">
              <a:buNone/>
            </a:pPr>
            <a:endParaRPr lang="en-US" altLang="zh-CN" sz="2400" baseline="30000" dirty="0"/>
          </a:p>
        </p:txBody>
      </p:sp>
      <p:pic>
        <p:nvPicPr>
          <p:cNvPr id="5" name="Picture 4"/>
          <p:cNvPicPr>
            <a:picLocks noChangeAspect="1"/>
          </p:cNvPicPr>
          <p:nvPr/>
        </p:nvPicPr>
        <p:blipFill>
          <a:blip r:embed="rId3"/>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4126200627"/>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Manager Templates</a:t>
            </a:r>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a:p>
          <a:p>
            <a:endParaRPr lang="en-US" sz="3200" dirty="0"/>
          </a:p>
          <a:p>
            <a:pPr marL="336076" lvl="1" indent="0">
              <a:buNone/>
            </a:pPr>
            <a:endParaRPr lang="en-US" altLang="zh-CN" sz="2400" baseline="30000" dirty="0"/>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SQL - A</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Website</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Virtual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Machines</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14042"/>
                  </a:solidFill>
                  <a:effectLst/>
                  <a:uLnTx/>
                  <a:uFillTx/>
                  <a:latin typeface="Segoe Pro Display Light" panose="020B0302040504020203" pitchFamily="34" charset="0"/>
                  <a:ea typeface="+mn-ea"/>
                  <a:cs typeface="+mn-cs"/>
                </a:rPr>
                <a:t>SQL-A</a:t>
              </a:r>
              <a:endParaRPr kumimoji="0" lang="en-US" altLang="en-US" sz="14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14042"/>
                  </a:solidFill>
                  <a:effectLst/>
                  <a:uLnTx/>
                  <a:uFillTx/>
                  <a:latin typeface="Segoe Pro Display Light" panose="020B0302040504020203" pitchFamily="34" charset="0"/>
                  <a:ea typeface="+mn-ea"/>
                  <a:cs typeface="+mn-cs"/>
                </a:rPr>
                <a:t>Website</a:t>
              </a:r>
              <a:endParaRPr kumimoji="0" lang="en-US" altLang="en-US" sz="14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t>[SQL CONFIG] </a:t>
              </a:r>
              <a:b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br>
              <a: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t>VM (2x)</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SQL</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CONFIG</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marL="0" marR="0" lvl="0" indent="0" algn="l" defTabSz="9322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Instantiation of repeatable config.</a:t>
            </a:r>
            <a:endPar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93222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Configuration </a:t>
            </a: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sym typeface="Wingdings" panose="05000000000000000000" pitchFamily="2" charset="2"/>
              </a:rPr>
              <a:t> </a:t>
            </a: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Segoe UI"/>
                <a:ea typeface="+mn-ea"/>
                <a:cs typeface="+mn-cs"/>
              </a:rPr>
              <a:t>Azure Templates can: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Ensure Idempotency</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Simplify Orchestration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Provide Cross-Resource Configuration and Update Support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Segoe UI"/>
                <a:ea typeface="+mn-ea"/>
                <a:cs typeface="+mn-cs"/>
              </a:rPr>
              <a:t>Azure Templates are: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Source file, checked-in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Specifies resources and dependencies (VMs, WebApps, DBs) and connections (config, LB sets)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Parametrized input/output</a:t>
            </a:r>
          </a:p>
        </p:txBody>
      </p:sp>
    </p:spTree>
    <p:extLst>
      <p:ext uri="{BB962C8B-B14F-4D97-AF65-F5344CB8AC3E}">
        <p14:creationId xmlns:p14="http://schemas.microsoft.com/office/powerpoint/2010/main" val="4231088705"/>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715629" y="1885157"/>
            <a:ext cx="3108854" cy="3087688"/>
            <a:chOff x="9258754" y="2377440"/>
            <a:chExt cx="3730625" cy="3705225"/>
          </a:xfrm>
        </p:grpSpPr>
        <p:sp>
          <p:nvSpPr>
            <p:cNvPr id="11" name="Oval 10"/>
            <p:cNvSpPr/>
            <p:nvPr/>
          </p:nvSpPr>
          <p:spPr>
            <a:xfrm rot="18900000">
              <a:off x="9395235" y="2504978"/>
              <a:ext cx="3425372" cy="3425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2167" dirty="0">
                <a:solidFill>
                  <a:srgbClr val="FFFFFF"/>
                </a:solidFill>
                <a:latin typeface="Segoe UI"/>
              </a:endParaRPr>
            </a:p>
          </p:txBody>
        </p:sp>
        <p:grpSp>
          <p:nvGrpSpPr>
            <p:cNvPr id="31" name="Group 30"/>
            <p:cNvGrpSpPr/>
            <p:nvPr/>
          </p:nvGrpSpPr>
          <p:grpSpPr>
            <a:xfrm>
              <a:off x="9258754" y="2377440"/>
              <a:ext cx="3730625" cy="3705225"/>
              <a:chOff x="9258754" y="2377440"/>
              <a:chExt cx="3730625" cy="3705225"/>
            </a:xfrm>
          </p:grpSpPr>
          <p:sp>
            <p:nvSpPr>
              <p:cNvPr id="30" name="Freeform 29"/>
              <p:cNvSpPr/>
              <p:nvPr/>
            </p:nvSpPr>
            <p:spPr>
              <a:xfrm>
                <a:off x="9366352" y="4176642"/>
                <a:ext cx="3493863" cy="1802128"/>
              </a:xfrm>
              <a:custGeom>
                <a:avLst/>
                <a:gdLst>
                  <a:gd name="connsiteX0" fmla="*/ 221811 w 3762180"/>
                  <a:gd name="connsiteY0" fmla="*/ 25926 h 1784387"/>
                  <a:gd name="connsiteX1" fmla="*/ 3410488 w 3762180"/>
                  <a:gd name="connsiteY1" fmla="*/ 25926 h 1784387"/>
                  <a:gd name="connsiteX2" fmla="*/ 3644950 w 3762180"/>
                  <a:gd name="connsiteY2" fmla="*/ 37649 h 1784387"/>
                  <a:gd name="connsiteX3" fmla="*/ 3738734 w 3762180"/>
                  <a:gd name="connsiteY3" fmla="*/ 84541 h 1784387"/>
                  <a:gd name="connsiteX4" fmla="*/ 3762180 w 3762180"/>
                  <a:gd name="connsiteY4" fmla="*/ 154880 h 1784387"/>
                  <a:gd name="connsiteX5" fmla="*/ 3750457 w 3762180"/>
                  <a:gd name="connsiteY5" fmla="*/ 377618 h 1784387"/>
                  <a:gd name="connsiteX6" fmla="*/ 3680119 w 3762180"/>
                  <a:gd name="connsiteY6" fmla="*/ 518295 h 1784387"/>
                  <a:gd name="connsiteX7" fmla="*/ 3644950 w 3762180"/>
                  <a:gd name="connsiteY7" fmla="*/ 600356 h 1784387"/>
                  <a:gd name="connsiteX8" fmla="*/ 3621503 w 3762180"/>
                  <a:gd name="connsiteY8" fmla="*/ 623803 h 1784387"/>
                  <a:gd name="connsiteX9" fmla="*/ 3609780 w 3762180"/>
                  <a:gd name="connsiteY9" fmla="*/ 670695 h 1784387"/>
                  <a:gd name="connsiteX10" fmla="*/ 3598057 w 3762180"/>
                  <a:gd name="connsiteY10" fmla="*/ 705864 h 1784387"/>
                  <a:gd name="connsiteX11" fmla="*/ 3586334 w 3762180"/>
                  <a:gd name="connsiteY11" fmla="*/ 776203 h 1784387"/>
                  <a:gd name="connsiteX12" fmla="*/ 3562888 w 3762180"/>
                  <a:gd name="connsiteY12" fmla="*/ 869987 h 1784387"/>
                  <a:gd name="connsiteX13" fmla="*/ 3515996 w 3762180"/>
                  <a:gd name="connsiteY13" fmla="*/ 940326 h 1784387"/>
                  <a:gd name="connsiteX14" fmla="*/ 3504273 w 3762180"/>
                  <a:gd name="connsiteY14" fmla="*/ 975495 h 1784387"/>
                  <a:gd name="connsiteX15" fmla="*/ 3457380 w 3762180"/>
                  <a:gd name="connsiteY15" fmla="*/ 1045833 h 1784387"/>
                  <a:gd name="connsiteX16" fmla="*/ 3422211 w 3762180"/>
                  <a:gd name="connsiteY16" fmla="*/ 1116172 h 1784387"/>
                  <a:gd name="connsiteX17" fmla="*/ 3387042 w 3762180"/>
                  <a:gd name="connsiteY17" fmla="*/ 1186510 h 1784387"/>
                  <a:gd name="connsiteX18" fmla="*/ 3340150 w 3762180"/>
                  <a:gd name="connsiteY18" fmla="*/ 1245126 h 1784387"/>
                  <a:gd name="connsiteX19" fmla="*/ 3258088 w 3762180"/>
                  <a:gd name="connsiteY19" fmla="*/ 1338910 h 1784387"/>
                  <a:gd name="connsiteX20" fmla="*/ 3199473 w 3762180"/>
                  <a:gd name="connsiteY20" fmla="*/ 1385803 h 1784387"/>
                  <a:gd name="connsiteX21" fmla="*/ 3164303 w 3762180"/>
                  <a:gd name="connsiteY21" fmla="*/ 1420972 h 1784387"/>
                  <a:gd name="connsiteX22" fmla="*/ 3129134 w 3762180"/>
                  <a:gd name="connsiteY22" fmla="*/ 1432695 h 1784387"/>
                  <a:gd name="connsiteX23" fmla="*/ 3093965 w 3762180"/>
                  <a:gd name="connsiteY23" fmla="*/ 1456141 h 1784387"/>
                  <a:gd name="connsiteX24" fmla="*/ 3058796 w 3762180"/>
                  <a:gd name="connsiteY24" fmla="*/ 1467864 h 1784387"/>
                  <a:gd name="connsiteX25" fmla="*/ 3023627 w 3762180"/>
                  <a:gd name="connsiteY25" fmla="*/ 1491310 h 1784387"/>
                  <a:gd name="connsiteX26" fmla="*/ 2953288 w 3762180"/>
                  <a:gd name="connsiteY26" fmla="*/ 1514756 h 1784387"/>
                  <a:gd name="connsiteX27" fmla="*/ 2894673 w 3762180"/>
                  <a:gd name="connsiteY27" fmla="*/ 1561649 h 1784387"/>
                  <a:gd name="connsiteX28" fmla="*/ 2859503 w 3762180"/>
                  <a:gd name="connsiteY28" fmla="*/ 1573372 h 1784387"/>
                  <a:gd name="connsiteX29" fmla="*/ 2789165 w 3762180"/>
                  <a:gd name="connsiteY29" fmla="*/ 1620264 h 1784387"/>
                  <a:gd name="connsiteX30" fmla="*/ 2707103 w 3762180"/>
                  <a:gd name="connsiteY30" fmla="*/ 1667156 h 1784387"/>
                  <a:gd name="connsiteX31" fmla="*/ 2589873 w 3762180"/>
                  <a:gd name="connsiteY31" fmla="*/ 1702326 h 1784387"/>
                  <a:gd name="connsiteX32" fmla="*/ 2554703 w 3762180"/>
                  <a:gd name="connsiteY32" fmla="*/ 1714049 h 1784387"/>
                  <a:gd name="connsiteX33" fmla="*/ 2472642 w 3762180"/>
                  <a:gd name="connsiteY33" fmla="*/ 1725772 h 1784387"/>
                  <a:gd name="connsiteX34" fmla="*/ 2273350 w 3762180"/>
                  <a:gd name="connsiteY34" fmla="*/ 1749218 h 1784387"/>
                  <a:gd name="connsiteX35" fmla="*/ 1909934 w 3762180"/>
                  <a:gd name="connsiteY35" fmla="*/ 1784387 h 1784387"/>
                  <a:gd name="connsiteX36" fmla="*/ 1558242 w 3762180"/>
                  <a:gd name="connsiteY36" fmla="*/ 1772664 h 1784387"/>
                  <a:gd name="connsiteX37" fmla="*/ 1452734 w 3762180"/>
                  <a:gd name="connsiteY37" fmla="*/ 1725772 h 1784387"/>
                  <a:gd name="connsiteX38" fmla="*/ 1347227 w 3762180"/>
                  <a:gd name="connsiteY38" fmla="*/ 1678880 h 1784387"/>
                  <a:gd name="connsiteX39" fmla="*/ 1312057 w 3762180"/>
                  <a:gd name="connsiteY39" fmla="*/ 1643710 h 1784387"/>
                  <a:gd name="connsiteX40" fmla="*/ 1229996 w 3762180"/>
                  <a:gd name="connsiteY40" fmla="*/ 1596818 h 1784387"/>
                  <a:gd name="connsiteX41" fmla="*/ 1159657 w 3762180"/>
                  <a:gd name="connsiteY41" fmla="*/ 1549926 h 1784387"/>
                  <a:gd name="connsiteX42" fmla="*/ 1101042 w 3762180"/>
                  <a:gd name="connsiteY42" fmla="*/ 1503033 h 1784387"/>
                  <a:gd name="connsiteX43" fmla="*/ 1065873 w 3762180"/>
                  <a:gd name="connsiteY43" fmla="*/ 1479587 h 1784387"/>
                  <a:gd name="connsiteX44" fmla="*/ 1018980 w 3762180"/>
                  <a:gd name="connsiteY44" fmla="*/ 1444418 h 1784387"/>
                  <a:gd name="connsiteX45" fmla="*/ 948642 w 3762180"/>
                  <a:gd name="connsiteY45" fmla="*/ 1409249 h 1784387"/>
                  <a:gd name="connsiteX46" fmla="*/ 890027 w 3762180"/>
                  <a:gd name="connsiteY46" fmla="*/ 1350633 h 1784387"/>
                  <a:gd name="connsiteX47" fmla="*/ 866580 w 3762180"/>
                  <a:gd name="connsiteY47" fmla="*/ 1327187 h 1784387"/>
                  <a:gd name="connsiteX48" fmla="*/ 807965 w 3762180"/>
                  <a:gd name="connsiteY48" fmla="*/ 1268572 h 1784387"/>
                  <a:gd name="connsiteX49" fmla="*/ 761073 w 3762180"/>
                  <a:gd name="connsiteY49" fmla="*/ 1209956 h 1784387"/>
                  <a:gd name="connsiteX50" fmla="*/ 725903 w 3762180"/>
                  <a:gd name="connsiteY50" fmla="*/ 1186510 h 1784387"/>
                  <a:gd name="connsiteX51" fmla="*/ 702457 w 3762180"/>
                  <a:gd name="connsiteY51" fmla="*/ 1151341 h 1784387"/>
                  <a:gd name="connsiteX52" fmla="*/ 632119 w 3762180"/>
                  <a:gd name="connsiteY52" fmla="*/ 1104449 h 1784387"/>
                  <a:gd name="connsiteX53" fmla="*/ 596950 w 3762180"/>
                  <a:gd name="connsiteY53" fmla="*/ 1081003 h 1784387"/>
                  <a:gd name="connsiteX54" fmla="*/ 538334 w 3762180"/>
                  <a:gd name="connsiteY54" fmla="*/ 1022387 h 1784387"/>
                  <a:gd name="connsiteX55" fmla="*/ 479719 w 3762180"/>
                  <a:gd name="connsiteY55" fmla="*/ 940326 h 1784387"/>
                  <a:gd name="connsiteX56" fmla="*/ 456273 w 3762180"/>
                  <a:gd name="connsiteY56" fmla="*/ 834818 h 1784387"/>
                  <a:gd name="connsiteX57" fmla="*/ 432827 w 3762180"/>
                  <a:gd name="connsiteY57" fmla="*/ 799649 h 1784387"/>
                  <a:gd name="connsiteX58" fmla="*/ 421103 w 3762180"/>
                  <a:gd name="connsiteY58" fmla="*/ 764480 h 1784387"/>
                  <a:gd name="connsiteX59" fmla="*/ 409380 w 3762180"/>
                  <a:gd name="connsiteY59" fmla="*/ 682418 h 1784387"/>
                  <a:gd name="connsiteX60" fmla="*/ 397657 w 3762180"/>
                  <a:gd name="connsiteY60" fmla="*/ 576910 h 1784387"/>
                  <a:gd name="connsiteX61" fmla="*/ 374211 w 3762180"/>
                  <a:gd name="connsiteY61" fmla="*/ 506572 h 1784387"/>
                  <a:gd name="connsiteX62" fmla="*/ 362488 w 3762180"/>
                  <a:gd name="connsiteY62" fmla="*/ 471403 h 1784387"/>
                  <a:gd name="connsiteX63" fmla="*/ 350765 w 3762180"/>
                  <a:gd name="connsiteY63" fmla="*/ 436233 h 1784387"/>
                  <a:gd name="connsiteX64" fmla="*/ 327319 w 3762180"/>
                  <a:gd name="connsiteY64" fmla="*/ 389341 h 1784387"/>
                  <a:gd name="connsiteX65" fmla="*/ 303873 w 3762180"/>
                  <a:gd name="connsiteY65" fmla="*/ 354172 h 1784387"/>
                  <a:gd name="connsiteX66" fmla="*/ 280427 w 3762180"/>
                  <a:gd name="connsiteY66" fmla="*/ 283833 h 1784387"/>
                  <a:gd name="connsiteX67" fmla="*/ 268703 w 3762180"/>
                  <a:gd name="connsiteY67" fmla="*/ 236941 h 1784387"/>
                  <a:gd name="connsiteX68" fmla="*/ 221811 w 3762180"/>
                  <a:gd name="connsiteY68" fmla="*/ 25926 h 1784387"/>
                  <a:gd name="connsiteX0" fmla="*/ 244910 w 3696379"/>
                  <a:gd name="connsiteY0" fmla="*/ 10360 h 1806921"/>
                  <a:gd name="connsiteX1" fmla="*/ 3344687 w 3696379"/>
                  <a:gd name="connsiteY1" fmla="*/ 48460 h 1806921"/>
                  <a:gd name="connsiteX2" fmla="*/ 3579149 w 3696379"/>
                  <a:gd name="connsiteY2" fmla="*/ 60183 h 1806921"/>
                  <a:gd name="connsiteX3" fmla="*/ 3672933 w 3696379"/>
                  <a:gd name="connsiteY3" fmla="*/ 107075 h 1806921"/>
                  <a:gd name="connsiteX4" fmla="*/ 3696379 w 3696379"/>
                  <a:gd name="connsiteY4" fmla="*/ 177414 h 1806921"/>
                  <a:gd name="connsiteX5" fmla="*/ 3684656 w 3696379"/>
                  <a:gd name="connsiteY5" fmla="*/ 400152 h 1806921"/>
                  <a:gd name="connsiteX6" fmla="*/ 3614318 w 3696379"/>
                  <a:gd name="connsiteY6" fmla="*/ 540829 h 1806921"/>
                  <a:gd name="connsiteX7" fmla="*/ 3579149 w 3696379"/>
                  <a:gd name="connsiteY7" fmla="*/ 622890 h 1806921"/>
                  <a:gd name="connsiteX8" fmla="*/ 3555702 w 3696379"/>
                  <a:gd name="connsiteY8" fmla="*/ 646337 h 1806921"/>
                  <a:gd name="connsiteX9" fmla="*/ 3543979 w 3696379"/>
                  <a:gd name="connsiteY9" fmla="*/ 693229 h 1806921"/>
                  <a:gd name="connsiteX10" fmla="*/ 3532256 w 3696379"/>
                  <a:gd name="connsiteY10" fmla="*/ 728398 h 1806921"/>
                  <a:gd name="connsiteX11" fmla="*/ 3520533 w 3696379"/>
                  <a:gd name="connsiteY11" fmla="*/ 798737 h 1806921"/>
                  <a:gd name="connsiteX12" fmla="*/ 3497087 w 3696379"/>
                  <a:gd name="connsiteY12" fmla="*/ 892521 h 1806921"/>
                  <a:gd name="connsiteX13" fmla="*/ 3450195 w 3696379"/>
                  <a:gd name="connsiteY13" fmla="*/ 962860 h 1806921"/>
                  <a:gd name="connsiteX14" fmla="*/ 3438472 w 3696379"/>
                  <a:gd name="connsiteY14" fmla="*/ 998029 h 1806921"/>
                  <a:gd name="connsiteX15" fmla="*/ 3391579 w 3696379"/>
                  <a:gd name="connsiteY15" fmla="*/ 1068367 h 1806921"/>
                  <a:gd name="connsiteX16" fmla="*/ 3356410 w 3696379"/>
                  <a:gd name="connsiteY16" fmla="*/ 1138706 h 1806921"/>
                  <a:gd name="connsiteX17" fmla="*/ 3321241 w 3696379"/>
                  <a:gd name="connsiteY17" fmla="*/ 1209044 h 1806921"/>
                  <a:gd name="connsiteX18" fmla="*/ 3274349 w 3696379"/>
                  <a:gd name="connsiteY18" fmla="*/ 1267660 h 1806921"/>
                  <a:gd name="connsiteX19" fmla="*/ 3192287 w 3696379"/>
                  <a:gd name="connsiteY19" fmla="*/ 1361444 h 1806921"/>
                  <a:gd name="connsiteX20" fmla="*/ 3133672 w 3696379"/>
                  <a:gd name="connsiteY20" fmla="*/ 1408337 h 1806921"/>
                  <a:gd name="connsiteX21" fmla="*/ 3098502 w 3696379"/>
                  <a:gd name="connsiteY21" fmla="*/ 1443506 h 1806921"/>
                  <a:gd name="connsiteX22" fmla="*/ 3063333 w 3696379"/>
                  <a:gd name="connsiteY22" fmla="*/ 1455229 h 1806921"/>
                  <a:gd name="connsiteX23" fmla="*/ 3028164 w 3696379"/>
                  <a:gd name="connsiteY23" fmla="*/ 1478675 h 1806921"/>
                  <a:gd name="connsiteX24" fmla="*/ 2992995 w 3696379"/>
                  <a:gd name="connsiteY24" fmla="*/ 1490398 h 1806921"/>
                  <a:gd name="connsiteX25" fmla="*/ 2957826 w 3696379"/>
                  <a:gd name="connsiteY25" fmla="*/ 1513844 h 1806921"/>
                  <a:gd name="connsiteX26" fmla="*/ 2887487 w 3696379"/>
                  <a:gd name="connsiteY26" fmla="*/ 1537290 h 1806921"/>
                  <a:gd name="connsiteX27" fmla="*/ 2828872 w 3696379"/>
                  <a:gd name="connsiteY27" fmla="*/ 1584183 h 1806921"/>
                  <a:gd name="connsiteX28" fmla="*/ 2793702 w 3696379"/>
                  <a:gd name="connsiteY28" fmla="*/ 1595906 h 1806921"/>
                  <a:gd name="connsiteX29" fmla="*/ 2723364 w 3696379"/>
                  <a:gd name="connsiteY29" fmla="*/ 1642798 h 1806921"/>
                  <a:gd name="connsiteX30" fmla="*/ 2641302 w 3696379"/>
                  <a:gd name="connsiteY30" fmla="*/ 1689690 h 1806921"/>
                  <a:gd name="connsiteX31" fmla="*/ 2524072 w 3696379"/>
                  <a:gd name="connsiteY31" fmla="*/ 1724860 h 1806921"/>
                  <a:gd name="connsiteX32" fmla="*/ 2488902 w 3696379"/>
                  <a:gd name="connsiteY32" fmla="*/ 1736583 h 1806921"/>
                  <a:gd name="connsiteX33" fmla="*/ 2406841 w 3696379"/>
                  <a:gd name="connsiteY33" fmla="*/ 1748306 h 1806921"/>
                  <a:gd name="connsiteX34" fmla="*/ 2207549 w 3696379"/>
                  <a:gd name="connsiteY34" fmla="*/ 1771752 h 1806921"/>
                  <a:gd name="connsiteX35" fmla="*/ 1844133 w 3696379"/>
                  <a:gd name="connsiteY35" fmla="*/ 1806921 h 1806921"/>
                  <a:gd name="connsiteX36" fmla="*/ 1492441 w 3696379"/>
                  <a:gd name="connsiteY36" fmla="*/ 1795198 h 1806921"/>
                  <a:gd name="connsiteX37" fmla="*/ 1386933 w 3696379"/>
                  <a:gd name="connsiteY37" fmla="*/ 1748306 h 1806921"/>
                  <a:gd name="connsiteX38" fmla="*/ 1281426 w 3696379"/>
                  <a:gd name="connsiteY38" fmla="*/ 1701414 h 1806921"/>
                  <a:gd name="connsiteX39" fmla="*/ 1246256 w 3696379"/>
                  <a:gd name="connsiteY39" fmla="*/ 1666244 h 1806921"/>
                  <a:gd name="connsiteX40" fmla="*/ 1164195 w 3696379"/>
                  <a:gd name="connsiteY40" fmla="*/ 1619352 h 1806921"/>
                  <a:gd name="connsiteX41" fmla="*/ 1093856 w 3696379"/>
                  <a:gd name="connsiteY41" fmla="*/ 1572460 h 1806921"/>
                  <a:gd name="connsiteX42" fmla="*/ 1035241 w 3696379"/>
                  <a:gd name="connsiteY42" fmla="*/ 1525567 h 1806921"/>
                  <a:gd name="connsiteX43" fmla="*/ 1000072 w 3696379"/>
                  <a:gd name="connsiteY43" fmla="*/ 1502121 h 1806921"/>
                  <a:gd name="connsiteX44" fmla="*/ 953179 w 3696379"/>
                  <a:gd name="connsiteY44" fmla="*/ 1466952 h 1806921"/>
                  <a:gd name="connsiteX45" fmla="*/ 882841 w 3696379"/>
                  <a:gd name="connsiteY45" fmla="*/ 1431783 h 1806921"/>
                  <a:gd name="connsiteX46" fmla="*/ 824226 w 3696379"/>
                  <a:gd name="connsiteY46" fmla="*/ 1373167 h 1806921"/>
                  <a:gd name="connsiteX47" fmla="*/ 800779 w 3696379"/>
                  <a:gd name="connsiteY47" fmla="*/ 1349721 h 1806921"/>
                  <a:gd name="connsiteX48" fmla="*/ 742164 w 3696379"/>
                  <a:gd name="connsiteY48" fmla="*/ 1291106 h 1806921"/>
                  <a:gd name="connsiteX49" fmla="*/ 695272 w 3696379"/>
                  <a:gd name="connsiteY49" fmla="*/ 1232490 h 1806921"/>
                  <a:gd name="connsiteX50" fmla="*/ 660102 w 3696379"/>
                  <a:gd name="connsiteY50" fmla="*/ 1209044 h 1806921"/>
                  <a:gd name="connsiteX51" fmla="*/ 636656 w 3696379"/>
                  <a:gd name="connsiteY51" fmla="*/ 1173875 h 1806921"/>
                  <a:gd name="connsiteX52" fmla="*/ 566318 w 3696379"/>
                  <a:gd name="connsiteY52" fmla="*/ 1126983 h 1806921"/>
                  <a:gd name="connsiteX53" fmla="*/ 531149 w 3696379"/>
                  <a:gd name="connsiteY53" fmla="*/ 1103537 h 1806921"/>
                  <a:gd name="connsiteX54" fmla="*/ 472533 w 3696379"/>
                  <a:gd name="connsiteY54" fmla="*/ 1044921 h 1806921"/>
                  <a:gd name="connsiteX55" fmla="*/ 413918 w 3696379"/>
                  <a:gd name="connsiteY55" fmla="*/ 962860 h 1806921"/>
                  <a:gd name="connsiteX56" fmla="*/ 390472 w 3696379"/>
                  <a:gd name="connsiteY56" fmla="*/ 857352 h 1806921"/>
                  <a:gd name="connsiteX57" fmla="*/ 367026 w 3696379"/>
                  <a:gd name="connsiteY57" fmla="*/ 822183 h 1806921"/>
                  <a:gd name="connsiteX58" fmla="*/ 355302 w 3696379"/>
                  <a:gd name="connsiteY58" fmla="*/ 787014 h 1806921"/>
                  <a:gd name="connsiteX59" fmla="*/ 343579 w 3696379"/>
                  <a:gd name="connsiteY59" fmla="*/ 704952 h 1806921"/>
                  <a:gd name="connsiteX60" fmla="*/ 331856 w 3696379"/>
                  <a:gd name="connsiteY60" fmla="*/ 599444 h 1806921"/>
                  <a:gd name="connsiteX61" fmla="*/ 308410 w 3696379"/>
                  <a:gd name="connsiteY61" fmla="*/ 529106 h 1806921"/>
                  <a:gd name="connsiteX62" fmla="*/ 296687 w 3696379"/>
                  <a:gd name="connsiteY62" fmla="*/ 493937 h 1806921"/>
                  <a:gd name="connsiteX63" fmla="*/ 284964 w 3696379"/>
                  <a:gd name="connsiteY63" fmla="*/ 458767 h 1806921"/>
                  <a:gd name="connsiteX64" fmla="*/ 261518 w 3696379"/>
                  <a:gd name="connsiteY64" fmla="*/ 411875 h 1806921"/>
                  <a:gd name="connsiteX65" fmla="*/ 238072 w 3696379"/>
                  <a:gd name="connsiteY65" fmla="*/ 376706 h 1806921"/>
                  <a:gd name="connsiteX66" fmla="*/ 214626 w 3696379"/>
                  <a:gd name="connsiteY66" fmla="*/ 306367 h 1806921"/>
                  <a:gd name="connsiteX67" fmla="*/ 202902 w 3696379"/>
                  <a:gd name="connsiteY67" fmla="*/ 259475 h 1806921"/>
                  <a:gd name="connsiteX68" fmla="*/ 244910 w 3696379"/>
                  <a:gd name="connsiteY68" fmla="*/ 10360 h 1806921"/>
                  <a:gd name="connsiteX0" fmla="*/ 42394 w 3493863"/>
                  <a:gd name="connsiteY0" fmla="*/ 5567 h 1802128"/>
                  <a:gd name="connsiteX1" fmla="*/ 3142171 w 3493863"/>
                  <a:gd name="connsiteY1" fmla="*/ 43667 h 1802128"/>
                  <a:gd name="connsiteX2" fmla="*/ 3376633 w 3493863"/>
                  <a:gd name="connsiteY2" fmla="*/ 55390 h 1802128"/>
                  <a:gd name="connsiteX3" fmla="*/ 3470417 w 3493863"/>
                  <a:gd name="connsiteY3" fmla="*/ 102282 h 1802128"/>
                  <a:gd name="connsiteX4" fmla="*/ 3493863 w 3493863"/>
                  <a:gd name="connsiteY4" fmla="*/ 172621 h 1802128"/>
                  <a:gd name="connsiteX5" fmla="*/ 3482140 w 3493863"/>
                  <a:gd name="connsiteY5" fmla="*/ 395359 h 1802128"/>
                  <a:gd name="connsiteX6" fmla="*/ 3411802 w 3493863"/>
                  <a:gd name="connsiteY6" fmla="*/ 536036 h 1802128"/>
                  <a:gd name="connsiteX7" fmla="*/ 3376633 w 3493863"/>
                  <a:gd name="connsiteY7" fmla="*/ 618097 h 1802128"/>
                  <a:gd name="connsiteX8" fmla="*/ 3353186 w 3493863"/>
                  <a:gd name="connsiteY8" fmla="*/ 641544 h 1802128"/>
                  <a:gd name="connsiteX9" fmla="*/ 3341463 w 3493863"/>
                  <a:gd name="connsiteY9" fmla="*/ 688436 h 1802128"/>
                  <a:gd name="connsiteX10" fmla="*/ 3329740 w 3493863"/>
                  <a:gd name="connsiteY10" fmla="*/ 723605 h 1802128"/>
                  <a:gd name="connsiteX11" fmla="*/ 3318017 w 3493863"/>
                  <a:gd name="connsiteY11" fmla="*/ 793944 h 1802128"/>
                  <a:gd name="connsiteX12" fmla="*/ 3294571 w 3493863"/>
                  <a:gd name="connsiteY12" fmla="*/ 887728 h 1802128"/>
                  <a:gd name="connsiteX13" fmla="*/ 3247679 w 3493863"/>
                  <a:gd name="connsiteY13" fmla="*/ 958067 h 1802128"/>
                  <a:gd name="connsiteX14" fmla="*/ 3235956 w 3493863"/>
                  <a:gd name="connsiteY14" fmla="*/ 993236 h 1802128"/>
                  <a:gd name="connsiteX15" fmla="*/ 3189063 w 3493863"/>
                  <a:gd name="connsiteY15" fmla="*/ 1063574 h 1802128"/>
                  <a:gd name="connsiteX16" fmla="*/ 3153894 w 3493863"/>
                  <a:gd name="connsiteY16" fmla="*/ 1133913 h 1802128"/>
                  <a:gd name="connsiteX17" fmla="*/ 3118725 w 3493863"/>
                  <a:gd name="connsiteY17" fmla="*/ 1204251 h 1802128"/>
                  <a:gd name="connsiteX18" fmla="*/ 3071833 w 3493863"/>
                  <a:gd name="connsiteY18" fmla="*/ 1262867 h 1802128"/>
                  <a:gd name="connsiteX19" fmla="*/ 2989771 w 3493863"/>
                  <a:gd name="connsiteY19" fmla="*/ 1356651 h 1802128"/>
                  <a:gd name="connsiteX20" fmla="*/ 2931156 w 3493863"/>
                  <a:gd name="connsiteY20" fmla="*/ 1403544 h 1802128"/>
                  <a:gd name="connsiteX21" fmla="*/ 2895986 w 3493863"/>
                  <a:gd name="connsiteY21" fmla="*/ 1438713 h 1802128"/>
                  <a:gd name="connsiteX22" fmla="*/ 2860817 w 3493863"/>
                  <a:gd name="connsiteY22" fmla="*/ 1450436 h 1802128"/>
                  <a:gd name="connsiteX23" fmla="*/ 2825648 w 3493863"/>
                  <a:gd name="connsiteY23" fmla="*/ 1473882 h 1802128"/>
                  <a:gd name="connsiteX24" fmla="*/ 2790479 w 3493863"/>
                  <a:gd name="connsiteY24" fmla="*/ 1485605 h 1802128"/>
                  <a:gd name="connsiteX25" fmla="*/ 2755310 w 3493863"/>
                  <a:gd name="connsiteY25" fmla="*/ 1509051 h 1802128"/>
                  <a:gd name="connsiteX26" fmla="*/ 2684971 w 3493863"/>
                  <a:gd name="connsiteY26" fmla="*/ 1532497 h 1802128"/>
                  <a:gd name="connsiteX27" fmla="*/ 2626356 w 3493863"/>
                  <a:gd name="connsiteY27" fmla="*/ 1579390 h 1802128"/>
                  <a:gd name="connsiteX28" fmla="*/ 2591186 w 3493863"/>
                  <a:gd name="connsiteY28" fmla="*/ 1591113 h 1802128"/>
                  <a:gd name="connsiteX29" fmla="*/ 2520848 w 3493863"/>
                  <a:gd name="connsiteY29" fmla="*/ 1638005 h 1802128"/>
                  <a:gd name="connsiteX30" fmla="*/ 2438786 w 3493863"/>
                  <a:gd name="connsiteY30" fmla="*/ 1684897 h 1802128"/>
                  <a:gd name="connsiteX31" fmla="*/ 2321556 w 3493863"/>
                  <a:gd name="connsiteY31" fmla="*/ 1720067 h 1802128"/>
                  <a:gd name="connsiteX32" fmla="*/ 2286386 w 3493863"/>
                  <a:gd name="connsiteY32" fmla="*/ 1731790 h 1802128"/>
                  <a:gd name="connsiteX33" fmla="*/ 2204325 w 3493863"/>
                  <a:gd name="connsiteY33" fmla="*/ 1743513 h 1802128"/>
                  <a:gd name="connsiteX34" fmla="*/ 2005033 w 3493863"/>
                  <a:gd name="connsiteY34" fmla="*/ 1766959 h 1802128"/>
                  <a:gd name="connsiteX35" fmla="*/ 1641617 w 3493863"/>
                  <a:gd name="connsiteY35" fmla="*/ 1802128 h 1802128"/>
                  <a:gd name="connsiteX36" fmla="*/ 1289925 w 3493863"/>
                  <a:gd name="connsiteY36" fmla="*/ 1790405 h 1802128"/>
                  <a:gd name="connsiteX37" fmla="*/ 1184417 w 3493863"/>
                  <a:gd name="connsiteY37" fmla="*/ 1743513 h 1802128"/>
                  <a:gd name="connsiteX38" fmla="*/ 1078910 w 3493863"/>
                  <a:gd name="connsiteY38" fmla="*/ 1696621 h 1802128"/>
                  <a:gd name="connsiteX39" fmla="*/ 1043740 w 3493863"/>
                  <a:gd name="connsiteY39" fmla="*/ 1661451 h 1802128"/>
                  <a:gd name="connsiteX40" fmla="*/ 961679 w 3493863"/>
                  <a:gd name="connsiteY40" fmla="*/ 1614559 h 1802128"/>
                  <a:gd name="connsiteX41" fmla="*/ 891340 w 3493863"/>
                  <a:gd name="connsiteY41" fmla="*/ 1567667 h 1802128"/>
                  <a:gd name="connsiteX42" fmla="*/ 832725 w 3493863"/>
                  <a:gd name="connsiteY42" fmla="*/ 1520774 h 1802128"/>
                  <a:gd name="connsiteX43" fmla="*/ 797556 w 3493863"/>
                  <a:gd name="connsiteY43" fmla="*/ 1497328 h 1802128"/>
                  <a:gd name="connsiteX44" fmla="*/ 750663 w 3493863"/>
                  <a:gd name="connsiteY44" fmla="*/ 1462159 h 1802128"/>
                  <a:gd name="connsiteX45" fmla="*/ 680325 w 3493863"/>
                  <a:gd name="connsiteY45" fmla="*/ 1426990 h 1802128"/>
                  <a:gd name="connsiteX46" fmla="*/ 621710 w 3493863"/>
                  <a:gd name="connsiteY46" fmla="*/ 1368374 h 1802128"/>
                  <a:gd name="connsiteX47" fmla="*/ 598263 w 3493863"/>
                  <a:gd name="connsiteY47" fmla="*/ 1344928 h 1802128"/>
                  <a:gd name="connsiteX48" fmla="*/ 539648 w 3493863"/>
                  <a:gd name="connsiteY48" fmla="*/ 1286313 h 1802128"/>
                  <a:gd name="connsiteX49" fmla="*/ 492756 w 3493863"/>
                  <a:gd name="connsiteY49" fmla="*/ 1227697 h 1802128"/>
                  <a:gd name="connsiteX50" fmla="*/ 457586 w 3493863"/>
                  <a:gd name="connsiteY50" fmla="*/ 1204251 h 1802128"/>
                  <a:gd name="connsiteX51" fmla="*/ 434140 w 3493863"/>
                  <a:gd name="connsiteY51" fmla="*/ 1169082 h 1802128"/>
                  <a:gd name="connsiteX52" fmla="*/ 363802 w 3493863"/>
                  <a:gd name="connsiteY52" fmla="*/ 1122190 h 1802128"/>
                  <a:gd name="connsiteX53" fmla="*/ 328633 w 3493863"/>
                  <a:gd name="connsiteY53" fmla="*/ 1098744 h 1802128"/>
                  <a:gd name="connsiteX54" fmla="*/ 270017 w 3493863"/>
                  <a:gd name="connsiteY54" fmla="*/ 1040128 h 1802128"/>
                  <a:gd name="connsiteX55" fmla="*/ 211402 w 3493863"/>
                  <a:gd name="connsiteY55" fmla="*/ 958067 h 1802128"/>
                  <a:gd name="connsiteX56" fmla="*/ 187956 w 3493863"/>
                  <a:gd name="connsiteY56" fmla="*/ 852559 h 1802128"/>
                  <a:gd name="connsiteX57" fmla="*/ 164510 w 3493863"/>
                  <a:gd name="connsiteY57" fmla="*/ 817390 h 1802128"/>
                  <a:gd name="connsiteX58" fmla="*/ 152786 w 3493863"/>
                  <a:gd name="connsiteY58" fmla="*/ 782221 h 1802128"/>
                  <a:gd name="connsiteX59" fmla="*/ 141063 w 3493863"/>
                  <a:gd name="connsiteY59" fmla="*/ 700159 h 1802128"/>
                  <a:gd name="connsiteX60" fmla="*/ 129340 w 3493863"/>
                  <a:gd name="connsiteY60" fmla="*/ 594651 h 1802128"/>
                  <a:gd name="connsiteX61" fmla="*/ 105894 w 3493863"/>
                  <a:gd name="connsiteY61" fmla="*/ 524313 h 1802128"/>
                  <a:gd name="connsiteX62" fmla="*/ 94171 w 3493863"/>
                  <a:gd name="connsiteY62" fmla="*/ 489144 h 1802128"/>
                  <a:gd name="connsiteX63" fmla="*/ 82448 w 3493863"/>
                  <a:gd name="connsiteY63" fmla="*/ 453974 h 1802128"/>
                  <a:gd name="connsiteX64" fmla="*/ 59002 w 3493863"/>
                  <a:gd name="connsiteY64" fmla="*/ 407082 h 1802128"/>
                  <a:gd name="connsiteX65" fmla="*/ 35556 w 3493863"/>
                  <a:gd name="connsiteY65" fmla="*/ 371913 h 1802128"/>
                  <a:gd name="connsiteX66" fmla="*/ 12110 w 3493863"/>
                  <a:gd name="connsiteY66" fmla="*/ 301574 h 1802128"/>
                  <a:gd name="connsiteX67" fmla="*/ 386 w 3493863"/>
                  <a:gd name="connsiteY67" fmla="*/ 254682 h 1802128"/>
                  <a:gd name="connsiteX68" fmla="*/ 42394 w 3493863"/>
                  <a:gd name="connsiteY68" fmla="*/ 5567 h 180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93863" h="1802128">
                    <a:moveTo>
                      <a:pt x="42394" y="5567"/>
                    </a:moveTo>
                    <a:cubicBezTo>
                      <a:pt x="70725" y="-16902"/>
                      <a:pt x="2586465" y="35363"/>
                      <a:pt x="3142171" y="43667"/>
                    </a:cubicBezTo>
                    <a:cubicBezTo>
                      <a:pt x="3697877" y="51971"/>
                      <a:pt x="3298479" y="51482"/>
                      <a:pt x="3376633" y="55390"/>
                    </a:cubicBezTo>
                    <a:cubicBezTo>
                      <a:pt x="3438621" y="65721"/>
                      <a:pt x="3446973" y="49534"/>
                      <a:pt x="3470417" y="102282"/>
                    </a:cubicBezTo>
                    <a:cubicBezTo>
                      <a:pt x="3480454" y="124866"/>
                      <a:pt x="3493863" y="172621"/>
                      <a:pt x="3493863" y="172621"/>
                    </a:cubicBezTo>
                    <a:cubicBezTo>
                      <a:pt x="3489955" y="246867"/>
                      <a:pt x="3490998" y="321540"/>
                      <a:pt x="3482140" y="395359"/>
                    </a:cubicBezTo>
                    <a:cubicBezTo>
                      <a:pt x="3467192" y="519927"/>
                      <a:pt x="3452554" y="413781"/>
                      <a:pt x="3411802" y="536036"/>
                    </a:cubicBezTo>
                    <a:cubicBezTo>
                      <a:pt x="3401382" y="567297"/>
                      <a:pt x="3395948" y="589125"/>
                      <a:pt x="3376633" y="618097"/>
                    </a:cubicBezTo>
                    <a:cubicBezTo>
                      <a:pt x="3370502" y="627294"/>
                      <a:pt x="3361002" y="633728"/>
                      <a:pt x="3353186" y="641544"/>
                    </a:cubicBezTo>
                    <a:cubicBezTo>
                      <a:pt x="3349278" y="657175"/>
                      <a:pt x="3345889" y="672944"/>
                      <a:pt x="3341463" y="688436"/>
                    </a:cubicBezTo>
                    <a:cubicBezTo>
                      <a:pt x="3338068" y="700318"/>
                      <a:pt x="3332421" y="711542"/>
                      <a:pt x="3329740" y="723605"/>
                    </a:cubicBezTo>
                    <a:cubicBezTo>
                      <a:pt x="3324584" y="746809"/>
                      <a:pt x="3322269" y="770558"/>
                      <a:pt x="3318017" y="793944"/>
                    </a:cubicBezTo>
                    <a:cubicBezTo>
                      <a:pt x="3315208" y="809394"/>
                      <a:pt x="3305564" y="867941"/>
                      <a:pt x="3294571" y="887728"/>
                    </a:cubicBezTo>
                    <a:cubicBezTo>
                      <a:pt x="3280886" y="912361"/>
                      <a:pt x="3256590" y="931334"/>
                      <a:pt x="3247679" y="958067"/>
                    </a:cubicBezTo>
                    <a:cubicBezTo>
                      <a:pt x="3243771" y="969790"/>
                      <a:pt x="3241957" y="982434"/>
                      <a:pt x="3235956" y="993236"/>
                    </a:cubicBezTo>
                    <a:cubicBezTo>
                      <a:pt x="3222271" y="1017869"/>
                      <a:pt x="3189063" y="1063574"/>
                      <a:pt x="3189063" y="1063574"/>
                    </a:cubicBezTo>
                    <a:cubicBezTo>
                      <a:pt x="3159598" y="1151972"/>
                      <a:pt x="3199344" y="1043014"/>
                      <a:pt x="3153894" y="1133913"/>
                    </a:cubicBezTo>
                    <a:cubicBezTo>
                      <a:pt x="3105359" y="1230984"/>
                      <a:pt x="3185918" y="1103462"/>
                      <a:pt x="3118725" y="1204251"/>
                    </a:cubicBezTo>
                    <a:cubicBezTo>
                      <a:pt x="3092326" y="1283450"/>
                      <a:pt x="3128937" y="1197606"/>
                      <a:pt x="3071833" y="1262867"/>
                    </a:cubicBezTo>
                    <a:cubicBezTo>
                      <a:pt x="2976094" y="1372282"/>
                      <a:pt x="3068901" y="1303897"/>
                      <a:pt x="2989771" y="1356651"/>
                    </a:cubicBezTo>
                    <a:cubicBezTo>
                      <a:pt x="2937337" y="1435305"/>
                      <a:pt x="2999104" y="1358246"/>
                      <a:pt x="2931156" y="1403544"/>
                    </a:cubicBezTo>
                    <a:cubicBezTo>
                      <a:pt x="2917361" y="1412740"/>
                      <a:pt x="2909781" y="1429517"/>
                      <a:pt x="2895986" y="1438713"/>
                    </a:cubicBezTo>
                    <a:cubicBezTo>
                      <a:pt x="2885704" y="1445567"/>
                      <a:pt x="2871870" y="1444910"/>
                      <a:pt x="2860817" y="1450436"/>
                    </a:cubicBezTo>
                    <a:cubicBezTo>
                      <a:pt x="2848215" y="1456737"/>
                      <a:pt x="2838250" y="1467581"/>
                      <a:pt x="2825648" y="1473882"/>
                    </a:cubicBezTo>
                    <a:cubicBezTo>
                      <a:pt x="2814595" y="1479408"/>
                      <a:pt x="2801532" y="1480079"/>
                      <a:pt x="2790479" y="1485605"/>
                    </a:cubicBezTo>
                    <a:cubicBezTo>
                      <a:pt x="2777877" y="1491906"/>
                      <a:pt x="2768185" y="1503329"/>
                      <a:pt x="2755310" y="1509051"/>
                    </a:cubicBezTo>
                    <a:cubicBezTo>
                      <a:pt x="2732726" y="1519088"/>
                      <a:pt x="2684971" y="1532497"/>
                      <a:pt x="2684971" y="1532497"/>
                    </a:cubicBezTo>
                    <a:cubicBezTo>
                      <a:pt x="2663163" y="1554306"/>
                      <a:pt x="2655934" y="1564601"/>
                      <a:pt x="2626356" y="1579390"/>
                    </a:cubicBezTo>
                    <a:cubicBezTo>
                      <a:pt x="2615303" y="1584916"/>
                      <a:pt x="2602909" y="1587205"/>
                      <a:pt x="2591186" y="1591113"/>
                    </a:cubicBezTo>
                    <a:cubicBezTo>
                      <a:pt x="2524517" y="1657782"/>
                      <a:pt x="2588711" y="1604074"/>
                      <a:pt x="2520848" y="1638005"/>
                    </a:cubicBezTo>
                    <a:cubicBezTo>
                      <a:pt x="2436245" y="1680307"/>
                      <a:pt x="2541562" y="1643786"/>
                      <a:pt x="2438786" y="1684897"/>
                    </a:cubicBezTo>
                    <a:cubicBezTo>
                      <a:pt x="2369134" y="1712758"/>
                      <a:pt x="2382013" y="1702794"/>
                      <a:pt x="2321556" y="1720067"/>
                    </a:cubicBezTo>
                    <a:cubicBezTo>
                      <a:pt x="2309674" y="1723462"/>
                      <a:pt x="2298503" y="1729367"/>
                      <a:pt x="2286386" y="1731790"/>
                    </a:cubicBezTo>
                    <a:cubicBezTo>
                      <a:pt x="2259291" y="1737209"/>
                      <a:pt x="2231679" y="1739605"/>
                      <a:pt x="2204325" y="1743513"/>
                    </a:cubicBezTo>
                    <a:cubicBezTo>
                      <a:pt x="2115949" y="1772972"/>
                      <a:pt x="2186697" y="1752617"/>
                      <a:pt x="2005033" y="1766959"/>
                    </a:cubicBezTo>
                    <a:cubicBezTo>
                      <a:pt x="1717341" y="1789671"/>
                      <a:pt x="1810619" y="1777985"/>
                      <a:pt x="1641617" y="1802128"/>
                    </a:cubicBezTo>
                    <a:cubicBezTo>
                      <a:pt x="1524386" y="1798220"/>
                      <a:pt x="1406792" y="1800422"/>
                      <a:pt x="1289925" y="1790405"/>
                    </a:cubicBezTo>
                    <a:cubicBezTo>
                      <a:pt x="1264750" y="1788247"/>
                      <a:pt x="1208886" y="1753301"/>
                      <a:pt x="1184417" y="1743513"/>
                    </a:cubicBezTo>
                    <a:cubicBezTo>
                      <a:pt x="1125436" y="1719921"/>
                      <a:pt x="1120548" y="1731319"/>
                      <a:pt x="1078910" y="1696621"/>
                    </a:cubicBezTo>
                    <a:cubicBezTo>
                      <a:pt x="1066173" y="1686007"/>
                      <a:pt x="1056477" y="1672065"/>
                      <a:pt x="1043740" y="1661451"/>
                    </a:cubicBezTo>
                    <a:cubicBezTo>
                      <a:pt x="1008982" y="1632486"/>
                      <a:pt x="1002628" y="1639128"/>
                      <a:pt x="961679" y="1614559"/>
                    </a:cubicBezTo>
                    <a:cubicBezTo>
                      <a:pt x="937516" y="1600061"/>
                      <a:pt x="914786" y="1583298"/>
                      <a:pt x="891340" y="1567667"/>
                    </a:cubicBezTo>
                    <a:cubicBezTo>
                      <a:pt x="783100" y="1495507"/>
                      <a:pt x="916242" y="1587589"/>
                      <a:pt x="832725" y="1520774"/>
                    </a:cubicBezTo>
                    <a:cubicBezTo>
                      <a:pt x="821723" y="1511972"/>
                      <a:pt x="809021" y="1505517"/>
                      <a:pt x="797556" y="1497328"/>
                    </a:cubicBezTo>
                    <a:cubicBezTo>
                      <a:pt x="781657" y="1485972"/>
                      <a:pt x="767627" y="1471853"/>
                      <a:pt x="750663" y="1462159"/>
                    </a:cubicBezTo>
                    <a:cubicBezTo>
                      <a:pt x="691421" y="1428307"/>
                      <a:pt x="737983" y="1477442"/>
                      <a:pt x="680325" y="1426990"/>
                    </a:cubicBezTo>
                    <a:cubicBezTo>
                      <a:pt x="659530" y="1408794"/>
                      <a:pt x="641249" y="1387913"/>
                      <a:pt x="621710" y="1368374"/>
                    </a:cubicBezTo>
                    <a:cubicBezTo>
                      <a:pt x="613894" y="1360558"/>
                      <a:pt x="604394" y="1354124"/>
                      <a:pt x="598263" y="1344928"/>
                    </a:cubicBezTo>
                    <a:cubicBezTo>
                      <a:pt x="567002" y="1298036"/>
                      <a:pt x="586540" y="1317574"/>
                      <a:pt x="539648" y="1286313"/>
                    </a:cubicBezTo>
                    <a:cubicBezTo>
                      <a:pt x="522241" y="1260203"/>
                      <a:pt x="516617" y="1246786"/>
                      <a:pt x="492756" y="1227697"/>
                    </a:cubicBezTo>
                    <a:cubicBezTo>
                      <a:pt x="481754" y="1218895"/>
                      <a:pt x="469309" y="1212066"/>
                      <a:pt x="457586" y="1204251"/>
                    </a:cubicBezTo>
                    <a:cubicBezTo>
                      <a:pt x="449771" y="1192528"/>
                      <a:pt x="444743" y="1178360"/>
                      <a:pt x="434140" y="1169082"/>
                    </a:cubicBezTo>
                    <a:cubicBezTo>
                      <a:pt x="412933" y="1150526"/>
                      <a:pt x="387248" y="1137821"/>
                      <a:pt x="363802" y="1122190"/>
                    </a:cubicBezTo>
                    <a:cubicBezTo>
                      <a:pt x="352079" y="1114375"/>
                      <a:pt x="338596" y="1108707"/>
                      <a:pt x="328633" y="1098744"/>
                    </a:cubicBezTo>
                    <a:cubicBezTo>
                      <a:pt x="309094" y="1079205"/>
                      <a:pt x="285344" y="1063119"/>
                      <a:pt x="270017" y="1040128"/>
                    </a:cubicBezTo>
                    <a:cubicBezTo>
                      <a:pt x="235733" y="988702"/>
                      <a:pt x="255025" y="1016230"/>
                      <a:pt x="211402" y="958067"/>
                    </a:cubicBezTo>
                    <a:cubicBezTo>
                      <a:pt x="209316" y="947634"/>
                      <a:pt x="194165" y="867046"/>
                      <a:pt x="187956" y="852559"/>
                    </a:cubicBezTo>
                    <a:cubicBezTo>
                      <a:pt x="182406" y="839609"/>
                      <a:pt x="170811" y="829992"/>
                      <a:pt x="164510" y="817390"/>
                    </a:cubicBezTo>
                    <a:cubicBezTo>
                      <a:pt x="158984" y="806337"/>
                      <a:pt x="156694" y="793944"/>
                      <a:pt x="152786" y="782221"/>
                    </a:cubicBezTo>
                    <a:cubicBezTo>
                      <a:pt x="148878" y="754867"/>
                      <a:pt x="144490" y="727577"/>
                      <a:pt x="141063" y="700159"/>
                    </a:cubicBezTo>
                    <a:cubicBezTo>
                      <a:pt x="136674" y="665046"/>
                      <a:pt x="136280" y="629350"/>
                      <a:pt x="129340" y="594651"/>
                    </a:cubicBezTo>
                    <a:cubicBezTo>
                      <a:pt x="124493" y="570417"/>
                      <a:pt x="113709" y="547759"/>
                      <a:pt x="105894" y="524313"/>
                    </a:cubicBezTo>
                    <a:lnTo>
                      <a:pt x="94171" y="489144"/>
                    </a:lnTo>
                    <a:cubicBezTo>
                      <a:pt x="90263" y="477421"/>
                      <a:pt x="87974" y="465027"/>
                      <a:pt x="82448" y="453974"/>
                    </a:cubicBezTo>
                    <a:cubicBezTo>
                      <a:pt x="74633" y="438343"/>
                      <a:pt x="67672" y="422255"/>
                      <a:pt x="59002" y="407082"/>
                    </a:cubicBezTo>
                    <a:cubicBezTo>
                      <a:pt x="52012" y="394849"/>
                      <a:pt x="41278" y="384788"/>
                      <a:pt x="35556" y="371913"/>
                    </a:cubicBezTo>
                    <a:cubicBezTo>
                      <a:pt x="25519" y="349329"/>
                      <a:pt x="18105" y="325551"/>
                      <a:pt x="12110" y="301574"/>
                    </a:cubicBezTo>
                    <a:cubicBezTo>
                      <a:pt x="8202" y="285943"/>
                      <a:pt x="1118" y="270777"/>
                      <a:pt x="386" y="254682"/>
                    </a:cubicBezTo>
                    <a:cubicBezTo>
                      <a:pt x="-2808" y="184416"/>
                      <a:pt x="14063" y="28036"/>
                      <a:pt x="42394" y="55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2167" dirty="0">
                  <a:solidFill>
                    <a:srgbClr val="FFFFFF"/>
                  </a:solidFill>
                  <a:latin typeface="Segoe UI"/>
                </a:endParaRPr>
              </a:p>
            </p:txBody>
          </p:sp>
          <p:sp>
            <p:nvSpPr>
              <p:cNvPr id="8" name="Freeform 5"/>
              <p:cNvSpPr>
                <a:spLocks noEditPoints="1"/>
              </p:cNvSpPr>
              <p:nvPr/>
            </p:nvSpPr>
            <p:spPr bwMode="auto">
              <a:xfrm>
                <a:off x="9258754" y="2377440"/>
                <a:ext cx="3730625" cy="3705225"/>
              </a:xfrm>
              <a:custGeom>
                <a:avLst/>
                <a:gdLst>
                  <a:gd name="T0" fmla="*/ 66 w 129"/>
                  <a:gd name="T1" fmla="*/ 0 h 128"/>
                  <a:gd name="T2" fmla="*/ 65 w 129"/>
                  <a:gd name="T3" fmla="*/ 0 h 128"/>
                  <a:gd name="T4" fmla="*/ 64 w 129"/>
                  <a:gd name="T5" fmla="*/ 0 h 128"/>
                  <a:gd name="T6" fmla="*/ 63 w 129"/>
                  <a:gd name="T7" fmla="*/ 0 h 128"/>
                  <a:gd name="T8" fmla="*/ 63 w 129"/>
                  <a:gd name="T9" fmla="*/ 128 h 128"/>
                  <a:gd name="T10" fmla="*/ 64 w 129"/>
                  <a:gd name="T11" fmla="*/ 128 h 128"/>
                  <a:gd name="T12" fmla="*/ 65 w 129"/>
                  <a:gd name="T13" fmla="*/ 128 h 128"/>
                  <a:gd name="T14" fmla="*/ 66 w 129"/>
                  <a:gd name="T15" fmla="*/ 128 h 128"/>
                  <a:gd name="T16" fmla="*/ 8 w 129"/>
                  <a:gd name="T17" fmla="*/ 68 h 128"/>
                  <a:gd name="T18" fmla="*/ 29 w 129"/>
                  <a:gd name="T19" fmla="*/ 89 h 128"/>
                  <a:gd name="T20" fmla="*/ 8 w 129"/>
                  <a:gd name="T21" fmla="*/ 68 h 128"/>
                  <a:gd name="T22" fmla="*/ 102 w 129"/>
                  <a:gd name="T23" fmla="*/ 60 h 128"/>
                  <a:gd name="T24" fmla="*/ 115 w 129"/>
                  <a:gd name="T25" fmla="*/ 39 h 128"/>
                  <a:gd name="T26" fmla="*/ 95 w 129"/>
                  <a:gd name="T27" fmla="*/ 60 h 128"/>
                  <a:gd name="T28" fmla="*/ 68 w 129"/>
                  <a:gd name="T29" fmla="*/ 39 h 128"/>
                  <a:gd name="T30" fmla="*/ 95 w 129"/>
                  <a:gd name="T31" fmla="*/ 60 h 128"/>
                  <a:gd name="T32" fmla="*/ 68 w 129"/>
                  <a:gd name="T33" fmla="*/ 8 h 128"/>
                  <a:gd name="T34" fmla="*/ 68 w 129"/>
                  <a:gd name="T35" fmla="*/ 32 h 128"/>
                  <a:gd name="T36" fmla="*/ 60 w 129"/>
                  <a:gd name="T37" fmla="*/ 8 h 128"/>
                  <a:gd name="T38" fmla="*/ 40 w 129"/>
                  <a:gd name="T39" fmla="*/ 32 h 128"/>
                  <a:gd name="T40" fmla="*/ 60 w 129"/>
                  <a:gd name="T41" fmla="*/ 39 h 128"/>
                  <a:gd name="T42" fmla="*/ 34 w 129"/>
                  <a:gd name="T43" fmla="*/ 60 h 128"/>
                  <a:gd name="T44" fmla="*/ 60 w 129"/>
                  <a:gd name="T45" fmla="*/ 39 h 128"/>
                  <a:gd name="T46" fmla="*/ 26 w 129"/>
                  <a:gd name="T47" fmla="*/ 60 h 128"/>
                  <a:gd name="T48" fmla="*/ 14 w 129"/>
                  <a:gd name="T49" fmla="*/ 39 h 128"/>
                  <a:gd name="T50" fmla="*/ 26 w 129"/>
                  <a:gd name="T51" fmla="*/ 60 h 128"/>
                  <a:gd name="T52" fmla="*/ 60 w 129"/>
                  <a:gd name="T53" fmla="*/ 68 h 128"/>
                  <a:gd name="T54" fmla="*/ 37 w 129"/>
                  <a:gd name="T55" fmla="*/ 89 h 128"/>
                  <a:gd name="T56" fmla="*/ 60 w 129"/>
                  <a:gd name="T57" fmla="*/ 97 h 128"/>
                  <a:gd name="T58" fmla="*/ 40 w 129"/>
                  <a:gd name="T59" fmla="*/ 97 h 128"/>
                  <a:gd name="T60" fmla="*/ 60 w 129"/>
                  <a:gd name="T61" fmla="*/ 97 h 128"/>
                  <a:gd name="T62" fmla="*/ 68 w 129"/>
                  <a:gd name="T63" fmla="*/ 97 h 128"/>
                  <a:gd name="T64" fmla="*/ 68 w 129"/>
                  <a:gd name="T65" fmla="*/ 120 h 128"/>
                  <a:gd name="T66" fmla="*/ 68 w 129"/>
                  <a:gd name="T67" fmla="*/ 68 h 128"/>
                  <a:gd name="T68" fmla="*/ 91 w 129"/>
                  <a:gd name="T69" fmla="*/ 89 h 128"/>
                  <a:gd name="T70" fmla="*/ 68 w 129"/>
                  <a:gd name="T71" fmla="*/ 89 h 128"/>
                  <a:gd name="T72" fmla="*/ 121 w 129"/>
                  <a:gd name="T73" fmla="*/ 68 h 128"/>
                  <a:gd name="T74" fmla="*/ 100 w 129"/>
                  <a:gd name="T75" fmla="*/ 89 h 128"/>
                  <a:gd name="T76" fmla="*/ 111 w 129"/>
                  <a:gd name="T77" fmla="*/ 32 h 128"/>
                  <a:gd name="T78" fmla="*/ 87 w 129"/>
                  <a:gd name="T79" fmla="*/ 12 h 128"/>
                  <a:gd name="T80" fmla="*/ 42 w 129"/>
                  <a:gd name="T81" fmla="*/ 12 h 128"/>
                  <a:gd name="T82" fmla="*/ 18 w 129"/>
                  <a:gd name="T83" fmla="*/ 32 h 128"/>
                  <a:gd name="T84" fmla="*/ 18 w 129"/>
                  <a:gd name="T85" fmla="*/ 97 h 128"/>
                  <a:gd name="T86" fmla="*/ 42 w 129"/>
                  <a:gd name="T87" fmla="*/ 116 h 128"/>
                  <a:gd name="T88" fmla="*/ 87 w 129"/>
                  <a:gd name="T89" fmla="*/ 116 h 128"/>
                  <a:gd name="T90" fmla="*/ 111 w 129"/>
                  <a:gd name="T91" fmla="*/ 9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28">
                    <a:moveTo>
                      <a:pt x="129" y="64"/>
                    </a:moveTo>
                    <a:cubicBezTo>
                      <a:pt x="129" y="29"/>
                      <a:pt x="100" y="0"/>
                      <a:pt x="66" y="0"/>
                    </a:cubicBezTo>
                    <a:cubicBezTo>
                      <a:pt x="66" y="0"/>
                      <a:pt x="66" y="0"/>
                      <a:pt x="66" y="0"/>
                    </a:cubicBezTo>
                    <a:cubicBezTo>
                      <a:pt x="65" y="0"/>
                      <a:pt x="65" y="0"/>
                      <a:pt x="65" y="0"/>
                    </a:cubicBezTo>
                    <a:cubicBezTo>
                      <a:pt x="64" y="0"/>
                      <a:pt x="64" y="0"/>
                      <a:pt x="64" y="0"/>
                    </a:cubicBezTo>
                    <a:cubicBezTo>
                      <a:pt x="64" y="0"/>
                      <a:pt x="64" y="0"/>
                      <a:pt x="64" y="0"/>
                    </a:cubicBezTo>
                    <a:cubicBezTo>
                      <a:pt x="64" y="0"/>
                      <a:pt x="64" y="0"/>
                      <a:pt x="63" y="0"/>
                    </a:cubicBezTo>
                    <a:cubicBezTo>
                      <a:pt x="63" y="0"/>
                      <a:pt x="63" y="0"/>
                      <a:pt x="63" y="0"/>
                    </a:cubicBezTo>
                    <a:cubicBezTo>
                      <a:pt x="28" y="0"/>
                      <a:pt x="0" y="29"/>
                      <a:pt x="0" y="64"/>
                    </a:cubicBezTo>
                    <a:cubicBezTo>
                      <a:pt x="0" y="99"/>
                      <a:pt x="28" y="128"/>
                      <a:pt x="63" y="128"/>
                    </a:cubicBezTo>
                    <a:cubicBezTo>
                      <a:pt x="63" y="128"/>
                      <a:pt x="63" y="128"/>
                      <a:pt x="63" y="128"/>
                    </a:cubicBezTo>
                    <a:cubicBezTo>
                      <a:pt x="64" y="128"/>
                      <a:pt x="64" y="128"/>
                      <a:pt x="64" y="128"/>
                    </a:cubicBezTo>
                    <a:cubicBezTo>
                      <a:pt x="64" y="128"/>
                      <a:pt x="64" y="128"/>
                      <a:pt x="64" y="128"/>
                    </a:cubicBezTo>
                    <a:cubicBezTo>
                      <a:pt x="65" y="128"/>
                      <a:pt x="65" y="128"/>
                      <a:pt x="65" y="128"/>
                    </a:cubicBezTo>
                    <a:cubicBezTo>
                      <a:pt x="66" y="128"/>
                      <a:pt x="66" y="128"/>
                      <a:pt x="66" y="128"/>
                    </a:cubicBezTo>
                    <a:cubicBezTo>
                      <a:pt x="66" y="128"/>
                      <a:pt x="66" y="128"/>
                      <a:pt x="66" y="128"/>
                    </a:cubicBezTo>
                    <a:cubicBezTo>
                      <a:pt x="100" y="128"/>
                      <a:pt x="129" y="99"/>
                      <a:pt x="129" y="64"/>
                    </a:cubicBezTo>
                    <a:close/>
                    <a:moveTo>
                      <a:pt x="8" y="68"/>
                    </a:moveTo>
                    <a:cubicBezTo>
                      <a:pt x="26" y="68"/>
                      <a:pt x="26" y="68"/>
                      <a:pt x="26" y="68"/>
                    </a:cubicBezTo>
                    <a:cubicBezTo>
                      <a:pt x="26" y="75"/>
                      <a:pt x="28" y="82"/>
                      <a:pt x="29" y="89"/>
                    </a:cubicBezTo>
                    <a:cubicBezTo>
                      <a:pt x="14" y="89"/>
                      <a:pt x="14" y="89"/>
                      <a:pt x="14" y="89"/>
                    </a:cubicBezTo>
                    <a:cubicBezTo>
                      <a:pt x="10" y="82"/>
                      <a:pt x="8" y="75"/>
                      <a:pt x="8" y="68"/>
                    </a:cubicBezTo>
                    <a:close/>
                    <a:moveTo>
                      <a:pt x="121" y="60"/>
                    </a:moveTo>
                    <a:cubicBezTo>
                      <a:pt x="102" y="60"/>
                      <a:pt x="102" y="60"/>
                      <a:pt x="102" y="60"/>
                    </a:cubicBezTo>
                    <a:cubicBezTo>
                      <a:pt x="102" y="53"/>
                      <a:pt x="101" y="46"/>
                      <a:pt x="100" y="39"/>
                    </a:cubicBezTo>
                    <a:cubicBezTo>
                      <a:pt x="115" y="39"/>
                      <a:pt x="115" y="39"/>
                      <a:pt x="115" y="39"/>
                    </a:cubicBezTo>
                    <a:cubicBezTo>
                      <a:pt x="118" y="46"/>
                      <a:pt x="120" y="53"/>
                      <a:pt x="121" y="60"/>
                    </a:cubicBezTo>
                    <a:close/>
                    <a:moveTo>
                      <a:pt x="95" y="60"/>
                    </a:moveTo>
                    <a:cubicBezTo>
                      <a:pt x="68" y="60"/>
                      <a:pt x="68" y="60"/>
                      <a:pt x="68" y="60"/>
                    </a:cubicBezTo>
                    <a:cubicBezTo>
                      <a:pt x="68" y="39"/>
                      <a:pt x="68" y="39"/>
                      <a:pt x="68" y="39"/>
                    </a:cubicBezTo>
                    <a:cubicBezTo>
                      <a:pt x="91" y="39"/>
                      <a:pt x="91" y="39"/>
                      <a:pt x="91" y="39"/>
                    </a:cubicBezTo>
                    <a:cubicBezTo>
                      <a:pt x="93" y="46"/>
                      <a:pt x="95" y="53"/>
                      <a:pt x="95" y="60"/>
                    </a:cubicBezTo>
                    <a:close/>
                    <a:moveTo>
                      <a:pt x="68" y="32"/>
                    </a:moveTo>
                    <a:cubicBezTo>
                      <a:pt x="68" y="8"/>
                      <a:pt x="68" y="8"/>
                      <a:pt x="68" y="8"/>
                    </a:cubicBezTo>
                    <a:cubicBezTo>
                      <a:pt x="77" y="10"/>
                      <a:pt x="84" y="19"/>
                      <a:pt x="89" y="32"/>
                    </a:cubicBezTo>
                    <a:cubicBezTo>
                      <a:pt x="68" y="32"/>
                      <a:pt x="68" y="32"/>
                      <a:pt x="68" y="32"/>
                    </a:cubicBezTo>
                    <a:cubicBezTo>
                      <a:pt x="68" y="32"/>
                      <a:pt x="68" y="32"/>
                      <a:pt x="68" y="32"/>
                    </a:cubicBezTo>
                    <a:close/>
                    <a:moveTo>
                      <a:pt x="60" y="8"/>
                    </a:moveTo>
                    <a:cubicBezTo>
                      <a:pt x="60" y="32"/>
                      <a:pt x="60" y="32"/>
                      <a:pt x="60" y="32"/>
                    </a:cubicBezTo>
                    <a:cubicBezTo>
                      <a:pt x="40" y="32"/>
                      <a:pt x="40" y="32"/>
                      <a:pt x="40" y="32"/>
                    </a:cubicBezTo>
                    <a:cubicBezTo>
                      <a:pt x="45" y="19"/>
                      <a:pt x="52" y="10"/>
                      <a:pt x="60" y="8"/>
                    </a:cubicBezTo>
                    <a:close/>
                    <a:moveTo>
                      <a:pt x="60" y="39"/>
                    </a:moveTo>
                    <a:cubicBezTo>
                      <a:pt x="60" y="60"/>
                      <a:pt x="60" y="60"/>
                      <a:pt x="60" y="60"/>
                    </a:cubicBezTo>
                    <a:cubicBezTo>
                      <a:pt x="34" y="60"/>
                      <a:pt x="34" y="60"/>
                      <a:pt x="34" y="60"/>
                    </a:cubicBezTo>
                    <a:cubicBezTo>
                      <a:pt x="34" y="53"/>
                      <a:pt x="35" y="46"/>
                      <a:pt x="37" y="39"/>
                    </a:cubicBezTo>
                    <a:cubicBezTo>
                      <a:pt x="60" y="39"/>
                      <a:pt x="60" y="39"/>
                      <a:pt x="60" y="39"/>
                    </a:cubicBezTo>
                    <a:cubicBezTo>
                      <a:pt x="60" y="39"/>
                      <a:pt x="60" y="39"/>
                      <a:pt x="60" y="39"/>
                    </a:cubicBezTo>
                    <a:close/>
                    <a:moveTo>
                      <a:pt x="26" y="60"/>
                    </a:moveTo>
                    <a:cubicBezTo>
                      <a:pt x="8" y="60"/>
                      <a:pt x="8" y="60"/>
                      <a:pt x="8" y="60"/>
                    </a:cubicBezTo>
                    <a:cubicBezTo>
                      <a:pt x="8" y="53"/>
                      <a:pt x="10" y="46"/>
                      <a:pt x="14" y="39"/>
                    </a:cubicBezTo>
                    <a:cubicBezTo>
                      <a:pt x="29" y="39"/>
                      <a:pt x="29" y="39"/>
                      <a:pt x="29" y="39"/>
                    </a:cubicBezTo>
                    <a:cubicBezTo>
                      <a:pt x="28" y="46"/>
                      <a:pt x="26" y="53"/>
                      <a:pt x="26" y="60"/>
                    </a:cubicBezTo>
                    <a:close/>
                    <a:moveTo>
                      <a:pt x="34" y="68"/>
                    </a:moveTo>
                    <a:cubicBezTo>
                      <a:pt x="60" y="68"/>
                      <a:pt x="60" y="68"/>
                      <a:pt x="60" y="68"/>
                    </a:cubicBezTo>
                    <a:cubicBezTo>
                      <a:pt x="60" y="89"/>
                      <a:pt x="60" y="89"/>
                      <a:pt x="60" y="89"/>
                    </a:cubicBezTo>
                    <a:cubicBezTo>
                      <a:pt x="37" y="89"/>
                      <a:pt x="37" y="89"/>
                      <a:pt x="37" y="89"/>
                    </a:cubicBezTo>
                    <a:cubicBezTo>
                      <a:pt x="35" y="82"/>
                      <a:pt x="34" y="75"/>
                      <a:pt x="34" y="68"/>
                    </a:cubicBezTo>
                    <a:close/>
                    <a:moveTo>
                      <a:pt x="60" y="97"/>
                    </a:moveTo>
                    <a:cubicBezTo>
                      <a:pt x="60" y="120"/>
                      <a:pt x="60" y="120"/>
                      <a:pt x="60" y="120"/>
                    </a:cubicBezTo>
                    <a:cubicBezTo>
                      <a:pt x="52" y="117"/>
                      <a:pt x="45" y="109"/>
                      <a:pt x="40" y="97"/>
                    </a:cubicBezTo>
                    <a:cubicBezTo>
                      <a:pt x="60" y="97"/>
                      <a:pt x="60" y="97"/>
                      <a:pt x="60" y="97"/>
                    </a:cubicBezTo>
                    <a:cubicBezTo>
                      <a:pt x="60" y="97"/>
                      <a:pt x="60" y="97"/>
                      <a:pt x="60" y="97"/>
                    </a:cubicBezTo>
                    <a:close/>
                    <a:moveTo>
                      <a:pt x="68" y="120"/>
                    </a:moveTo>
                    <a:cubicBezTo>
                      <a:pt x="68" y="97"/>
                      <a:pt x="68" y="97"/>
                      <a:pt x="68" y="97"/>
                    </a:cubicBezTo>
                    <a:cubicBezTo>
                      <a:pt x="89" y="97"/>
                      <a:pt x="89" y="97"/>
                      <a:pt x="89" y="97"/>
                    </a:cubicBezTo>
                    <a:cubicBezTo>
                      <a:pt x="84" y="109"/>
                      <a:pt x="77" y="117"/>
                      <a:pt x="68" y="120"/>
                    </a:cubicBezTo>
                    <a:close/>
                    <a:moveTo>
                      <a:pt x="68" y="89"/>
                    </a:moveTo>
                    <a:cubicBezTo>
                      <a:pt x="68" y="68"/>
                      <a:pt x="68" y="68"/>
                      <a:pt x="68" y="68"/>
                    </a:cubicBezTo>
                    <a:cubicBezTo>
                      <a:pt x="95" y="68"/>
                      <a:pt x="95" y="68"/>
                      <a:pt x="95" y="68"/>
                    </a:cubicBezTo>
                    <a:cubicBezTo>
                      <a:pt x="95" y="75"/>
                      <a:pt x="93" y="82"/>
                      <a:pt x="91" y="89"/>
                    </a:cubicBezTo>
                    <a:cubicBezTo>
                      <a:pt x="68" y="89"/>
                      <a:pt x="68" y="89"/>
                      <a:pt x="68" y="89"/>
                    </a:cubicBezTo>
                    <a:cubicBezTo>
                      <a:pt x="68" y="89"/>
                      <a:pt x="68" y="89"/>
                      <a:pt x="68" y="89"/>
                    </a:cubicBezTo>
                    <a:close/>
                    <a:moveTo>
                      <a:pt x="102" y="68"/>
                    </a:moveTo>
                    <a:cubicBezTo>
                      <a:pt x="121" y="68"/>
                      <a:pt x="121" y="68"/>
                      <a:pt x="121" y="68"/>
                    </a:cubicBezTo>
                    <a:cubicBezTo>
                      <a:pt x="120" y="75"/>
                      <a:pt x="118" y="82"/>
                      <a:pt x="115" y="89"/>
                    </a:cubicBezTo>
                    <a:cubicBezTo>
                      <a:pt x="100" y="89"/>
                      <a:pt x="100" y="89"/>
                      <a:pt x="100" y="89"/>
                    </a:cubicBezTo>
                    <a:cubicBezTo>
                      <a:pt x="101" y="82"/>
                      <a:pt x="102" y="75"/>
                      <a:pt x="102" y="68"/>
                    </a:cubicBezTo>
                    <a:close/>
                    <a:moveTo>
                      <a:pt x="111" y="32"/>
                    </a:moveTo>
                    <a:cubicBezTo>
                      <a:pt x="97" y="32"/>
                      <a:pt x="97" y="32"/>
                      <a:pt x="97" y="32"/>
                    </a:cubicBezTo>
                    <a:cubicBezTo>
                      <a:pt x="95" y="24"/>
                      <a:pt x="91" y="17"/>
                      <a:pt x="87" y="12"/>
                    </a:cubicBezTo>
                    <a:cubicBezTo>
                      <a:pt x="96" y="16"/>
                      <a:pt x="105" y="23"/>
                      <a:pt x="111" y="32"/>
                    </a:cubicBezTo>
                    <a:close/>
                    <a:moveTo>
                      <a:pt x="42" y="12"/>
                    </a:moveTo>
                    <a:cubicBezTo>
                      <a:pt x="38" y="17"/>
                      <a:pt x="34" y="24"/>
                      <a:pt x="32" y="32"/>
                    </a:cubicBezTo>
                    <a:cubicBezTo>
                      <a:pt x="18" y="32"/>
                      <a:pt x="18" y="32"/>
                      <a:pt x="18" y="32"/>
                    </a:cubicBezTo>
                    <a:cubicBezTo>
                      <a:pt x="24" y="23"/>
                      <a:pt x="33" y="16"/>
                      <a:pt x="42" y="12"/>
                    </a:cubicBezTo>
                    <a:close/>
                    <a:moveTo>
                      <a:pt x="18" y="97"/>
                    </a:moveTo>
                    <a:cubicBezTo>
                      <a:pt x="32" y="97"/>
                      <a:pt x="32" y="97"/>
                      <a:pt x="32" y="97"/>
                    </a:cubicBezTo>
                    <a:cubicBezTo>
                      <a:pt x="34" y="104"/>
                      <a:pt x="38" y="111"/>
                      <a:pt x="42" y="116"/>
                    </a:cubicBezTo>
                    <a:cubicBezTo>
                      <a:pt x="33" y="112"/>
                      <a:pt x="24" y="105"/>
                      <a:pt x="18" y="97"/>
                    </a:cubicBezTo>
                    <a:close/>
                    <a:moveTo>
                      <a:pt x="87" y="116"/>
                    </a:moveTo>
                    <a:cubicBezTo>
                      <a:pt x="91" y="111"/>
                      <a:pt x="95" y="104"/>
                      <a:pt x="97" y="97"/>
                    </a:cubicBezTo>
                    <a:cubicBezTo>
                      <a:pt x="111" y="97"/>
                      <a:pt x="111" y="97"/>
                      <a:pt x="111" y="97"/>
                    </a:cubicBezTo>
                    <a:cubicBezTo>
                      <a:pt x="105" y="105"/>
                      <a:pt x="96" y="112"/>
                      <a:pt x="87" y="116"/>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err="1">
                <a:solidFill>
                  <a:srgbClr val="FFFFFF"/>
                </a:solidFill>
              </a:rPr>
              <a:t>IoT</a:t>
            </a:r>
            <a:endParaRPr lang="en-US" spc="-75" dirty="0">
              <a:solidFill>
                <a:srgbClr val="FFFFFF"/>
              </a:solidFill>
            </a:endParaRPr>
          </a:p>
        </p:txBody>
      </p:sp>
    </p:spTree>
    <p:extLst>
      <p:ext uri="{BB962C8B-B14F-4D97-AF65-F5344CB8AC3E}">
        <p14:creationId xmlns:p14="http://schemas.microsoft.com/office/powerpoint/2010/main" val="3766571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IoT solution – architecture</a:t>
            </a:r>
          </a:p>
        </p:txBody>
      </p:sp>
      <p:grpSp>
        <p:nvGrpSpPr>
          <p:cNvPr id="8" name="Group 7"/>
          <p:cNvGrpSpPr/>
          <p:nvPr/>
        </p:nvGrpSpPr>
        <p:grpSpPr>
          <a:xfrm>
            <a:off x="606761" y="2410734"/>
            <a:ext cx="10883275" cy="2475760"/>
            <a:chOff x="696913" y="1423310"/>
            <a:chExt cx="13059930" cy="2970912"/>
          </a:xfrm>
        </p:grpSpPr>
        <p:grpSp>
          <p:nvGrpSpPr>
            <p:cNvPr id="9" name="Group 8"/>
            <p:cNvGrpSpPr/>
            <p:nvPr/>
          </p:nvGrpSpPr>
          <p:grpSpPr>
            <a:xfrm>
              <a:off x="696913" y="1663590"/>
              <a:ext cx="2357397" cy="2730632"/>
              <a:chOff x="696900" y="10038782"/>
              <a:chExt cx="2357397" cy="2730632"/>
            </a:xfrm>
          </p:grpSpPr>
          <p:sp>
            <p:nvSpPr>
              <p:cNvPr id="154" name="Rectangle 153"/>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55" name="Rectangle 154"/>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IoT devices and social</a:t>
                </a:r>
              </a:p>
            </p:txBody>
          </p:sp>
          <p:grpSp>
            <p:nvGrpSpPr>
              <p:cNvPr id="156" name="Group 155"/>
              <p:cNvGrpSpPr/>
              <p:nvPr/>
            </p:nvGrpSpPr>
            <p:grpSpPr>
              <a:xfrm>
                <a:off x="912401" y="10703847"/>
                <a:ext cx="1926394" cy="1779681"/>
                <a:chOff x="906587" y="5600095"/>
                <a:chExt cx="1926394" cy="1779681"/>
              </a:xfrm>
            </p:grpSpPr>
            <p:grpSp>
              <p:nvGrpSpPr>
                <p:cNvPr id="157" name="Group 156"/>
                <p:cNvGrpSpPr/>
                <p:nvPr/>
              </p:nvGrpSpPr>
              <p:grpSpPr>
                <a:xfrm>
                  <a:off x="906587" y="6999670"/>
                  <a:ext cx="1926394" cy="380106"/>
                  <a:chOff x="906587" y="6585584"/>
                  <a:chExt cx="1926394" cy="380106"/>
                </a:xfrm>
              </p:grpSpPr>
              <p:pic>
                <p:nvPicPr>
                  <p:cNvPr id="168" name="Picture 167"/>
                  <p:cNvPicPr>
                    <a:picLocks noChangeAspect="1"/>
                  </p:cNvPicPr>
                  <p:nvPr/>
                </p:nvPicPr>
                <p:blipFill rotWithShape="1">
                  <a:blip r:embed="rId3">
                    <a:biLevel thresh="50000"/>
                  </a:blip>
                  <a:srcRect b="28135"/>
                  <a:stretch/>
                </p:blipFill>
                <p:spPr>
                  <a:xfrm>
                    <a:off x="1438604" y="6643501"/>
                    <a:ext cx="357083" cy="322189"/>
                  </a:xfrm>
                  <a:prstGeom prst="rect">
                    <a:avLst/>
                  </a:prstGeom>
                </p:spPr>
              </p:pic>
              <p:pic>
                <p:nvPicPr>
                  <p:cNvPr id="169"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nvGrpSpPr>
                  <p:cNvPr id="171" name="Group 16"/>
                  <p:cNvGrpSpPr>
                    <a:grpSpLocks noChangeAspect="1"/>
                  </p:cNvGrpSpPr>
                  <p:nvPr/>
                </p:nvGrpSpPr>
                <p:grpSpPr bwMode="auto">
                  <a:xfrm>
                    <a:off x="2479709" y="6627650"/>
                    <a:ext cx="353272" cy="338040"/>
                    <a:chOff x="4954" y="1994"/>
                    <a:chExt cx="603" cy="577"/>
                  </a:xfrm>
                  <a:solidFill>
                    <a:schemeClr val="bg1"/>
                  </a:solidFill>
                </p:grpSpPr>
                <p:sp>
                  <p:nvSpPr>
                    <p:cNvPr id="172"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73"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74"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158" name="Group 157"/>
                <p:cNvGrpSpPr/>
                <p:nvPr/>
              </p:nvGrpSpPr>
              <p:grpSpPr>
                <a:xfrm>
                  <a:off x="906587" y="5600095"/>
                  <a:ext cx="1926394" cy="361415"/>
                  <a:chOff x="906587" y="5600095"/>
                  <a:chExt cx="1926394" cy="361415"/>
                </a:xfrm>
              </p:grpSpPr>
              <p:pic>
                <p:nvPicPr>
                  <p:cNvPr id="164"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5"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6"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7"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59" name="Group 158"/>
                <p:cNvGrpSpPr/>
                <p:nvPr/>
              </p:nvGrpSpPr>
              <p:grpSpPr>
                <a:xfrm>
                  <a:off x="906587" y="6284150"/>
                  <a:ext cx="1926394" cy="361415"/>
                  <a:chOff x="906587" y="6284150"/>
                  <a:chExt cx="1926394" cy="361415"/>
                </a:xfrm>
              </p:grpSpPr>
              <p:pic>
                <p:nvPicPr>
                  <p:cNvPr id="160"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1"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2"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3" name="Picture 2" descr="http://enterprisetimes.co.uk/wp-content/uploads/2015/07/Jasper-and-Microsoft.jpg"/>
                  <p:cNvPicPr>
                    <a:picLocks noChangeAspect="1" noChangeArrowheads="1"/>
                  </p:cNvPicPr>
                  <p:nvPr/>
                </p:nvPicPr>
                <p:blipFill rotWithShape="1">
                  <a:blip r:embed="rId12"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10" name="Group 9"/>
            <p:cNvGrpSpPr/>
            <p:nvPr/>
          </p:nvGrpSpPr>
          <p:grpSpPr>
            <a:xfrm>
              <a:off x="786122" y="1423310"/>
              <a:ext cx="319771" cy="341450"/>
              <a:chOff x="786122" y="1423310"/>
              <a:chExt cx="319771" cy="341450"/>
            </a:xfrm>
          </p:grpSpPr>
          <p:sp>
            <p:nvSpPr>
              <p:cNvPr id="152"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53" name="TextBox 152"/>
              <p:cNvSpPr txBox="1"/>
              <p:nvPr/>
            </p:nvSpPr>
            <p:spPr>
              <a:xfrm>
                <a:off x="8015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11" name="Group 10"/>
            <p:cNvGrpSpPr/>
            <p:nvPr/>
          </p:nvGrpSpPr>
          <p:grpSpPr>
            <a:xfrm>
              <a:off x="3113905" y="1423310"/>
              <a:ext cx="1264647" cy="2970912"/>
              <a:chOff x="3113905" y="1423310"/>
              <a:chExt cx="1264647" cy="2970912"/>
            </a:xfrm>
          </p:grpSpPr>
          <p:sp>
            <p:nvSpPr>
              <p:cNvPr id="145" name="Rectangle 144"/>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46" name="Rectangle 145"/>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00" dirty="0">
                    <a:solidFill>
                      <a:srgbClr val="FFFFFF"/>
                    </a:solidFill>
                    <a:latin typeface="Segoe UI"/>
                  </a:rPr>
                  <a:t>Connection</a:t>
                </a:r>
                <a:endParaRPr lang="en-US" sz="1167" dirty="0">
                  <a:solidFill>
                    <a:srgbClr val="FFFFFF"/>
                  </a:solidFill>
                  <a:latin typeface="Segoe UI"/>
                </a:endParaRPr>
              </a:p>
            </p:txBody>
          </p:sp>
          <p:sp>
            <p:nvSpPr>
              <p:cNvPr id="147"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48" name="TextBox 147"/>
              <p:cNvSpPr txBox="1"/>
              <p:nvPr/>
            </p:nvSpPr>
            <p:spPr>
              <a:xfrm>
                <a:off x="32399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2</a:t>
                </a:r>
              </a:p>
            </p:txBody>
          </p:sp>
          <p:grpSp>
            <p:nvGrpSpPr>
              <p:cNvPr id="149" name="Group 148"/>
              <p:cNvGrpSpPr/>
              <p:nvPr/>
            </p:nvGrpSpPr>
            <p:grpSpPr>
              <a:xfrm>
                <a:off x="3430245" y="2741434"/>
                <a:ext cx="631966" cy="972590"/>
                <a:chOff x="3493410" y="2318572"/>
                <a:chExt cx="631966" cy="972590"/>
              </a:xfrm>
            </p:grpSpPr>
            <p:sp>
              <p:nvSpPr>
                <p:cNvPr id="150" name="Freeform 149"/>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51" name="TextBox 150"/>
                <p:cNvSpPr txBox="1"/>
                <p:nvPr/>
              </p:nvSpPr>
              <p:spPr>
                <a:xfrm>
                  <a:off x="3496615" y="3041863"/>
                  <a:ext cx="625556" cy="249299"/>
                </a:xfrm>
                <a:prstGeom prst="rect">
                  <a:avLst/>
                </a:prstGeom>
                <a:noFill/>
              </p:spPr>
              <p:txBody>
                <a:bodyPr wrap="none" rtlCol="0">
                  <a:spAutoFit/>
                </a:bodyPr>
                <a:lstStyle/>
                <a:p>
                  <a:pPr algn="ctr" defTabSz="1088430"/>
                  <a:r>
                    <a:rPr lang="en-US" sz="750" dirty="0">
                      <a:solidFill>
                        <a:srgbClr val="FFFFFF"/>
                      </a:solidFill>
                      <a:latin typeface="Segoe UI"/>
                    </a:rPr>
                    <a:t>IoT Hub</a:t>
                  </a:r>
                </a:p>
              </p:txBody>
            </p:sp>
          </p:grpSp>
        </p:grpSp>
        <p:grpSp>
          <p:nvGrpSpPr>
            <p:cNvPr id="12" name="Group 11"/>
            <p:cNvGrpSpPr/>
            <p:nvPr/>
          </p:nvGrpSpPr>
          <p:grpSpPr>
            <a:xfrm>
              <a:off x="4449764" y="1423310"/>
              <a:ext cx="1590323" cy="2970912"/>
              <a:chOff x="4556068" y="1423310"/>
              <a:chExt cx="1590323" cy="2970912"/>
            </a:xfrm>
          </p:grpSpPr>
          <p:sp>
            <p:nvSpPr>
              <p:cNvPr id="131" name="Rectangle 130"/>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32" name="Rectangle 131"/>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Collection</a:t>
                </a:r>
              </a:p>
            </p:txBody>
          </p:sp>
          <p:sp>
            <p:nvSpPr>
              <p:cNvPr id="133"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34" name="TextBox 133"/>
              <p:cNvSpPr txBox="1"/>
              <p:nvPr/>
            </p:nvSpPr>
            <p:spPr>
              <a:xfrm>
                <a:off x="4682141" y="1427302"/>
                <a:ext cx="304315" cy="295465"/>
              </a:xfrm>
              <a:prstGeom prst="rect">
                <a:avLst/>
              </a:prstGeom>
              <a:noFill/>
            </p:spPr>
            <p:txBody>
              <a:bodyPr wrap="none" rtlCol="0">
                <a:spAutoFit/>
              </a:bodyPr>
              <a:lstStyle/>
              <a:p>
                <a:pPr defTabSz="1088473"/>
                <a:r>
                  <a:rPr lang="en-US" sz="1000" dirty="0">
                    <a:solidFill>
                      <a:srgbClr val="FFFFFF"/>
                    </a:solidFill>
                    <a:latin typeface="Segoe UI"/>
                  </a:rPr>
                  <a:t>3</a:t>
                </a:r>
              </a:p>
            </p:txBody>
          </p:sp>
          <p:grpSp>
            <p:nvGrpSpPr>
              <p:cNvPr id="135" name="Group 4"/>
              <p:cNvGrpSpPr>
                <a:grpSpLocks noChangeAspect="1"/>
              </p:cNvGrpSpPr>
              <p:nvPr/>
            </p:nvGrpSpPr>
            <p:grpSpPr bwMode="auto">
              <a:xfrm>
                <a:off x="5039896" y="2745657"/>
                <a:ext cx="622667" cy="637761"/>
                <a:chOff x="3277" y="5661"/>
                <a:chExt cx="330" cy="338"/>
              </a:xfrm>
              <a:solidFill>
                <a:schemeClr val="bg1"/>
              </a:solidFill>
            </p:grpSpPr>
            <p:sp>
              <p:nvSpPr>
                <p:cNvPr id="137"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8"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9"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0"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1"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2"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3"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4"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136" name="TextBox 135"/>
              <p:cNvSpPr txBox="1"/>
              <p:nvPr/>
            </p:nvSpPr>
            <p:spPr>
              <a:xfrm>
                <a:off x="4984764" y="3464725"/>
                <a:ext cx="792910" cy="249299"/>
              </a:xfrm>
              <a:prstGeom prst="rect">
                <a:avLst/>
              </a:prstGeom>
              <a:noFill/>
            </p:spPr>
            <p:txBody>
              <a:bodyPr wrap="none" rtlCol="0">
                <a:spAutoFit/>
              </a:bodyPr>
              <a:lstStyle/>
              <a:p>
                <a:pPr algn="ctr" defTabSz="1088430"/>
                <a:r>
                  <a:rPr lang="en-US" sz="750" dirty="0">
                    <a:solidFill>
                      <a:srgbClr val="FFFFFF"/>
                    </a:solidFill>
                    <a:latin typeface="Segoe UI"/>
                  </a:rPr>
                  <a:t>Event Hubs</a:t>
                </a:r>
              </a:p>
            </p:txBody>
          </p:sp>
        </p:grpSp>
        <p:grpSp>
          <p:nvGrpSpPr>
            <p:cNvPr id="13" name="Group 12"/>
            <p:cNvGrpSpPr/>
            <p:nvPr/>
          </p:nvGrpSpPr>
          <p:grpSpPr>
            <a:xfrm>
              <a:off x="6108142" y="1423310"/>
              <a:ext cx="3182131" cy="2970912"/>
              <a:chOff x="6270178" y="1423310"/>
              <a:chExt cx="3182131" cy="2970912"/>
            </a:xfrm>
          </p:grpSpPr>
          <p:sp>
            <p:nvSpPr>
              <p:cNvPr id="98" name="Rectangle 97"/>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99" name="Rectangle 98"/>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Store</a:t>
                </a:r>
              </a:p>
            </p:txBody>
          </p:sp>
          <p:sp>
            <p:nvSpPr>
              <p:cNvPr id="100"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1" name="TextBox 100"/>
              <p:cNvSpPr txBox="1"/>
              <p:nvPr/>
            </p:nvSpPr>
            <p:spPr>
              <a:xfrm>
                <a:off x="6396252" y="1427302"/>
                <a:ext cx="304315" cy="295465"/>
              </a:xfrm>
              <a:prstGeom prst="rect">
                <a:avLst/>
              </a:prstGeom>
              <a:noFill/>
            </p:spPr>
            <p:txBody>
              <a:bodyPr wrap="none" rtlCol="0">
                <a:spAutoFit/>
              </a:bodyPr>
              <a:lstStyle/>
              <a:p>
                <a:pPr defTabSz="1088473"/>
                <a:r>
                  <a:rPr lang="en-US" sz="1000" dirty="0">
                    <a:solidFill>
                      <a:srgbClr val="FFFFFF"/>
                    </a:solidFill>
                    <a:latin typeface="Segoe UI"/>
                  </a:rPr>
                  <a:t>4</a:t>
                </a:r>
              </a:p>
            </p:txBody>
          </p:sp>
          <p:grpSp>
            <p:nvGrpSpPr>
              <p:cNvPr id="102" name="Group 101"/>
              <p:cNvGrpSpPr/>
              <p:nvPr/>
            </p:nvGrpSpPr>
            <p:grpSpPr>
              <a:xfrm>
                <a:off x="6358808" y="2399257"/>
                <a:ext cx="3005351" cy="1657098"/>
                <a:chOff x="6344292" y="2458124"/>
                <a:chExt cx="3005351" cy="1657098"/>
              </a:xfrm>
            </p:grpSpPr>
            <p:grpSp>
              <p:nvGrpSpPr>
                <p:cNvPr id="103" name="Group 102"/>
                <p:cNvGrpSpPr/>
                <p:nvPr/>
              </p:nvGrpSpPr>
              <p:grpSpPr>
                <a:xfrm>
                  <a:off x="8369133" y="2490247"/>
                  <a:ext cx="510140" cy="689996"/>
                  <a:chOff x="5229160" y="3965008"/>
                  <a:chExt cx="510140" cy="689996"/>
                </a:xfrm>
              </p:grpSpPr>
              <p:sp>
                <p:nvSpPr>
                  <p:cNvPr id="127" name="TextBox 126"/>
                  <p:cNvSpPr txBox="1"/>
                  <p:nvPr/>
                </p:nvSpPr>
                <p:spPr>
                  <a:xfrm>
                    <a:off x="5229160" y="4421016"/>
                    <a:ext cx="510140" cy="233988"/>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nvGrpSpPr>
                  <p:cNvPr id="128" name="Group 10"/>
                  <p:cNvGrpSpPr>
                    <a:grpSpLocks noChangeAspect="1"/>
                  </p:cNvGrpSpPr>
                  <p:nvPr/>
                </p:nvGrpSpPr>
                <p:grpSpPr bwMode="auto">
                  <a:xfrm>
                    <a:off x="5257041" y="3965008"/>
                    <a:ext cx="454376" cy="388841"/>
                    <a:chOff x="5751" y="1482"/>
                    <a:chExt cx="312" cy="267"/>
                  </a:xfrm>
                  <a:solidFill>
                    <a:schemeClr val="bg1"/>
                  </a:solidFill>
                </p:grpSpPr>
                <p:sp>
                  <p:nvSpPr>
                    <p:cNvPr id="129"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0"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104" name="Group 103"/>
                <p:cNvGrpSpPr/>
                <p:nvPr/>
              </p:nvGrpSpPr>
              <p:grpSpPr>
                <a:xfrm>
                  <a:off x="7482659" y="2458124"/>
                  <a:ext cx="708271" cy="722119"/>
                  <a:chOff x="4186650" y="3932885"/>
                  <a:chExt cx="708271" cy="722119"/>
                </a:xfrm>
              </p:grpSpPr>
              <p:pic>
                <p:nvPicPr>
                  <p:cNvPr id="125" name="Picture 124"/>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126" name="TextBox 125"/>
                  <p:cNvSpPr txBox="1"/>
                  <p:nvPr/>
                </p:nvSpPr>
                <p:spPr>
                  <a:xfrm>
                    <a:off x="4186650" y="4421016"/>
                    <a:ext cx="708271" cy="233988"/>
                  </a:xfrm>
                  <a:prstGeom prst="rect">
                    <a:avLst/>
                  </a:prstGeom>
                  <a:noFill/>
                </p:spPr>
                <p:txBody>
                  <a:bodyPr wrap="none" rtlCol="0">
                    <a:spAutoFit/>
                  </a:bodyPr>
                  <a:lstStyle/>
                  <a:p>
                    <a:pPr algn="ctr" defTabSz="1088430"/>
                    <a:r>
                      <a:rPr lang="en-US" sz="667" dirty="0">
                        <a:solidFill>
                          <a:srgbClr val="FFFFFF"/>
                        </a:solidFill>
                        <a:latin typeface="Segoe UI"/>
                      </a:rPr>
                      <a:t>Azure Files</a:t>
                    </a:r>
                  </a:p>
                </p:txBody>
              </p:sp>
            </p:grpSp>
            <p:grpSp>
              <p:nvGrpSpPr>
                <p:cNvPr id="105" name="Group 104"/>
                <p:cNvGrpSpPr/>
                <p:nvPr/>
              </p:nvGrpSpPr>
              <p:grpSpPr>
                <a:xfrm>
                  <a:off x="6536182" y="2490247"/>
                  <a:ext cx="804451" cy="689996"/>
                  <a:chOff x="3229733" y="3965008"/>
                  <a:chExt cx="804451" cy="689996"/>
                </a:xfrm>
              </p:grpSpPr>
              <p:grpSp>
                <p:nvGrpSpPr>
                  <p:cNvPr id="119" name="Group 118"/>
                  <p:cNvGrpSpPr/>
                  <p:nvPr/>
                </p:nvGrpSpPr>
                <p:grpSpPr>
                  <a:xfrm>
                    <a:off x="3403566" y="3965008"/>
                    <a:ext cx="456785" cy="393780"/>
                    <a:chOff x="3366586" y="3915246"/>
                    <a:chExt cx="456785" cy="393780"/>
                  </a:xfrm>
                </p:grpSpPr>
                <p:sp>
                  <p:nvSpPr>
                    <p:cNvPr id="121"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2"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3"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4"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120" name="TextBox 119"/>
                  <p:cNvSpPr txBox="1"/>
                  <p:nvPr/>
                </p:nvSpPr>
                <p:spPr>
                  <a:xfrm>
                    <a:off x="3229733" y="4421016"/>
                    <a:ext cx="804451" cy="233988"/>
                  </a:xfrm>
                  <a:prstGeom prst="rect">
                    <a:avLst/>
                  </a:prstGeom>
                  <a:noFill/>
                </p:spPr>
                <p:txBody>
                  <a:bodyPr wrap="none" rtlCol="0">
                    <a:spAutoFit/>
                  </a:bodyPr>
                  <a:lstStyle/>
                  <a:p>
                    <a:pPr algn="ctr" defTabSz="1088430"/>
                    <a:r>
                      <a:rPr lang="en-US" sz="667" dirty="0">
                        <a:solidFill>
                          <a:srgbClr val="FFFFFF"/>
                        </a:solidFill>
                        <a:latin typeface="Segoe UI"/>
                      </a:rPr>
                      <a:t>Storage Blob</a:t>
                    </a:r>
                  </a:p>
                </p:txBody>
              </p:sp>
            </p:grpSp>
            <p:grpSp>
              <p:nvGrpSpPr>
                <p:cNvPr id="106" name="Group 105"/>
                <p:cNvGrpSpPr/>
                <p:nvPr/>
              </p:nvGrpSpPr>
              <p:grpSpPr>
                <a:xfrm>
                  <a:off x="6344292" y="3302821"/>
                  <a:ext cx="3005351" cy="812401"/>
                  <a:chOff x="6344292" y="3302821"/>
                  <a:chExt cx="3005351" cy="812401"/>
                </a:xfrm>
              </p:grpSpPr>
              <p:grpSp>
                <p:nvGrpSpPr>
                  <p:cNvPr id="107" name="Group 106"/>
                  <p:cNvGrpSpPr/>
                  <p:nvPr/>
                </p:nvGrpSpPr>
                <p:grpSpPr>
                  <a:xfrm>
                    <a:off x="7058529" y="3302821"/>
                    <a:ext cx="823687" cy="689997"/>
                    <a:chOff x="6613955" y="3965008"/>
                    <a:chExt cx="823687" cy="689997"/>
                  </a:xfrm>
                </p:grpSpPr>
                <p:sp>
                  <p:nvSpPr>
                    <p:cNvPr id="117"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18" name="TextBox 117"/>
                    <p:cNvSpPr txBox="1"/>
                    <p:nvPr/>
                  </p:nvSpPr>
                  <p:spPr>
                    <a:xfrm>
                      <a:off x="6613955" y="4421017"/>
                      <a:ext cx="823687" cy="233988"/>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108" name="Group 107"/>
                  <p:cNvGrpSpPr/>
                  <p:nvPr/>
                </p:nvGrpSpPr>
                <p:grpSpPr>
                  <a:xfrm>
                    <a:off x="7909661" y="3302821"/>
                    <a:ext cx="681341" cy="689996"/>
                    <a:chOff x="7635124" y="3965008"/>
                    <a:chExt cx="681341" cy="689996"/>
                  </a:xfrm>
                </p:grpSpPr>
                <p:pic>
                  <p:nvPicPr>
                    <p:cNvPr id="115" name="Picture 14" descr="https://media.mongodb.org/ico/icon-leaf.png"/>
                    <p:cNvPicPr>
                      <a:picLocks noChangeAspect="1" noChangeArrowheads="1"/>
                    </p:cNvPicPr>
                    <p:nvPr/>
                  </p:nvPicPr>
                  <p:blipFill>
                    <a:blip r:embed="rId14"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p:cNvSpPr txBox="1"/>
                    <p:nvPr/>
                  </p:nvSpPr>
                  <p:spPr>
                    <a:xfrm>
                      <a:off x="7635124" y="4421016"/>
                      <a:ext cx="681341" cy="233988"/>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109" name="Group 108"/>
                  <p:cNvGrpSpPr/>
                  <p:nvPr/>
                </p:nvGrpSpPr>
                <p:grpSpPr>
                  <a:xfrm>
                    <a:off x="8616365" y="3302821"/>
                    <a:ext cx="733278" cy="812401"/>
                    <a:chOff x="8467216" y="3965008"/>
                    <a:chExt cx="733278" cy="812401"/>
                  </a:xfrm>
                </p:grpSpPr>
                <p:pic>
                  <p:nvPicPr>
                    <p:cNvPr id="113" name="Picture 112"/>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114" name="TextBox 113"/>
                    <p:cNvSpPr txBox="1"/>
                    <p:nvPr/>
                  </p:nvSpPr>
                  <p:spPr>
                    <a:xfrm>
                      <a:off x="8467216" y="4420234"/>
                      <a:ext cx="733278" cy="357175"/>
                    </a:xfrm>
                    <a:prstGeom prst="rect">
                      <a:avLst/>
                    </a:prstGeom>
                    <a:noFill/>
                  </p:spPr>
                  <p:txBody>
                    <a:bodyPr wrap="none" rtlCol="0">
                      <a:spAutoFit/>
                    </a:bodyPr>
                    <a:lstStyle/>
                    <a:p>
                      <a:pPr algn="ctr" defTabSz="1088430"/>
                      <a:r>
                        <a:rPr lang="en-US" sz="667" dirty="0">
                          <a:solidFill>
                            <a:srgbClr val="FFFFFF"/>
                          </a:solidFill>
                          <a:latin typeface="Segoe UI"/>
                        </a:rPr>
                        <a:t>SQL Data </a:t>
                      </a:r>
                      <a:br>
                        <a:rPr lang="en-US" sz="667" dirty="0">
                          <a:solidFill>
                            <a:srgbClr val="FFFFFF"/>
                          </a:solidFill>
                          <a:latin typeface="Segoe UI"/>
                        </a:rPr>
                      </a:br>
                      <a:r>
                        <a:rPr lang="en-US" sz="667" dirty="0">
                          <a:solidFill>
                            <a:srgbClr val="FFFFFF"/>
                          </a:solidFill>
                          <a:latin typeface="Segoe UI"/>
                        </a:rPr>
                        <a:t>Warehouse</a:t>
                      </a:r>
                    </a:p>
                  </p:txBody>
                </p:sp>
              </p:grpSp>
              <p:grpSp>
                <p:nvGrpSpPr>
                  <p:cNvPr id="110" name="Group 109"/>
                  <p:cNvGrpSpPr/>
                  <p:nvPr/>
                </p:nvGrpSpPr>
                <p:grpSpPr>
                  <a:xfrm>
                    <a:off x="6344292" y="3302821"/>
                    <a:ext cx="689035" cy="689995"/>
                    <a:chOff x="5858571" y="3965008"/>
                    <a:chExt cx="689035" cy="689995"/>
                  </a:xfrm>
                </p:grpSpPr>
                <p:pic>
                  <p:nvPicPr>
                    <p:cNvPr id="111" name="Picture 110"/>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112" name="TextBox 111"/>
                    <p:cNvSpPr txBox="1"/>
                    <p:nvPr/>
                  </p:nvSpPr>
                  <p:spPr>
                    <a:xfrm>
                      <a:off x="5858571" y="4421015"/>
                      <a:ext cx="689035" cy="233988"/>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grpSp>
          </p:grpSp>
        </p:grpSp>
        <p:grpSp>
          <p:nvGrpSpPr>
            <p:cNvPr id="14" name="Group 13"/>
            <p:cNvGrpSpPr/>
            <p:nvPr/>
          </p:nvGrpSpPr>
          <p:grpSpPr>
            <a:xfrm>
              <a:off x="9356689" y="1663106"/>
              <a:ext cx="2967853" cy="1342934"/>
              <a:chOff x="9517801" y="1663106"/>
              <a:chExt cx="2967853" cy="1342934"/>
            </a:xfrm>
          </p:grpSpPr>
          <p:sp>
            <p:nvSpPr>
              <p:cNvPr id="87" name="Rectangle 86"/>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88" name="Rectangle 87"/>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Analysis</a:t>
                </a:r>
              </a:p>
            </p:txBody>
          </p:sp>
          <p:grpSp>
            <p:nvGrpSpPr>
              <p:cNvPr id="89" name="Group 88"/>
              <p:cNvGrpSpPr/>
              <p:nvPr/>
            </p:nvGrpSpPr>
            <p:grpSpPr>
              <a:xfrm>
                <a:off x="9602980" y="2242018"/>
                <a:ext cx="1027590" cy="638306"/>
                <a:chOff x="9168020" y="2424444"/>
                <a:chExt cx="1227836" cy="762692"/>
              </a:xfrm>
            </p:grpSpPr>
            <p:pic>
              <p:nvPicPr>
                <p:cNvPr id="96" name="Picture 95"/>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97" name="TextBox 96"/>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90" name="Group 89"/>
              <p:cNvGrpSpPr/>
              <p:nvPr/>
            </p:nvGrpSpPr>
            <p:grpSpPr>
              <a:xfrm>
                <a:off x="10707142" y="2202715"/>
                <a:ext cx="971805" cy="685085"/>
                <a:chOff x="10603430" y="2368550"/>
                <a:chExt cx="1161179" cy="818586"/>
              </a:xfrm>
            </p:grpSpPr>
            <p:pic>
              <p:nvPicPr>
                <p:cNvPr id="94" name="Picture 93"/>
                <p:cNvPicPr>
                  <a:picLocks noChangeAspect="1"/>
                </p:cNvPicPr>
                <p:nvPr/>
              </p:nvPicPr>
              <p:blipFill>
                <a:blip r:embed="rId1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95" name="TextBox 94"/>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91" name="Group 90"/>
              <p:cNvGrpSpPr/>
              <p:nvPr/>
            </p:nvGrpSpPr>
            <p:grpSpPr>
              <a:xfrm>
                <a:off x="11709336" y="2270719"/>
                <a:ext cx="665952" cy="608916"/>
                <a:chOff x="10741693" y="3297908"/>
                <a:chExt cx="795726" cy="727574"/>
              </a:xfrm>
            </p:grpSpPr>
            <p:sp>
              <p:nvSpPr>
                <p:cNvPr id="92"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3" name="TextBox 92"/>
                <p:cNvSpPr txBox="1"/>
                <p:nvPr/>
              </p:nvSpPr>
              <p:spPr>
                <a:xfrm>
                  <a:off x="10741693" y="3745898"/>
                  <a:ext cx="795726" cy="279584"/>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15" name="Group 14"/>
            <p:cNvGrpSpPr/>
            <p:nvPr/>
          </p:nvGrpSpPr>
          <p:grpSpPr>
            <a:xfrm>
              <a:off x="9356689" y="3063139"/>
              <a:ext cx="2967853" cy="1331082"/>
              <a:chOff x="9517801" y="3063139"/>
              <a:chExt cx="2967853" cy="1331082"/>
            </a:xfrm>
          </p:grpSpPr>
          <p:sp>
            <p:nvSpPr>
              <p:cNvPr id="72" name="Rectangle 71"/>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73" name="Rectangle 72"/>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Additional Services</a:t>
                </a:r>
              </a:p>
            </p:txBody>
          </p:sp>
          <p:grpSp>
            <p:nvGrpSpPr>
              <p:cNvPr id="74" name="Group 73"/>
              <p:cNvGrpSpPr/>
              <p:nvPr/>
            </p:nvGrpSpPr>
            <p:grpSpPr>
              <a:xfrm>
                <a:off x="9604744" y="3580123"/>
                <a:ext cx="1044902" cy="732558"/>
                <a:chOff x="9788776" y="3602953"/>
                <a:chExt cx="1044902" cy="732558"/>
              </a:xfrm>
            </p:grpSpPr>
            <p:grpSp>
              <p:nvGrpSpPr>
                <p:cNvPr id="81" name="Group 46"/>
                <p:cNvGrpSpPr>
                  <a:grpSpLocks noChangeAspect="1"/>
                </p:cNvGrpSpPr>
                <p:nvPr/>
              </p:nvGrpSpPr>
              <p:grpSpPr bwMode="auto">
                <a:xfrm>
                  <a:off x="10068757" y="3602953"/>
                  <a:ext cx="484940" cy="435520"/>
                  <a:chOff x="3946" y="4222"/>
                  <a:chExt cx="314" cy="282"/>
                </a:xfrm>
                <a:solidFill>
                  <a:schemeClr val="bg1"/>
                </a:solidFill>
              </p:grpSpPr>
              <p:sp>
                <p:nvSpPr>
                  <p:cNvPr id="83"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4"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5"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6"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82" name="TextBox 81"/>
                <p:cNvSpPr txBox="1"/>
                <p:nvPr/>
              </p:nvSpPr>
              <p:spPr>
                <a:xfrm>
                  <a:off x="9788776" y="4101523"/>
                  <a:ext cx="1044902" cy="233988"/>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nvGrpSpPr>
              <p:cNvPr id="75" name="Group 74"/>
              <p:cNvGrpSpPr/>
              <p:nvPr/>
            </p:nvGrpSpPr>
            <p:grpSpPr>
              <a:xfrm>
                <a:off x="10853577" y="3549045"/>
                <a:ext cx="671723" cy="763636"/>
                <a:chOff x="10868349" y="3623923"/>
                <a:chExt cx="671723" cy="763636"/>
              </a:xfrm>
            </p:grpSpPr>
            <p:sp>
              <p:nvSpPr>
                <p:cNvPr id="79" name="TextBox 78"/>
                <p:cNvSpPr txBox="1"/>
                <p:nvPr/>
              </p:nvSpPr>
              <p:spPr>
                <a:xfrm>
                  <a:off x="10868349" y="4153571"/>
                  <a:ext cx="671723" cy="233988"/>
                </a:xfrm>
                <a:prstGeom prst="rect">
                  <a:avLst/>
                </a:prstGeom>
                <a:noFill/>
              </p:spPr>
              <p:txBody>
                <a:bodyPr wrap="none" rtlCol="0">
                  <a:spAutoFit/>
                </a:bodyPr>
                <a:lstStyle/>
                <a:p>
                  <a:pPr algn="ctr" defTabSz="1088430"/>
                  <a:r>
                    <a:rPr lang="en-US" sz="667" dirty="0">
                      <a:solidFill>
                        <a:srgbClr val="FFFFFF"/>
                      </a:solidFill>
                      <a:latin typeface="Segoe UI"/>
                    </a:rPr>
                    <a:t>HDInsight</a:t>
                  </a:r>
                </a:p>
              </p:txBody>
            </p:sp>
            <p:pic>
              <p:nvPicPr>
                <p:cNvPr id="80" name="Picture 79"/>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76" name="Group 75"/>
              <p:cNvGrpSpPr/>
              <p:nvPr/>
            </p:nvGrpSpPr>
            <p:grpSpPr>
              <a:xfrm>
                <a:off x="11806555" y="3587973"/>
                <a:ext cx="429296" cy="724708"/>
                <a:chOff x="12143704" y="3610803"/>
                <a:chExt cx="429296" cy="724708"/>
              </a:xfrm>
            </p:grpSpPr>
            <p:pic>
              <p:nvPicPr>
                <p:cNvPr id="77" name="Picture 76"/>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78" name="TextBox 77"/>
                <p:cNvSpPr txBox="1"/>
                <p:nvPr/>
              </p:nvSpPr>
              <p:spPr>
                <a:xfrm>
                  <a:off x="12157143" y="4101523"/>
                  <a:ext cx="402418" cy="233988"/>
                </a:xfrm>
                <a:prstGeom prst="rect">
                  <a:avLst/>
                </a:prstGeom>
                <a:noFill/>
              </p:spPr>
              <p:txBody>
                <a:bodyPr wrap="none" rtlCol="0">
                  <a:spAutoFit/>
                </a:bodyPr>
                <a:lstStyle/>
                <a:p>
                  <a:pPr algn="ctr" defTabSz="1088430"/>
                  <a:r>
                    <a:rPr lang="en-US" sz="667" dirty="0">
                      <a:solidFill>
                        <a:srgbClr val="FFFFFF"/>
                      </a:solidFill>
                      <a:latin typeface="Segoe UI"/>
                    </a:rPr>
                    <a:t>APP</a:t>
                  </a:r>
                </a:p>
              </p:txBody>
            </p:sp>
          </p:grpSp>
        </p:grpSp>
        <p:grpSp>
          <p:nvGrpSpPr>
            <p:cNvPr id="16" name="Group 15"/>
            <p:cNvGrpSpPr/>
            <p:nvPr/>
          </p:nvGrpSpPr>
          <p:grpSpPr>
            <a:xfrm>
              <a:off x="12380102" y="1423310"/>
              <a:ext cx="1376741" cy="2970912"/>
              <a:chOff x="12956704" y="1423310"/>
              <a:chExt cx="1376741" cy="2970912"/>
            </a:xfrm>
          </p:grpSpPr>
          <p:sp>
            <p:nvSpPr>
              <p:cNvPr id="23" name="Rectangle 22"/>
              <p:cNvSpPr/>
              <p:nvPr/>
            </p:nvSpPr>
            <p:spPr>
              <a:xfrm>
                <a:off x="12956704" y="2042768"/>
                <a:ext cx="137674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4" name="Rectangle 23"/>
              <p:cNvSpPr/>
              <p:nvPr/>
            </p:nvSpPr>
            <p:spPr>
              <a:xfrm>
                <a:off x="12956704" y="1663590"/>
                <a:ext cx="137674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BI Tools</a:t>
                </a:r>
              </a:p>
            </p:txBody>
          </p:sp>
          <p:sp>
            <p:nvSpPr>
              <p:cNvPr id="25" name="Freeform 32"/>
              <p:cNvSpPr>
                <a:spLocks/>
              </p:cNvSpPr>
              <p:nvPr/>
            </p:nvSpPr>
            <p:spPr bwMode="auto">
              <a:xfrm rot="5400000">
                <a:off x="13046064"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6" name="TextBox 25"/>
              <p:cNvSpPr txBox="1"/>
              <p:nvPr/>
            </p:nvSpPr>
            <p:spPr>
              <a:xfrm>
                <a:off x="13082777" y="1427302"/>
                <a:ext cx="304315" cy="295465"/>
              </a:xfrm>
              <a:prstGeom prst="rect">
                <a:avLst/>
              </a:prstGeom>
              <a:noFill/>
            </p:spPr>
            <p:txBody>
              <a:bodyPr wrap="none" rtlCol="0">
                <a:spAutoFit/>
              </a:bodyPr>
              <a:lstStyle/>
              <a:p>
                <a:pPr defTabSz="1088473"/>
                <a:r>
                  <a:rPr lang="en-US" sz="1000" dirty="0">
                    <a:solidFill>
                      <a:srgbClr val="FFFFFF"/>
                    </a:solidFill>
                    <a:latin typeface="Segoe UI"/>
                  </a:rPr>
                  <a:t>7</a:t>
                </a:r>
              </a:p>
            </p:txBody>
          </p:sp>
          <p:grpSp>
            <p:nvGrpSpPr>
              <p:cNvPr id="27" name="Group 16"/>
              <p:cNvGrpSpPr>
                <a:grpSpLocks noChangeAspect="1"/>
              </p:cNvGrpSpPr>
              <p:nvPr/>
            </p:nvGrpSpPr>
            <p:grpSpPr bwMode="auto">
              <a:xfrm>
                <a:off x="13091775" y="3247726"/>
                <a:ext cx="1106598" cy="217458"/>
                <a:chOff x="6612" y="3929"/>
                <a:chExt cx="1786" cy="351"/>
              </a:xfrm>
            </p:grpSpPr>
            <p:sp>
              <p:nvSpPr>
                <p:cNvPr id="46"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7"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8"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9"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0"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1"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2"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3"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4"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5"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6"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7"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8"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0"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2"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4"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7"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8"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9"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0"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1"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8" name="Group 4"/>
              <p:cNvGrpSpPr>
                <a:grpSpLocks noChangeAspect="1"/>
              </p:cNvGrpSpPr>
              <p:nvPr/>
            </p:nvGrpSpPr>
            <p:grpSpPr bwMode="auto">
              <a:xfrm>
                <a:off x="13148543" y="3855720"/>
                <a:ext cx="1111130" cy="341660"/>
                <a:chOff x="8512" y="2383"/>
                <a:chExt cx="1509" cy="464"/>
              </a:xfrm>
            </p:grpSpPr>
            <p:sp>
              <p:nvSpPr>
                <p:cNvPr id="37"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8"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9"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0"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1"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2"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3"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4"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5"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9" name="Group 28"/>
              <p:cNvGrpSpPr/>
              <p:nvPr/>
            </p:nvGrpSpPr>
            <p:grpSpPr>
              <a:xfrm>
                <a:off x="13349609" y="2182228"/>
                <a:ext cx="590932" cy="693504"/>
                <a:chOff x="13349609" y="2182228"/>
                <a:chExt cx="590932" cy="693504"/>
              </a:xfrm>
            </p:grpSpPr>
            <p:sp>
              <p:nvSpPr>
                <p:cNvPr id="30" name="TextBox 29"/>
                <p:cNvSpPr txBox="1"/>
                <p:nvPr/>
              </p:nvSpPr>
              <p:spPr>
                <a:xfrm>
                  <a:off x="13349609" y="2641744"/>
                  <a:ext cx="590932" cy="233988"/>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31" name="Group 4"/>
                <p:cNvGrpSpPr>
                  <a:grpSpLocks noChangeAspect="1"/>
                </p:cNvGrpSpPr>
                <p:nvPr/>
              </p:nvGrpSpPr>
              <p:grpSpPr bwMode="auto">
                <a:xfrm>
                  <a:off x="13427754" y="2182228"/>
                  <a:ext cx="434641" cy="460088"/>
                  <a:chOff x="3" y="-13"/>
                  <a:chExt cx="1281" cy="1356"/>
                </a:xfrm>
              </p:grpSpPr>
              <p:sp>
                <p:nvSpPr>
                  <p:cNvPr id="32" name="Freeform 31"/>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3" name="Freeform 32"/>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4"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5"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6"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sp>
          <p:nvSpPr>
            <p:cNvPr id="17"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9" name="TextBox 18"/>
            <p:cNvSpPr txBox="1"/>
            <p:nvPr/>
          </p:nvSpPr>
          <p:spPr>
            <a:xfrm>
              <a:off x="9487956" y="1427302"/>
              <a:ext cx="304315" cy="295465"/>
            </a:xfrm>
            <a:prstGeom prst="rect">
              <a:avLst/>
            </a:prstGeom>
            <a:noFill/>
          </p:spPr>
          <p:txBody>
            <a:bodyPr wrap="none" rtlCol="0">
              <a:spAutoFit/>
            </a:bodyPr>
            <a:lstStyle/>
            <a:p>
              <a:pPr defTabSz="1088473"/>
              <a:r>
                <a:rPr lang="en-US" sz="1000" dirty="0">
                  <a:solidFill>
                    <a:srgbClr val="FFFFFF"/>
                  </a:solidFill>
                  <a:latin typeface="Segoe UI"/>
                </a:rPr>
                <a:t>5</a:t>
              </a:r>
            </a:p>
          </p:txBody>
        </p:sp>
        <p:grpSp>
          <p:nvGrpSpPr>
            <p:cNvPr id="20" name="Group 19"/>
            <p:cNvGrpSpPr/>
            <p:nvPr/>
          </p:nvGrpSpPr>
          <p:grpSpPr>
            <a:xfrm>
              <a:off x="9126339" y="3106178"/>
              <a:ext cx="341450" cy="305285"/>
              <a:chOff x="9451243" y="3151447"/>
              <a:chExt cx="341450" cy="305285"/>
            </a:xfrm>
          </p:grpSpPr>
          <p:sp>
            <p:nvSpPr>
              <p:cNvPr id="21"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 name="TextBox 21"/>
              <p:cNvSpPr txBox="1"/>
              <p:nvPr/>
            </p:nvSpPr>
            <p:spPr>
              <a:xfrm>
                <a:off x="9468947" y="3161267"/>
                <a:ext cx="304315" cy="295465"/>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spTree>
    <p:extLst>
      <p:ext uri="{BB962C8B-B14F-4D97-AF65-F5344CB8AC3E}">
        <p14:creationId xmlns:p14="http://schemas.microsoft.com/office/powerpoint/2010/main" val="2130195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Device connection and data collection</a:t>
            </a:r>
          </a:p>
        </p:txBody>
      </p:sp>
      <p:grpSp>
        <p:nvGrpSpPr>
          <p:cNvPr id="44" name="Group 43"/>
          <p:cNvGrpSpPr/>
          <p:nvPr/>
        </p:nvGrpSpPr>
        <p:grpSpPr>
          <a:xfrm>
            <a:off x="580761" y="1386325"/>
            <a:ext cx="1964498" cy="2275527"/>
            <a:chOff x="696900" y="10038782"/>
            <a:chExt cx="2357397" cy="2730632"/>
          </a:xfrm>
        </p:grpSpPr>
        <p:sp>
          <p:nvSpPr>
            <p:cNvPr id="225" name="Rectangle 224"/>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26" name="Rectangle 225"/>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IoT devices and social</a:t>
              </a:r>
            </a:p>
          </p:txBody>
        </p:sp>
        <p:grpSp>
          <p:nvGrpSpPr>
            <p:cNvPr id="227" name="Group 226"/>
            <p:cNvGrpSpPr/>
            <p:nvPr/>
          </p:nvGrpSpPr>
          <p:grpSpPr>
            <a:xfrm>
              <a:off x="912401" y="10703847"/>
              <a:ext cx="1926394" cy="1779681"/>
              <a:chOff x="906587" y="5600095"/>
              <a:chExt cx="1926394" cy="1779681"/>
            </a:xfrm>
          </p:grpSpPr>
          <p:grpSp>
            <p:nvGrpSpPr>
              <p:cNvPr id="228" name="Group 227"/>
              <p:cNvGrpSpPr/>
              <p:nvPr/>
            </p:nvGrpSpPr>
            <p:grpSpPr>
              <a:xfrm>
                <a:off x="906587" y="6999670"/>
                <a:ext cx="1926394" cy="380106"/>
                <a:chOff x="906587" y="6585584"/>
                <a:chExt cx="1926394" cy="380106"/>
              </a:xfrm>
            </p:grpSpPr>
            <p:pic>
              <p:nvPicPr>
                <p:cNvPr id="239" name="Picture 238"/>
                <p:cNvPicPr>
                  <a:picLocks noChangeAspect="1"/>
                </p:cNvPicPr>
                <p:nvPr/>
              </p:nvPicPr>
              <p:blipFill rotWithShape="1">
                <a:blip r:embed="rId2">
                  <a:biLevel thresh="50000"/>
                </a:blip>
                <a:srcRect b="28135"/>
                <a:stretch/>
              </p:blipFill>
              <p:spPr>
                <a:xfrm>
                  <a:off x="1438604" y="6643501"/>
                  <a:ext cx="357083" cy="322189"/>
                </a:xfrm>
                <a:prstGeom prst="rect">
                  <a:avLst/>
                </a:prstGeom>
              </p:spPr>
            </p:pic>
            <p:pic>
              <p:nvPicPr>
                <p:cNvPr id="240" name="Picture 6" descr="http://www.advaiya.com/blog/wp-content/uploads/2015/06/FB.png"/>
                <p:cNvPicPr>
                  <a:picLocks noChangeAspect="1" noChangeArrowheads="1"/>
                </p:cNvPicPr>
                <p:nvPr/>
              </p:nvPicPr>
              <p:blipFill rotWithShape="1">
                <a:blip r:embed="rId3"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241"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nvGrpSpPr>
                <p:cNvPr id="242" name="Group 16"/>
                <p:cNvGrpSpPr>
                  <a:grpSpLocks noChangeAspect="1"/>
                </p:cNvGrpSpPr>
                <p:nvPr/>
              </p:nvGrpSpPr>
              <p:grpSpPr bwMode="auto">
                <a:xfrm>
                  <a:off x="2479709" y="6627650"/>
                  <a:ext cx="353272" cy="338040"/>
                  <a:chOff x="4954" y="1994"/>
                  <a:chExt cx="603" cy="577"/>
                </a:xfrm>
                <a:solidFill>
                  <a:schemeClr val="bg1"/>
                </a:solidFill>
              </p:grpSpPr>
              <p:sp>
                <p:nvSpPr>
                  <p:cNvPr id="243"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4"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5"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229" name="Group 228"/>
              <p:cNvGrpSpPr/>
              <p:nvPr/>
            </p:nvGrpSpPr>
            <p:grpSpPr>
              <a:xfrm>
                <a:off x="906587" y="5600095"/>
                <a:ext cx="1926394" cy="361415"/>
                <a:chOff x="906587" y="5600095"/>
                <a:chExt cx="1926394" cy="361415"/>
              </a:xfrm>
            </p:grpSpPr>
            <p:pic>
              <p:nvPicPr>
                <p:cNvPr id="235" name="Picture 2" descr="http://enterprisetimes.co.uk/wp-content/uploads/2015/07/Jasper-and-Microsoft.jpg"/>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6"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7"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8"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906587" y="6284150"/>
                <a:ext cx="1926394" cy="361415"/>
                <a:chOff x="906587" y="6284150"/>
                <a:chExt cx="1926394" cy="361415"/>
              </a:xfrm>
            </p:grpSpPr>
            <p:pic>
              <p:nvPicPr>
                <p:cNvPr id="231"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2"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3"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4"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46" name="Group 45"/>
          <p:cNvGrpSpPr/>
          <p:nvPr/>
        </p:nvGrpSpPr>
        <p:grpSpPr>
          <a:xfrm>
            <a:off x="655101" y="1186092"/>
            <a:ext cx="266476" cy="284542"/>
            <a:chOff x="786122" y="1423310"/>
            <a:chExt cx="319771" cy="341450"/>
          </a:xfrm>
        </p:grpSpPr>
        <p:sp>
          <p:nvSpPr>
            <p:cNvPr id="223"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4" name="TextBox 223"/>
            <p:cNvSpPr txBox="1"/>
            <p:nvPr/>
          </p:nvSpPr>
          <p:spPr>
            <a:xfrm>
              <a:off x="8015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47" name="Group 46"/>
          <p:cNvGrpSpPr/>
          <p:nvPr/>
        </p:nvGrpSpPr>
        <p:grpSpPr>
          <a:xfrm>
            <a:off x="2594921" y="1186092"/>
            <a:ext cx="1053873" cy="2475760"/>
            <a:chOff x="3113905" y="1423310"/>
            <a:chExt cx="1264647" cy="2970912"/>
          </a:xfrm>
        </p:grpSpPr>
        <p:sp>
          <p:nvSpPr>
            <p:cNvPr id="216" name="Rectangle 215"/>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17" name="Rectangle 216"/>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00" dirty="0">
                  <a:solidFill>
                    <a:srgbClr val="FFFFFF"/>
                  </a:solidFill>
                  <a:latin typeface="Segoe UI"/>
                </a:rPr>
                <a:t>Connection</a:t>
              </a:r>
              <a:endParaRPr lang="en-US" sz="1167" dirty="0">
                <a:solidFill>
                  <a:srgbClr val="FFFFFF"/>
                </a:solidFill>
                <a:latin typeface="Segoe UI"/>
              </a:endParaRPr>
            </a:p>
          </p:txBody>
        </p:sp>
        <p:sp>
          <p:nvSpPr>
            <p:cNvPr id="218"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19" name="TextBox 218"/>
            <p:cNvSpPr txBox="1"/>
            <p:nvPr/>
          </p:nvSpPr>
          <p:spPr>
            <a:xfrm>
              <a:off x="32399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2</a:t>
              </a:r>
            </a:p>
          </p:txBody>
        </p:sp>
        <p:grpSp>
          <p:nvGrpSpPr>
            <p:cNvPr id="220" name="Group 219"/>
            <p:cNvGrpSpPr/>
            <p:nvPr/>
          </p:nvGrpSpPr>
          <p:grpSpPr>
            <a:xfrm>
              <a:off x="3430245" y="2741434"/>
              <a:ext cx="631966" cy="972590"/>
              <a:chOff x="3493410" y="2318572"/>
              <a:chExt cx="631966" cy="972590"/>
            </a:xfrm>
          </p:grpSpPr>
          <p:sp>
            <p:nvSpPr>
              <p:cNvPr id="221" name="Freeform 220"/>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22" name="TextBox 221"/>
              <p:cNvSpPr txBox="1"/>
              <p:nvPr/>
            </p:nvSpPr>
            <p:spPr>
              <a:xfrm>
                <a:off x="3496615" y="3041863"/>
                <a:ext cx="625556" cy="249299"/>
              </a:xfrm>
              <a:prstGeom prst="rect">
                <a:avLst/>
              </a:prstGeom>
              <a:noFill/>
            </p:spPr>
            <p:txBody>
              <a:bodyPr wrap="none" rtlCol="0">
                <a:spAutoFit/>
              </a:bodyPr>
              <a:lstStyle/>
              <a:p>
                <a:pPr algn="ctr" defTabSz="1088430"/>
                <a:r>
                  <a:rPr lang="en-US" sz="750" dirty="0">
                    <a:solidFill>
                      <a:srgbClr val="FFFFFF"/>
                    </a:solidFill>
                    <a:latin typeface="Segoe UI"/>
                  </a:rPr>
                  <a:t>IoT Hub</a:t>
                </a:r>
              </a:p>
            </p:txBody>
          </p:sp>
        </p:grpSp>
      </p:grpSp>
      <p:grpSp>
        <p:nvGrpSpPr>
          <p:cNvPr id="48" name="Group 47"/>
          <p:cNvGrpSpPr/>
          <p:nvPr/>
        </p:nvGrpSpPr>
        <p:grpSpPr>
          <a:xfrm>
            <a:off x="3708137" y="1186092"/>
            <a:ext cx="1325269" cy="2475760"/>
            <a:chOff x="4556068" y="1423310"/>
            <a:chExt cx="1590323" cy="2970912"/>
          </a:xfrm>
        </p:grpSpPr>
        <p:sp>
          <p:nvSpPr>
            <p:cNvPr id="202" name="Rectangle 201"/>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03" name="Rectangle 202"/>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Collection</a:t>
              </a:r>
            </a:p>
          </p:txBody>
        </p:sp>
        <p:sp>
          <p:nvSpPr>
            <p:cNvPr id="204"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5" name="TextBox 204"/>
            <p:cNvSpPr txBox="1"/>
            <p:nvPr/>
          </p:nvSpPr>
          <p:spPr>
            <a:xfrm>
              <a:off x="4682141" y="1427302"/>
              <a:ext cx="304315" cy="295465"/>
            </a:xfrm>
            <a:prstGeom prst="rect">
              <a:avLst/>
            </a:prstGeom>
            <a:noFill/>
          </p:spPr>
          <p:txBody>
            <a:bodyPr wrap="none" rtlCol="0">
              <a:spAutoFit/>
            </a:bodyPr>
            <a:lstStyle/>
            <a:p>
              <a:pPr defTabSz="1088473"/>
              <a:r>
                <a:rPr lang="en-US" sz="1000" dirty="0">
                  <a:solidFill>
                    <a:srgbClr val="FFFFFF"/>
                  </a:solidFill>
                  <a:latin typeface="Segoe UI"/>
                </a:rPr>
                <a:t>3</a:t>
              </a:r>
            </a:p>
          </p:txBody>
        </p:sp>
        <p:grpSp>
          <p:nvGrpSpPr>
            <p:cNvPr id="206" name="Group 4"/>
            <p:cNvGrpSpPr>
              <a:grpSpLocks noChangeAspect="1"/>
            </p:cNvGrpSpPr>
            <p:nvPr/>
          </p:nvGrpSpPr>
          <p:grpSpPr bwMode="auto">
            <a:xfrm>
              <a:off x="5039896" y="2745657"/>
              <a:ext cx="622667" cy="637761"/>
              <a:chOff x="3277" y="5661"/>
              <a:chExt cx="330" cy="338"/>
            </a:xfrm>
            <a:solidFill>
              <a:schemeClr val="bg1"/>
            </a:solidFill>
          </p:grpSpPr>
          <p:sp>
            <p:nvSpPr>
              <p:cNvPr id="208"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09"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0"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1"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2"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3"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4"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5"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207" name="TextBox 206"/>
            <p:cNvSpPr txBox="1"/>
            <p:nvPr/>
          </p:nvSpPr>
          <p:spPr>
            <a:xfrm>
              <a:off x="4984764" y="3464725"/>
              <a:ext cx="792910" cy="249299"/>
            </a:xfrm>
            <a:prstGeom prst="rect">
              <a:avLst/>
            </a:prstGeom>
            <a:noFill/>
          </p:spPr>
          <p:txBody>
            <a:bodyPr wrap="none" rtlCol="0">
              <a:spAutoFit/>
            </a:bodyPr>
            <a:lstStyle/>
            <a:p>
              <a:pPr algn="ctr" defTabSz="1088430"/>
              <a:r>
                <a:rPr lang="en-US" sz="750" dirty="0">
                  <a:solidFill>
                    <a:srgbClr val="FFFFFF"/>
                  </a:solidFill>
                  <a:latin typeface="Segoe UI"/>
                </a:rPr>
                <a:t>Event Hubs</a:t>
              </a:r>
            </a:p>
          </p:txBody>
        </p:sp>
      </p:grpSp>
      <p:sp>
        <p:nvSpPr>
          <p:cNvPr id="246" name="TextBox 245"/>
          <p:cNvSpPr txBox="1"/>
          <p:nvPr/>
        </p:nvSpPr>
        <p:spPr>
          <a:xfrm>
            <a:off x="5184809" y="1389816"/>
            <a:ext cx="6730884" cy="5119350"/>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Collects data from wide range of sources, including apps (web or mobile), mobile devices (Windows, Android, iOS, and Xamarin), social (Facebook, Twitter, LinkedIn, and Google), and IoT devices (sensors, GPS, and other gadgets)</a:t>
            </a:r>
          </a:p>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IoT Hub lets you connect with IoT devices securely and provides IoT Hub identity registry to manage device authentication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Set up individual identities and credentials for each connected device to help retain the confidentiality of both cloud-to-device and device-to-cloud messages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Add new devices—and connect existing ones—using open source device SDKs for multiple platforms, including Linux, Windows, and real-time operating systems</a:t>
            </a:r>
          </a:p>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Event Hubs provides event and telemetry ingress to the cloud at massive scale, with low latency and high reliability</a:t>
            </a:r>
          </a:p>
        </p:txBody>
      </p:sp>
    </p:spTree>
    <p:extLst>
      <p:ext uri="{BB962C8B-B14F-4D97-AF65-F5344CB8AC3E}">
        <p14:creationId xmlns:p14="http://schemas.microsoft.com/office/powerpoint/2010/main" val="2019718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store tier</a:t>
            </a:r>
          </a:p>
        </p:txBody>
      </p:sp>
      <p:grpSp>
        <p:nvGrpSpPr>
          <p:cNvPr id="26" name="Group 25"/>
          <p:cNvGrpSpPr/>
          <p:nvPr/>
        </p:nvGrpSpPr>
        <p:grpSpPr>
          <a:xfrm>
            <a:off x="579676" y="1186092"/>
            <a:ext cx="2651776" cy="2475760"/>
            <a:chOff x="6270178" y="1423310"/>
            <a:chExt cx="3182131" cy="2970912"/>
          </a:xfrm>
        </p:grpSpPr>
        <p:sp>
          <p:nvSpPr>
            <p:cNvPr id="27" name="Rectangle 26"/>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8" name="Rectangle 27"/>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Store</a:t>
              </a:r>
            </a:p>
          </p:txBody>
        </p:sp>
        <p:sp>
          <p:nvSpPr>
            <p:cNvPr id="29"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0" name="TextBox 29"/>
            <p:cNvSpPr txBox="1"/>
            <p:nvPr/>
          </p:nvSpPr>
          <p:spPr>
            <a:xfrm>
              <a:off x="6396252" y="1427302"/>
              <a:ext cx="304315" cy="295465"/>
            </a:xfrm>
            <a:prstGeom prst="rect">
              <a:avLst/>
            </a:prstGeom>
            <a:noFill/>
          </p:spPr>
          <p:txBody>
            <a:bodyPr wrap="none" rtlCol="0">
              <a:spAutoFit/>
            </a:bodyPr>
            <a:lstStyle/>
            <a:p>
              <a:pPr defTabSz="1088473"/>
              <a:r>
                <a:rPr lang="en-US" sz="1000" dirty="0">
                  <a:solidFill>
                    <a:srgbClr val="FFFFFF"/>
                  </a:solidFill>
                  <a:latin typeface="Segoe UI"/>
                </a:rPr>
                <a:t>4</a:t>
              </a:r>
            </a:p>
          </p:txBody>
        </p:sp>
        <p:grpSp>
          <p:nvGrpSpPr>
            <p:cNvPr id="31" name="Group 30"/>
            <p:cNvGrpSpPr/>
            <p:nvPr/>
          </p:nvGrpSpPr>
          <p:grpSpPr>
            <a:xfrm>
              <a:off x="6358808" y="2399257"/>
              <a:ext cx="3005351" cy="1657098"/>
              <a:chOff x="6344292" y="2458124"/>
              <a:chExt cx="3005351" cy="1657098"/>
            </a:xfrm>
          </p:grpSpPr>
          <p:grpSp>
            <p:nvGrpSpPr>
              <p:cNvPr id="32" name="Group 31"/>
              <p:cNvGrpSpPr/>
              <p:nvPr/>
            </p:nvGrpSpPr>
            <p:grpSpPr>
              <a:xfrm>
                <a:off x="8369133" y="2490247"/>
                <a:ext cx="510140" cy="689996"/>
                <a:chOff x="5229160" y="3965008"/>
                <a:chExt cx="510140" cy="689996"/>
              </a:xfrm>
            </p:grpSpPr>
            <p:sp>
              <p:nvSpPr>
                <p:cNvPr id="70" name="TextBox 69"/>
                <p:cNvSpPr txBox="1"/>
                <p:nvPr/>
              </p:nvSpPr>
              <p:spPr>
                <a:xfrm>
                  <a:off x="5229160" y="4421016"/>
                  <a:ext cx="510140" cy="233988"/>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nvGrpSpPr>
                <p:cNvPr id="71" name="Group 10"/>
                <p:cNvGrpSpPr>
                  <a:grpSpLocks noChangeAspect="1"/>
                </p:cNvGrpSpPr>
                <p:nvPr/>
              </p:nvGrpSpPr>
              <p:grpSpPr bwMode="auto">
                <a:xfrm>
                  <a:off x="5257041" y="3965008"/>
                  <a:ext cx="454376" cy="388841"/>
                  <a:chOff x="5751" y="1482"/>
                  <a:chExt cx="312" cy="267"/>
                </a:xfrm>
                <a:solidFill>
                  <a:schemeClr val="bg1"/>
                </a:solidFill>
              </p:grpSpPr>
              <p:sp>
                <p:nvSpPr>
                  <p:cNvPr id="72"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73"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33" name="Group 32"/>
              <p:cNvGrpSpPr/>
              <p:nvPr/>
            </p:nvGrpSpPr>
            <p:grpSpPr>
              <a:xfrm>
                <a:off x="7482659" y="2458124"/>
                <a:ext cx="708271" cy="722119"/>
                <a:chOff x="4186650" y="3932885"/>
                <a:chExt cx="708271" cy="722119"/>
              </a:xfrm>
            </p:grpSpPr>
            <p:pic>
              <p:nvPicPr>
                <p:cNvPr id="68" name="Picture 67"/>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69" name="TextBox 68"/>
                <p:cNvSpPr txBox="1"/>
                <p:nvPr/>
              </p:nvSpPr>
              <p:spPr>
                <a:xfrm>
                  <a:off x="4186650" y="4421016"/>
                  <a:ext cx="708271" cy="233988"/>
                </a:xfrm>
                <a:prstGeom prst="rect">
                  <a:avLst/>
                </a:prstGeom>
                <a:noFill/>
              </p:spPr>
              <p:txBody>
                <a:bodyPr wrap="none" rtlCol="0">
                  <a:spAutoFit/>
                </a:bodyPr>
                <a:lstStyle/>
                <a:p>
                  <a:pPr algn="ctr" defTabSz="1088430"/>
                  <a:r>
                    <a:rPr lang="en-US" sz="667" dirty="0">
                      <a:solidFill>
                        <a:srgbClr val="FFFFFF"/>
                      </a:solidFill>
                      <a:latin typeface="Segoe UI"/>
                    </a:rPr>
                    <a:t>Azure Files</a:t>
                  </a:r>
                </a:p>
              </p:txBody>
            </p:sp>
          </p:grpSp>
          <p:grpSp>
            <p:nvGrpSpPr>
              <p:cNvPr id="34" name="Group 33"/>
              <p:cNvGrpSpPr/>
              <p:nvPr/>
            </p:nvGrpSpPr>
            <p:grpSpPr>
              <a:xfrm>
                <a:off x="6536182" y="2490247"/>
                <a:ext cx="804451" cy="689996"/>
                <a:chOff x="3229733" y="3965008"/>
                <a:chExt cx="804451" cy="689996"/>
              </a:xfrm>
            </p:grpSpPr>
            <p:grpSp>
              <p:nvGrpSpPr>
                <p:cNvPr id="62" name="Group 61"/>
                <p:cNvGrpSpPr/>
                <p:nvPr/>
              </p:nvGrpSpPr>
              <p:grpSpPr>
                <a:xfrm>
                  <a:off x="3403566" y="3965008"/>
                  <a:ext cx="456785" cy="393780"/>
                  <a:chOff x="3366586" y="3915246"/>
                  <a:chExt cx="456785" cy="393780"/>
                </a:xfrm>
              </p:grpSpPr>
              <p:sp>
                <p:nvSpPr>
                  <p:cNvPr id="64"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5"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6"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7"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63" name="TextBox 62"/>
                <p:cNvSpPr txBox="1"/>
                <p:nvPr/>
              </p:nvSpPr>
              <p:spPr>
                <a:xfrm>
                  <a:off x="3229733" y="4421016"/>
                  <a:ext cx="804451" cy="233988"/>
                </a:xfrm>
                <a:prstGeom prst="rect">
                  <a:avLst/>
                </a:prstGeom>
                <a:noFill/>
              </p:spPr>
              <p:txBody>
                <a:bodyPr wrap="none" rtlCol="0">
                  <a:spAutoFit/>
                </a:bodyPr>
                <a:lstStyle/>
                <a:p>
                  <a:pPr algn="ctr" defTabSz="1088430"/>
                  <a:r>
                    <a:rPr lang="en-US" sz="667" dirty="0">
                      <a:solidFill>
                        <a:srgbClr val="FFFFFF"/>
                      </a:solidFill>
                      <a:latin typeface="Segoe UI"/>
                    </a:rPr>
                    <a:t>Storage Blob</a:t>
                  </a:r>
                </a:p>
              </p:txBody>
            </p:sp>
          </p:grpSp>
          <p:grpSp>
            <p:nvGrpSpPr>
              <p:cNvPr id="35" name="Group 34"/>
              <p:cNvGrpSpPr/>
              <p:nvPr/>
            </p:nvGrpSpPr>
            <p:grpSpPr>
              <a:xfrm>
                <a:off x="6344292" y="3302821"/>
                <a:ext cx="3005351" cy="812401"/>
                <a:chOff x="6344292" y="3302821"/>
                <a:chExt cx="3005351" cy="812401"/>
              </a:xfrm>
            </p:grpSpPr>
            <p:grpSp>
              <p:nvGrpSpPr>
                <p:cNvPr id="36" name="Group 35"/>
                <p:cNvGrpSpPr/>
                <p:nvPr/>
              </p:nvGrpSpPr>
              <p:grpSpPr>
                <a:xfrm>
                  <a:off x="7058529" y="3302821"/>
                  <a:ext cx="823687" cy="689997"/>
                  <a:chOff x="6613955" y="3965008"/>
                  <a:chExt cx="823687" cy="689997"/>
                </a:xfrm>
              </p:grpSpPr>
              <p:sp>
                <p:nvSpPr>
                  <p:cNvPr id="60"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61" name="TextBox 60"/>
                  <p:cNvSpPr txBox="1"/>
                  <p:nvPr/>
                </p:nvSpPr>
                <p:spPr>
                  <a:xfrm>
                    <a:off x="6613955" y="4421017"/>
                    <a:ext cx="823687" cy="233988"/>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37" name="Group 36"/>
                <p:cNvGrpSpPr/>
                <p:nvPr/>
              </p:nvGrpSpPr>
              <p:grpSpPr>
                <a:xfrm>
                  <a:off x="7909661" y="3302821"/>
                  <a:ext cx="681341" cy="689996"/>
                  <a:chOff x="7635124" y="3965008"/>
                  <a:chExt cx="681341" cy="689996"/>
                </a:xfrm>
              </p:grpSpPr>
              <p:pic>
                <p:nvPicPr>
                  <p:cNvPr id="58" name="Picture 14" descr="https://media.mongodb.org/ico/icon-leaf.png"/>
                  <p:cNvPicPr>
                    <a:picLocks noChangeAspect="1" noChangeArrowheads="1"/>
                  </p:cNvPicPr>
                  <p:nvPr/>
                </p:nvPicPr>
                <p:blipFill>
                  <a:blip r:embed="rId3"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7635124" y="4421016"/>
                    <a:ext cx="681341" cy="233988"/>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38" name="Group 37"/>
                <p:cNvGrpSpPr/>
                <p:nvPr/>
              </p:nvGrpSpPr>
              <p:grpSpPr>
                <a:xfrm>
                  <a:off x="8616365" y="3302821"/>
                  <a:ext cx="733278" cy="812401"/>
                  <a:chOff x="8467216" y="3965008"/>
                  <a:chExt cx="733278" cy="812401"/>
                </a:xfrm>
              </p:grpSpPr>
              <p:pic>
                <p:nvPicPr>
                  <p:cNvPr id="54" name="Picture 5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57" name="TextBox 56"/>
                  <p:cNvSpPr txBox="1"/>
                  <p:nvPr/>
                </p:nvSpPr>
                <p:spPr>
                  <a:xfrm>
                    <a:off x="8467216" y="4420234"/>
                    <a:ext cx="733278" cy="357175"/>
                  </a:xfrm>
                  <a:prstGeom prst="rect">
                    <a:avLst/>
                  </a:prstGeom>
                  <a:noFill/>
                </p:spPr>
                <p:txBody>
                  <a:bodyPr wrap="none" rtlCol="0">
                    <a:spAutoFit/>
                  </a:bodyPr>
                  <a:lstStyle/>
                  <a:p>
                    <a:pPr algn="ctr" defTabSz="1088430"/>
                    <a:r>
                      <a:rPr lang="en-US" sz="667" dirty="0">
                        <a:solidFill>
                          <a:srgbClr val="FFFFFF"/>
                        </a:solidFill>
                        <a:latin typeface="Segoe UI"/>
                      </a:rPr>
                      <a:t>SQL Data </a:t>
                    </a:r>
                    <a:br>
                      <a:rPr lang="en-US" sz="667" dirty="0">
                        <a:solidFill>
                          <a:srgbClr val="FFFFFF"/>
                        </a:solidFill>
                        <a:latin typeface="Segoe UI"/>
                      </a:rPr>
                    </a:br>
                    <a:r>
                      <a:rPr lang="en-US" sz="667" dirty="0">
                        <a:solidFill>
                          <a:srgbClr val="FFFFFF"/>
                        </a:solidFill>
                        <a:latin typeface="Segoe UI"/>
                      </a:rPr>
                      <a:t>Warehouse</a:t>
                    </a:r>
                  </a:p>
                </p:txBody>
              </p:sp>
            </p:grpSp>
            <p:grpSp>
              <p:nvGrpSpPr>
                <p:cNvPr id="39" name="Group 38"/>
                <p:cNvGrpSpPr/>
                <p:nvPr/>
              </p:nvGrpSpPr>
              <p:grpSpPr>
                <a:xfrm>
                  <a:off x="6344292" y="3302821"/>
                  <a:ext cx="689035" cy="689995"/>
                  <a:chOff x="5858571" y="3965008"/>
                  <a:chExt cx="689035" cy="689995"/>
                </a:xfrm>
              </p:grpSpPr>
              <p:pic>
                <p:nvPicPr>
                  <p:cNvPr id="40" name="Picture 3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43" name="TextBox 42"/>
                  <p:cNvSpPr txBox="1"/>
                  <p:nvPr/>
                </p:nvSpPr>
                <p:spPr>
                  <a:xfrm>
                    <a:off x="5858571" y="4421015"/>
                    <a:ext cx="689035" cy="233988"/>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grpSp>
        </p:grpSp>
      </p:grpSp>
      <p:sp>
        <p:nvSpPr>
          <p:cNvPr id="74" name="TextBox 73"/>
          <p:cNvSpPr txBox="1"/>
          <p:nvPr/>
        </p:nvSpPr>
        <p:spPr>
          <a:xfrm>
            <a:off x="3418263" y="1389816"/>
            <a:ext cx="7322309" cy="3644587"/>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Azure provides several storage options for data collected from IoT devices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Blob Storage for unstructured data, such as documents and media files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Table Storage for structured NoSQL data</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SMB-based File Storage for existing or new apps—no code changes are required</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Build your own highly available database tier or leverage pre-built images from the Azure Marketplace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Almost all database engines are supported, including MongoDB, MySQL, Oracle, MS SQL, and Couchbase</a:t>
            </a:r>
          </a:p>
        </p:txBody>
      </p:sp>
    </p:spTree>
    <p:extLst>
      <p:ext uri="{BB962C8B-B14F-4D97-AF65-F5344CB8AC3E}">
        <p14:creationId xmlns:p14="http://schemas.microsoft.com/office/powerpoint/2010/main" val="755663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a:t>How to join </a:t>
            </a:r>
            <a:r>
              <a:rPr lang="it-IT" sz="8000" dirty="0"/>
              <a:t>BizSpark? </a:t>
            </a:r>
          </a:p>
        </p:txBody>
      </p:sp>
      <p:sp>
        <p:nvSpPr>
          <p:cNvPr id="4" name="Text Placeholder 3"/>
          <p:cNvSpPr>
            <a:spLocks noGrp="1"/>
          </p:cNvSpPr>
          <p:nvPr>
            <p:ph type="body" sz="quarter" idx="4294967295"/>
          </p:nvPr>
        </p:nvSpPr>
        <p:spPr>
          <a:xfrm>
            <a:off x="1" y="3129598"/>
            <a:ext cx="12191998" cy="1098762"/>
          </a:xfrm>
        </p:spPr>
        <p:txBody>
          <a:bodyPr/>
          <a:lstStyle/>
          <a:p>
            <a:pPr marL="0" indent="0" algn="ctr">
              <a:buNone/>
            </a:pPr>
            <a:r>
              <a:rPr lang="it-IT" sz="6600" dirty="0"/>
              <a:t>www.microsoft.com/bizspark</a:t>
            </a:r>
          </a:p>
        </p:txBody>
      </p:sp>
    </p:spTree>
    <p:extLst>
      <p:ext uri="{BB962C8B-B14F-4D97-AF65-F5344CB8AC3E}">
        <p14:creationId xmlns:p14="http://schemas.microsoft.com/office/powerpoint/2010/main" val="40753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analysis and additional services</a:t>
            </a:r>
          </a:p>
        </p:txBody>
      </p:sp>
      <p:grpSp>
        <p:nvGrpSpPr>
          <p:cNvPr id="88" name="Group 87"/>
          <p:cNvGrpSpPr/>
          <p:nvPr/>
        </p:nvGrpSpPr>
        <p:grpSpPr>
          <a:xfrm>
            <a:off x="386694" y="1186092"/>
            <a:ext cx="2665169" cy="2475759"/>
            <a:chOff x="9126339" y="1423310"/>
            <a:chExt cx="3198203" cy="2970911"/>
          </a:xfrm>
        </p:grpSpPr>
        <p:grpSp>
          <p:nvGrpSpPr>
            <p:cNvPr id="89" name="Group 88"/>
            <p:cNvGrpSpPr/>
            <p:nvPr/>
          </p:nvGrpSpPr>
          <p:grpSpPr>
            <a:xfrm>
              <a:off x="9356689" y="1663106"/>
              <a:ext cx="2967853" cy="1342934"/>
              <a:chOff x="9517801" y="1663106"/>
              <a:chExt cx="2967853" cy="1342934"/>
            </a:xfrm>
          </p:grpSpPr>
          <p:sp>
            <p:nvSpPr>
              <p:cNvPr id="111" name="Rectangle 110"/>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112" name="Rectangle 111"/>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Analysis</a:t>
                </a:r>
              </a:p>
            </p:txBody>
          </p:sp>
          <p:grpSp>
            <p:nvGrpSpPr>
              <p:cNvPr id="113" name="Group 112"/>
              <p:cNvGrpSpPr/>
              <p:nvPr/>
            </p:nvGrpSpPr>
            <p:grpSpPr>
              <a:xfrm>
                <a:off x="9602980" y="2242018"/>
                <a:ext cx="1027590" cy="638306"/>
                <a:chOff x="9168020" y="2424444"/>
                <a:chExt cx="1227836" cy="762692"/>
              </a:xfrm>
            </p:grpSpPr>
            <p:pic>
              <p:nvPicPr>
                <p:cNvPr id="120" name="Picture 119"/>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121" name="TextBox 120"/>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114" name="Group 113"/>
              <p:cNvGrpSpPr/>
              <p:nvPr/>
            </p:nvGrpSpPr>
            <p:grpSpPr>
              <a:xfrm>
                <a:off x="10707142" y="2202715"/>
                <a:ext cx="971805" cy="685085"/>
                <a:chOff x="10603430" y="2368550"/>
                <a:chExt cx="1161179" cy="818586"/>
              </a:xfrm>
            </p:grpSpPr>
            <p:pic>
              <p:nvPicPr>
                <p:cNvPr id="118" name="Picture 11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119" name="TextBox 118"/>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115" name="Group 114"/>
              <p:cNvGrpSpPr/>
              <p:nvPr/>
            </p:nvGrpSpPr>
            <p:grpSpPr>
              <a:xfrm>
                <a:off x="11709336" y="2270719"/>
                <a:ext cx="665952" cy="608916"/>
                <a:chOff x="10741693" y="3297908"/>
                <a:chExt cx="795726" cy="727574"/>
              </a:xfrm>
            </p:grpSpPr>
            <p:sp>
              <p:nvSpPr>
                <p:cNvPr id="116"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7" name="TextBox 116"/>
                <p:cNvSpPr txBox="1"/>
                <p:nvPr/>
              </p:nvSpPr>
              <p:spPr>
                <a:xfrm>
                  <a:off x="10741693" y="3745898"/>
                  <a:ext cx="795726" cy="279584"/>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90" name="Group 89"/>
            <p:cNvGrpSpPr/>
            <p:nvPr/>
          </p:nvGrpSpPr>
          <p:grpSpPr>
            <a:xfrm>
              <a:off x="9356689" y="3063139"/>
              <a:ext cx="2967853" cy="1331082"/>
              <a:chOff x="9517801" y="3063139"/>
              <a:chExt cx="2967853" cy="1331082"/>
            </a:xfrm>
          </p:grpSpPr>
          <p:sp>
            <p:nvSpPr>
              <p:cNvPr id="96" name="Rectangle 95"/>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97" name="Rectangle 96"/>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Additional Services</a:t>
                </a:r>
              </a:p>
            </p:txBody>
          </p:sp>
          <p:grpSp>
            <p:nvGrpSpPr>
              <p:cNvPr id="98" name="Group 97"/>
              <p:cNvGrpSpPr/>
              <p:nvPr/>
            </p:nvGrpSpPr>
            <p:grpSpPr>
              <a:xfrm>
                <a:off x="9604744" y="3580123"/>
                <a:ext cx="1044902" cy="732558"/>
                <a:chOff x="9788776" y="3602953"/>
                <a:chExt cx="1044902" cy="732558"/>
              </a:xfrm>
            </p:grpSpPr>
            <p:grpSp>
              <p:nvGrpSpPr>
                <p:cNvPr id="105" name="Group 46"/>
                <p:cNvGrpSpPr>
                  <a:grpSpLocks noChangeAspect="1"/>
                </p:cNvGrpSpPr>
                <p:nvPr/>
              </p:nvGrpSpPr>
              <p:grpSpPr bwMode="auto">
                <a:xfrm>
                  <a:off x="10068757" y="3602953"/>
                  <a:ext cx="484940" cy="435520"/>
                  <a:chOff x="3946" y="4222"/>
                  <a:chExt cx="314" cy="282"/>
                </a:xfrm>
                <a:solidFill>
                  <a:schemeClr val="bg1"/>
                </a:solidFill>
              </p:grpSpPr>
              <p:sp>
                <p:nvSpPr>
                  <p:cNvPr id="107"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08"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09"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10"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06" name="TextBox 105"/>
                <p:cNvSpPr txBox="1"/>
                <p:nvPr/>
              </p:nvSpPr>
              <p:spPr>
                <a:xfrm>
                  <a:off x="9788776" y="4101523"/>
                  <a:ext cx="1044902" cy="233988"/>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nvGrpSpPr>
              <p:cNvPr id="99" name="Group 98"/>
              <p:cNvGrpSpPr/>
              <p:nvPr/>
            </p:nvGrpSpPr>
            <p:grpSpPr>
              <a:xfrm>
                <a:off x="10853577" y="3549045"/>
                <a:ext cx="671723" cy="763636"/>
                <a:chOff x="10868349" y="3623923"/>
                <a:chExt cx="671723" cy="763636"/>
              </a:xfrm>
            </p:grpSpPr>
            <p:sp>
              <p:nvSpPr>
                <p:cNvPr id="103" name="TextBox 102"/>
                <p:cNvSpPr txBox="1"/>
                <p:nvPr/>
              </p:nvSpPr>
              <p:spPr>
                <a:xfrm>
                  <a:off x="10868349" y="4153571"/>
                  <a:ext cx="671723" cy="233988"/>
                </a:xfrm>
                <a:prstGeom prst="rect">
                  <a:avLst/>
                </a:prstGeom>
                <a:noFill/>
              </p:spPr>
              <p:txBody>
                <a:bodyPr wrap="none" rtlCol="0">
                  <a:spAutoFit/>
                </a:bodyPr>
                <a:lstStyle/>
                <a:p>
                  <a:pPr algn="ctr" defTabSz="1088430"/>
                  <a:r>
                    <a:rPr lang="en-US" sz="667" dirty="0">
                      <a:solidFill>
                        <a:srgbClr val="FFFFFF"/>
                      </a:solidFill>
                      <a:latin typeface="Segoe UI"/>
                    </a:rPr>
                    <a:t>HDInsight</a:t>
                  </a:r>
                </a:p>
              </p:txBody>
            </p:sp>
            <p:pic>
              <p:nvPicPr>
                <p:cNvPr id="104" name="Picture 10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100" name="Group 99"/>
              <p:cNvGrpSpPr/>
              <p:nvPr/>
            </p:nvGrpSpPr>
            <p:grpSpPr>
              <a:xfrm>
                <a:off x="11806555" y="3587973"/>
                <a:ext cx="429296" cy="724708"/>
                <a:chOff x="12143704" y="3610803"/>
                <a:chExt cx="429296" cy="724708"/>
              </a:xfrm>
            </p:grpSpPr>
            <p:pic>
              <p:nvPicPr>
                <p:cNvPr id="101" name="Picture 10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102" name="TextBox 101"/>
                <p:cNvSpPr txBox="1"/>
                <p:nvPr/>
              </p:nvSpPr>
              <p:spPr>
                <a:xfrm>
                  <a:off x="12157143" y="4101523"/>
                  <a:ext cx="402418" cy="233988"/>
                </a:xfrm>
                <a:prstGeom prst="rect">
                  <a:avLst/>
                </a:prstGeom>
                <a:noFill/>
              </p:spPr>
              <p:txBody>
                <a:bodyPr wrap="none" rtlCol="0">
                  <a:spAutoFit/>
                </a:bodyPr>
                <a:lstStyle/>
                <a:p>
                  <a:pPr algn="ctr" defTabSz="1088430"/>
                  <a:r>
                    <a:rPr lang="en-US" sz="667" dirty="0">
                      <a:solidFill>
                        <a:srgbClr val="FFFFFF"/>
                      </a:solidFill>
                      <a:latin typeface="Segoe UI"/>
                    </a:rPr>
                    <a:t>APP</a:t>
                  </a:r>
                </a:p>
              </p:txBody>
            </p:sp>
          </p:grpSp>
        </p:grpSp>
        <p:sp>
          <p:nvSpPr>
            <p:cNvPr id="91"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2" name="TextBox 91"/>
            <p:cNvSpPr txBox="1"/>
            <p:nvPr/>
          </p:nvSpPr>
          <p:spPr>
            <a:xfrm>
              <a:off x="9487955" y="1427302"/>
              <a:ext cx="304315" cy="295465"/>
            </a:xfrm>
            <a:prstGeom prst="rect">
              <a:avLst/>
            </a:prstGeom>
            <a:noFill/>
          </p:spPr>
          <p:txBody>
            <a:bodyPr wrap="none" rtlCol="0">
              <a:spAutoFit/>
            </a:bodyPr>
            <a:lstStyle/>
            <a:p>
              <a:pPr defTabSz="1088473"/>
              <a:r>
                <a:rPr lang="en-US" sz="1000" dirty="0">
                  <a:solidFill>
                    <a:srgbClr val="FFFFFF"/>
                  </a:solidFill>
                  <a:latin typeface="Segoe UI"/>
                </a:rPr>
                <a:t>5</a:t>
              </a:r>
            </a:p>
          </p:txBody>
        </p:sp>
        <p:grpSp>
          <p:nvGrpSpPr>
            <p:cNvPr id="93" name="Group 92"/>
            <p:cNvGrpSpPr/>
            <p:nvPr/>
          </p:nvGrpSpPr>
          <p:grpSpPr>
            <a:xfrm>
              <a:off x="9126339" y="3106178"/>
              <a:ext cx="341450" cy="305286"/>
              <a:chOff x="9451243" y="3151447"/>
              <a:chExt cx="341450" cy="305286"/>
            </a:xfrm>
          </p:grpSpPr>
          <p:sp>
            <p:nvSpPr>
              <p:cNvPr id="94"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5" name="TextBox 94"/>
              <p:cNvSpPr txBox="1"/>
              <p:nvPr/>
            </p:nvSpPr>
            <p:spPr>
              <a:xfrm>
                <a:off x="9468947" y="3161267"/>
                <a:ext cx="304315" cy="295466"/>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grpSp>
        <p:nvGrpSpPr>
          <p:cNvPr id="4" name="Group 3"/>
          <p:cNvGrpSpPr/>
          <p:nvPr/>
        </p:nvGrpSpPr>
        <p:grpSpPr>
          <a:xfrm>
            <a:off x="3237660" y="1389816"/>
            <a:ext cx="7672246" cy="4945798"/>
            <a:chOff x="3943248" y="1667779"/>
            <a:chExt cx="9206695" cy="5934958"/>
          </a:xfrm>
        </p:grpSpPr>
        <p:sp>
          <p:nvSpPr>
            <p:cNvPr id="122" name="TextBox 121"/>
            <p:cNvSpPr txBox="1"/>
            <p:nvPr/>
          </p:nvSpPr>
          <p:spPr>
            <a:xfrm>
              <a:off x="3943248" y="1667779"/>
              <a:ext cx="8847273" cy="5934958"/>
            </a:xfrm>
            <a:prstGeom prst="rect">
              <a:avLst/>
            </a:prstGeom>
            <a:noFill/>
          </p:spPr>
          <p:txBody>
            <a:bodyPr wrap="square" lIns="76200" rtlCol="0">
              <a:no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Multiple tools are available for analyzing big data</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Machine Learning uses computers to run predictive models that learn from existing data in order to forecast future behaviors, outcomes, and trends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Stream Analytics for real-time analytic computations on data streaming from devices, sensors, websites, social media, apps, infrastructure systems, and more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Data Lake Analytics allows you to write queries to transform your data and extract insights instead of deploying, configuring, and tuning hardware</a:t>
              </a:r>
            </a:p>
          </p:txBody>
        </p:sp>
        <p:sp>
          <p:nvSpPr>
            <p:cNvPr id="123" name="TextBox 122"/>
            <p:cNvSpPr txBox="1"/>
            <p:nvPr/>
          </p:nvSpPr>
          <p:spPr>
            <a:xfrm>
              <a:off x="3943248" y="4923989"/>
              <a:ext cx="9206695" cy="2301879"/>
            </a:xfrm>
            <a:prstGeom prst="rect">
              <a:avLst/>
            </a:prstGeom>
            <a:noFill/>
          </p:spPr>
          <p:txBody>
            <a:bodyPr wrap="square" lIns="76200" rtlCol="0">
              <a:no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Configure additional Azure services to meet IoT requirements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a Hadoop distribution to process unstructured, semi-structured, or structured data from web clickstreams, social media, server logs, devices and sensors, and more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Automation to automate processes using runbooks or automate configuration management using Desired State Configuration</a:t>
              </a:r>
            </a:p>
          </p:txBody>
        </p:sp>
      </p:grpSp>
    </p:spTree>
    <p:extLst>
      <p:ext uri="{BB962C8B-B14F-4D97-AF65-F5344CB8AC3E}">
        <p14:creationId xmlns:p14="http://schemas.microsoft.com/office/powerpoint/2010/main" val="1853681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 tools</a:t>
            </a:r>
          </a:p>
        </p:txBody>
      </p:sp>
      <p:sp>
        <p:nvSpPr>
          <p:cNvPr id="17" name="Rectangle 16"/>
          <p:cNvSpPr/>
          <p:nvPr/>
        </p:nvSpPr>
        <p:spPr>
          <a:xfrm>
            <a:off x="580761" y="1702306"/>
            <a:ext cx="1147284" cy="209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8" name="Rectangle 17"/>
          <p:cNvSpPr/>
          <p:nvPr/>
        </p:nvSpPr>
        <p:spPr>
          <a:xfrm>
            <a:off x="580761" y="1386326"/>
            <a:ext cx="1147284" cy="322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BI Tools</a:t>
            </a:r>
          </a:p>
        </p:txBody>
      </p:sp>
      <p:sp>
        <p:nvSpPr>
          <p:cNvPr id="19" name="Freeform 32"/>
          <p:cNvSpPr>
            <a:spLocks/>
          </p:cNvSpPr>
          <p:nvPr/>
        </p:nvSpPr>
        <p:spPr bwMode="auto">
          <a:xfrm rot="5400000">
            <a:off x="655227" y="1203806"/>
            <a:ext cx="284542" cy="249113"/>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 name="TextBox 19"/>
          <p:cNvSpPr txBox="1"/>
          <p:nvPr/>
        </p:nvSpPr>
        <p:spPr>
          <a:xfrm>
            <a:off x="685822" y="1189419"/>
            <a:ext cx="253596" cy="246221"/>
          </a:xfrm>
          <a:prstGeom prst="rect">
            <a:avLst/>
          </a:prstGeom>
          <a:noFill/>
        </p:spPr>
        <p:txBody>
          <a:bodyPr wrap="none" rtlCol="0">
            <a:spAutoFit/>
          </a:bodyPr>
          <a:lstStyle/>
          <a:p>
            <a:pPr defTabSz="1088473"/>
            <a:r>
              <a:rPr lang="en-US" sz="1000" dirty="0">
                <a:solidFill>
                  <a:srgbClr val="FFFFFF"/>
                </a:solidFill>
                <a:latin typeface="Segoe UI"/>
              </a:rPr>
              <a:t>7</a:t>
            </a:r>
          </a:p>
        </p:txBody>
      </p:sp>
      <p:grpSp>
        <p:nvGrpSpPr>
          <p:cNvPr id="2" name="Group 1"/>
          <p:cNvGrpSpPr/>
          <p:nvPr/>
        </p:nvGrpSpPr>
        <p:grpSpPr>
          <a:xfrm>
            <a:off x="691432" y="1951798"/>
            <a:ext cx="925942" cy="1599440"/>
            <a:chOff x="860368" y="2278052"/>
            <a:chExt cx="1111130" cy="1919328"/>
          </a:xfrm>
        </p:grpSpPr>
        <p:grpSp>
          <p:nvGrpSpPr>
            <p:cNvPr id="21" name="Group 16"/>
            <p:cNvGrpSpPr>
              <a:grpSpLocks noChangeAspect="1"/>
            </p:cNvGrpSpPr>
            <p:nvPr/>
          </p:nvGrpSpPr>
          <p:grpSpPr bwMode="auto">
            <a:xfrm>
              <a:off x="862634" y="3295638"/>
              <a:ext cx="1106598" cy="217458"/>
              <a:chOff x="6612" y="3929"/>
              <a:chExt cx="1786" cy="351"/>
            </a:xfrm>
          </p:grpSpPr>
          <p:sp>
            <p:nvSpPr>
              <p:cNvPr id="40"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1"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2"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3"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4"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6"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7"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8"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9"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0"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1"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2"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3"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4"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5"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6"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7"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8"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0"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2"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4"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2" name="Group 4"/>
            <p:cNvGrpSpPr>
              <a:grpSpLocks noChangeAspect="1"/>
            </p:cNvGrpSpPr>
            <p:nvPr/>
          </p:nvGrpSpPr>
          <p:grpSpPr bwMode="auto">
            <a:xfrm>
              <a:off x="860368" y="3855720"/>
              <a:ext cx="1111130" cy="341660"/>
              <a:chOff x="8512" y="2383"/>
              <a:chExt cx="1509" cy="464"/>
            </a:xfrm>
          </p:grpSpPr>
          <p:sp>
            <p:nvSpPr>
              <p:cNvPr id="31"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2"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3"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4"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5"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6"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7"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8"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9"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3" name="Group 22"/>
            <p:cNvGrpSpPr/>
            <p:nvPr/>
          </p:nvGrpSpPr>
          <p:grpSpPr>
            <a:xfrm>
              <a:off x="1120468" y="2278052"/>
              <a:ext cx="590932" cy="693504"/>
              <a:chOff x="13349609" y="2182228"/>
              <a:chExt cx="590932" cy="693504"/>
            </a:xfrm>
          </p:grpSpPr>
          <p:sp>
            <p:nvSpPr>
              <p:cNvPr id="24" name="TextBox 23"/>
              <p:cNvSpPr txBox="1"/>
              <p:nvPr/>
            </p:nvSpPr>
            <p:spPr>
              <a:xfrm>
                <a:off x="13349609" y="2641744"/>
                <a:ext cx="590932" cy="233988"/>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25" name="Group 4"/>
              <p:cNvGrpSpPr>
                <a:grpSpLocks noChangeAspect="1"/>
              </p:cNvGrpSpPr>
              <p:nvPr/>
            </p:nvGrpSpPr>
            <p:grpSpPr bwMode="auto">
              <a:xfrm>
                <a:off x="13427754" y="2182228"/>
                <a:ext cx="434641" cy="460088"/>
                <a:chOff x="3" y="-13"/>
                <a:chExt cx="1281" cy="1356"/>
              </a:xfrm>
            </p:grpSpPr>
            <p:sp>
              <p:nvSpPr>
                <p:cNvPr id="26" name="Freeform 25"/>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7" name="Freeform 26"/>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8"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9"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0"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sp>
        <p:nvSpPr>
          <p:cNvPr id="80" name="TextBox 79"/>
          <p:cNvSpPr txBox="1"/>
          <p:nvPr/>
        </p:nvSpPr>
        <p:spPr>
          <a:xfrm>
            <a:off x="1920086" y="1389816"/>
            <a:ext cx="7453723" cy="2439129"/>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Different tools are available to visualize data for meaningful insights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The major building blocks of Power BI are dashboards, reports, and data sets that integrate with your app to deliver rich, interactive reports and real-time dashboards to users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Power BI also lets you embed data visuals in your app</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Azure supports various third-party tools to get actionable and interactive visualizations, including Tableau and Qlik</a:t>
            </a:r>
          </a:p>
        </p:txBody>
      </p:sp>
    </p:spTree>
    <p:extLst>
      <p:ext uri="{BB962C8B-B14F-4D97-AF65-F5344CB8AC3E}">
        <p14:creationId xmlns:p14="http://schemas.microsoft.com/office/powerpoint/2010/main" val="9930490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6649" y="1868773"/>
            <a:ext cx="5029200" cy="2286000"/>
          </a:xfrm>
        </p:spPr>
        <p:txBody>
          <a:bodyPr/>
          <a:lstStyle/>
          <a:p>
            <a:r>
              <a:rPr lang="it-IT" sz="9600" b="1" dirty="0"/>
              <a:t>Q &amp; A</a:t>
            </a:r>
          </a:p>
        </p:txBody>
      </p:sp>
    </p:spTree>
    <p:extLst>
      <p:ext uri="{BB962C8B-B14F-4D97-AF65-F5344CB8AC3E}">
        <p14:creationId xmlns:p14="http://schemas.microsoft.com/office/powerpoint/2010/main" val="41820971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81200"/>
            <a:ext cx="7779895" cy="2286000"/>
          </a:xfrm>
        </p:spPr>
        <p:txBody>
          <a:bodyPr/>
          <a:lstStyle/>
          <a:p>
            <a:r>
              <a:rPr lang="it-IT" dirty="0"/>
              <a:t>Startup for you</a:t>
            </a:r>
            <a:br>
              <a:rPr lang="it-IT" dirty="0"/>
            </a:br>
            <a:r>
              <a:rPr lang="it-IT" dirty="0"/>
              <a:t>https://www.startup4you.it/</a:t>
            </a:r>
          </a:p>
        </p:txBody>
      </p:sp>
    </p:spTree>
    <p:extLst>
      <p:ext uri="{BB962C8B-B14F-4D97-AF65-F5344CB8AC3E}">
        <p14:creationId xmlns:p14="http://schemas.microsoft.com/office/powerpoint/2010/main" val="2571505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868160" cy="2286000"/>
          </a:xfrm>
        </p:spPr>
        <p:txBody>
          <a:bodyPr/>
          <a:lstStyle/>
          <a:p>
            <a:r>
              <a:rPr lang="it-IT" dirty="0"/>
              <a:t>Feedback</a:t>
            </a:r>
            <a:br>
              <a:rPr lang="it-IT" dirty="0"/>
            </a:br>
            <a:r>
              <a:rPr lang="it-IT" dirty="0"/>
              <a:t>https://goo.gl/17QhOF</a:t>
            </a:r>
          </a:p>
        </p:txBody>
      </p:sp>
    </p:spTree>
    <p:extLst>
      <p:ext uri="{BB962C8B-B14F-4D97-AF65-F5344CB8AC3E}">
        <p14:creationId xmlns:p14="http://schemas.microsoft.com/office/powerpoint/2010/main" val="185366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595672" cy="2286000"/>
          </a:xfrm>
        </p:spPr>
        <p:txBody>
          <a:bodyPr/>
          <a:lstStyle/>
          <a:p>
            <a:r>
              <a:rPr lang="it-IT" dirty="0"/>
              <a:t>Contact us</a:t>
            </a:r>
            <a:br>
              <a:rPr lang="it-IT" dirty="0"/>
            </a:br>
            <a:r>
              <a:rPr lang="it-IT" dirty="0"/>
              <a:t>bizitbus@microsoft.com</a:t>
            </a:r>
          </a:p>
        </p:txBody>
      </p:sp>
    </p:spTree>
    <p:extLst>
      <p:ext uri="{BB962C8B-B14F-4D97-AF65-F5344CB8AC3E}">
        <p14:creationId xmlns:p14="http://schemas.microsoft.com/office/powerpoint/2010/main" val="29145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523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10520" y="1207977"/>
            <a:ext cx="2482797" cy="4628609"/>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Physical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nvGrpSpPr>
          <p:cNvPr id="3" name="Group 2"/>
          <p:cNvGrpSpPr/>
          <p:nvPr/>
        </p:nvGrpSpPr>
        <p:grpSpPr>
          <a:xfrm>
            <a:off x="4643414" y="1207977"/>
            <a:ext cx="2482797" cy="4628609"/>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Virtual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07"/>
              <a:ext cx="946822" cy="871370"/>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grpSp>
      </p:grpSp>
      <p:grpSp>
        <p:nvGrpSpPr>
          <p:cNvPr id="4" name="Group 3"/>
          <p:cNvGrpSpPr/>
          <p:nvPr/>
        </p:nvGrpSpPr>
        <p:grpSpPr>
          <a:xfrm>
            <a:off x="7176308" y="1207977"/>
            <a:ext cx="2482797" cy="4628609"/>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Cloud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grpSp>
      <p:grpSp>
        <p:nvGrpSpPr>
          <p:cNvPr id="5" name="Group 4"/>
          <p:cNvGrpSpPr/>
          <p:nvPr/>
        </p:nvGrpSpPr>
        <p:grpSpPr>
          <a:xfrm>
            <a:off x="9709204" y="1207977"/>
            <a:ext cx="2482797" cy="4628609"/>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448212" numCol="1" spcCol="0" rtlCol="0" fromWordArt="0" anchor="b" anchorCtr="0" forceAA="0" compatLnSpc="1">
              <a:prstTxWarp prst="textNoShape">
                <a:avLst/>
              </a:prstTxWarp>
              <a:noAutofit/>
            </a:bodyPr>
            <a:lstStyle/>
            <a:p>
              <a:pPr defTabSz="914314" fontAlgn="base">
                <a:lnSpc>
                  <a:spcPct val="90000"/>
                </a:lnSpc>
                <a:spcBef>
                  <a:spcPct val="0"/>
                </a:spcBef>
                <a:spcAft>
                  <a:spcPts val="600"/>
                </a:spcAft>
                <a:defRPr/>
              </a:pPr>
              <a:r>
                <a:rPr lang="en-US" sz="1765" dirty="0">
                  <a:gradFill>
                    <a:gsLst>
                      <a:gs pos="0">
                        <a:srgbClr val="0078D7"/>
                      </a:gs>
                      <a:gs pos="100000">
                        <a:srgbClr val="0078D7"/>
                      </a:gs>
                    </a:gsLst>
                    <a:lin ang="5400000" scaled="0"/>
                  </a:gradFill>
                  <a:latin typeface="Segoe UI"/>
                  <a:cs typeface="Segoe UI Semibold" panose="020B0702040204020203" pitchFamily="34" charset="0"/>
                </a:rPr>
                <a:t>Build on a developer platform (PaaS)</a:t>
              </a: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Born in </a:t>
              </a:r>
              <a:b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sp>
        <p:nvSpPr>
          <p:cNvPr id="14" name="Rectangle 13"/>
          <p:cNvSpPr/>
          <p:nvPr/>
        </p:nvSpPr>
        <p:spPr bwMode="auto">
          <a:xfrm>
            <a:off x="-23109" y="1207977"/>
            <a:ext cx="2083533" cy="462860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noAutofit/>
          </a:bodyPr>
          <a:lstStyle/>
          <a:p>
            <a:pPr defTabSz="932293" fontAlgn="base">
              <a:lnSpc>
                <a:spcPct val="90000"/>
              </a:lnSpc>
              <a:spcBef>
                <a:spcPct val="0"/>
              </a:spcBef>
              <a:spcAft>
                <a:spcPts val="588"/>
              </a:spcAft>
            </a:pP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769" y="5855069"/>
            <a:ext cx="11790976"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867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2016</a:t>
            </a:r>
          </a:p>
        </p:txBody>
      </p:sp>
      <p:grpSp>
        <p:nvGrpSpPr>
          <p:cNvPr id="65" name="Group 64"/>
          <p:cNvGrpSpPr/>
          <p:nvPr/>
        </p:nvGrpSpPr>
        <p:grpSpPr>
          <a:xfrm>
            <a:off x="-20750" y="5576061"/>
            <a:ext cx="11230181" cy="616586"/>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defTabSz="896350"/>
                <a:endParaRPr lang="en-US">
                  <a:solidFill>
                    <a:srgbClr val="FFFFFF"/>
                  </a:solidFill>
                  <a:latin typeface="Segoe UI"/>
                </a:endParaRPr>
              </a:p>
            </p:txBody>
          </p:sp>
        </p:grpSp>
      </p:grpSp>
      <p:sp>
        <p:nvSpPr>
          <p:cNvPr id="60" name="Oval 59"/>
          <p:cNvSpPr/>
          <p:nvPr/>
        </p:nvSpPr>
        <p:spPr bwMode="auto">
          <a:xfrm>
            <a:off x="5758397"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3225503"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p:cNvSpPr/>
          <p:nvPr/>
        </p:nvSpPr>
        <p:spPr bwMode="auto">
          <a:xfrm>
            <a:off x="8291291"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486288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2000</a:t>
            </a:r>
          </a:p>
        </p:txBody>
      </p:sp>
      <p:sp>
        <p:nvSpPr>
          <p:cNvPr id="73" name="Rectangle 72"/>
          <p:cNvSpPr/>
          <p:nvPr/>
        </p:nvSpPr>
        <p:spPr>
          <a:xfrm>
            <a:off x="2329994"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1990</a:t>
            </a:r>
          </a:p>
        </p:txBody>
      </p:sp>
      <p:sp>
        <p:nvSpPr>
          <p:cNvPr id="74" name="Rectangle 73"/>
          <p:cNvSpPr/>
          <p:nvPr/>
        </p:nvSpPr>
        <p:spPr>
          <a:xfrm>
            <a:off x="7395782"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2010</a:t>
            </a:r>
          </a:p>
        </p:txBody>
      </p:sp>
      <p:sp>
        <p:nvSpPr>
          <p:cNvPr id="6" name="Rectangle 5"/>
          <p:cNvSpPr/>
          <p:nvPr/>
        </p:nvSpPr>
        <p:spPr bwMode="auto">
          <a:xfrm>
            <a:off x="-23109" y="487"/>
            <a:ext cx="12215110" cy="120749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 name="Title 11"/>
          <p:cNvSpPr>
            <a:spLocks noGrp="1"/>
          </p:cNvSpPr>
          <p:nvPr>
            <p:ph type="title"/>
          </p:nvPr>
        </p:nvSpPr>
        <p:spPr/>
        <p:txBody>
          <a:bodyPr/>
          <a:lstStyle/>
          <a:p>
            <a:r>
              <a:rPr lang="en-US" dirty="0"/>
              <a:t>The changing world of app development </a:t>
            </a:r>
          </a:p>
        </p:txBody>
      </p:sp>
      <p:sp>
        <p:nvSpPr>
          <p:cNvPr id="45" name="Rectangle 44"/>
          <p:cNvSpPr/>
          <p:nvPr/>
        </p:nvSpPr>
        <p:spPr bwMode="auto">
          <a:xfrm>
            <a:off x="-12416" y="120080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6" y="149424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6" y="178769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6" y="208113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6" y="237458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6" y="266802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6" y="296147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6" y="325491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6" y="354836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6" y="384180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6" y="413525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6" y="442869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6" y="4722139"/>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err="1">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Microservices</a:t>
            </a: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6" y="501558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6" y="530902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Serverless</a:t>
            </a:r>
          </a:p>
        </p:txBody>
      </p:sp>
    </p:spTree>
    <p:extLst>
      <p:ext uri="{BB962C8B-B14F-4D97-AF65-F5344CB8AC3E}">
        <p14:creationId xmlns:p14="http://schemas.microsoft.com/office/powerpoint/2010/main" val="96196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p:cNvSpPr/>
          <p:nvPr/>
        </p:nvSpPr>
        <p:spPr bwMode="auto">
          <a:xfrm>
            <a:off x="608263" y="923899"/>
            <a:ext cx="8324483" cy="559371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298" y="1685298"/>
            <a:ext cx="2132522"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On Premises </a:t>
            </a:r>
          </a:p>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(Private Datacenter)</a:t>
            </a:r>
          </a:p>
        </p:txBody>
      </p:sp>
      <p:sp>
        <p:nvSpPr>
          <p:cNvPr id="63" name="TextBox 52"/>
          <p:cNvSpPr txBox="1"/>
          <p:nvPr/>
        </p:nvSpPr>
        <p:spPr>
          <a:xfrm>
            <a:off x="730879" y="2724844"/>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resilient and manage</a:t>
            </a:r>
          </a:p>
        </p:txBody>
      </p:sp>
      <p:sp>
        <p:nvSpPr>
          <p:cNvPr id="64" name="Rectangle 63"/>
          <p:cNvSpPr/>
          <p:nvPr/>
        </p:nvSpPr>
        <p:spPr>
          <a:xfrm>
            <a:off x="3829970" y="1679271"/>
            <a:ext cx="2592365"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Infrastructure</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80223" y="549510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66" name="Rectangle 65"/>
          <p:cNvSpPr/>
          <p:nvPr/>
        </p:nvSpPr>
        <p:spPr>
          <a:xfrm>
            <a:off x="3980223" y="5040532"/>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67" name="Rectangle 66"/>
          <p:cNvSpPr/>
          <p:nvPr/>
        </p:nvSpPr>
        <p:spPr>
          <a:xfrm>
            <a:off x="3980223" y="594967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68" name="Rectangle 67"/>
          <p:cNvSpPr/>
          <p:nvPr/>
        </p:nvSpPr>
        <p:spPr>
          <a:xfrm>
            <a:off x="3980223" y="4131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69" name="Rectangle 68"/>
          <p:cNvSpPr/>
          <p:nvPr/>
        </p:nvSpPr>
        <p:spPr>
          <a:xfrm>
            <a:off x="3980223" y="367681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70" name="Rectangle 69"/>
          <p:cNvSpPr/>
          <p:nvPr/>
        </p:nvSpPr>
        <p:spPr>
          <a:xfrm>
            <a:off x="3980223" y="4585961"/>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71" name="Rectangle 70"/>
          <p:cNvSpPr/>
          <p:nvPr/>
        </p:nvSpPr>
        <p:spPr>
          <a:xfrm>
            <a:off x="3980223" y="2767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72" name="Rectangle 71"/>
          <p:cNvSpPr/>
          <p:nvPr/>
        </p:nvSpPr>
        <p:spPr>
          <a:xfrm>
            <a:off x="3980223" y="2313104"/>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73" name="Rectangle 72"/>
          <p:cNvSpPr/>
          <p:nvPr/>
        </p:nvSpPr>
        <p:spPr>
          <a:xfrm>
            <a:off x="3980223" y="322224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74" name="Left Brace 73"/>
          <p:cNvSpPr/>
          <p:nvPr/>
        </p:nvSpPr>
        <p:spPr>
          <a:xfrm flipH="1">
            <a:off x="5626800" y="4544874"/>
            <a:ext cx="228476" cy="176304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800134" y="4601221"/>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Managed by vendor</a:t>
            </a:r>
          </a:p>
        </p:txBody>
      </p:sp>
      <p:sp>
        <p:nvSpPr>
          <p:cNvPr id="76" name="Left Brace 75"/>
          <p:cNvSpPr/>
          <p:nvPr/>
        </p:nvSpPr>
        <p:spPr>
          <a:xfrm>
            <a:off x="3794205" y="2313103"/>
            <a:ext cx="133278" cy="219907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1689" y="2597752"/>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a:t>
            </a:r>
          </a:p>
          <a:p>
            <a:pPr marL="0" lvl="1" algn="ctr" defTabSz="1217864" fontAlgn="base">
              <a:spcAft>
                <a:spcPct val="0"/>
              </a:spcAft>
              <a:defRPr/>
            </a:pPr>
            <a:r>
              <a:rPr lang="en-US" sz="1400" dirty="0">
                <a:solidFill>
                  <a:srgbClr val="FFFFFF"/>
                </a:solidFill>
                <a:latin typeface="Segoe UI"/>
                <a:cs typeface="Segoe UI" panose="020B0502040204020203" pitchFamily="34" charset="0"/>
              </a:rPr>
              <a:t>resilient &amp; manage</a:t>
            </a:r>
          </a:p>
        </p:txBody>
      </p:sp>
      <p:sp>
        <p:nvSpPr>
          <p:cNvPr id="78" name="Rectangle 77"/>
          <p:cNvSpPr/>
          <p:nvPr/>
        </p:nvSpPr>
        <p:spPr>
          <a:xfrm>
            <a:off x="6415878" y="1664007"/>
            <a:ext cx="2574662"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Platform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3531" y="3217482"/>
            <a:ext cx="209466" cy="3121249"/>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2330" y="3801470"/>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81" name="Left Brace 80"/>
          <p:cNvSpPr/>
          <p:nvPr/>
        </p:nvSpPr>
        <p:spPr>
          <a:xfrm>
            <a:off x="6365187" y="2294060"/>
            <a:ext cx="152317" cy="8472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2383" y="2321160"/>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manage</a:t>
            </a:r>
          </a:p>
        </p:txBody>
      </p:sp>
      <p:sp>
        <p:nvSpPr>
          <p:cNvPr id="83" name="Rectangle 82"/>
          <p:cNvSpPr/>
          <p:nvPr/>
        </p:nvSpPr>
        <p:spPr>
          <a:xfrm>
            <a:off x="6526927" y="549510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84" name="Rectangle 83"/>
          <p:cNvSpPr/>
          <p:nvPr/>
        </p:nvSpPr>
        <p:spPr>
          <a:xfrm>
            <a:off x="6526927" y="504053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85" name="Rectangle 84"/>
          <p:cNvSpPr/>
          <p:nvPr/>
        </p:nvSpPr>
        <p:spPr>
          <a:xfrm>
            <a:off x="6526927" y="5949674"/>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86" name="Rectangle 85"/>
          <p:cNvSpPr/>
          <p:nvPr/>
        </p:nvSpPr>
        <p:spPr>
          <a:xfrm>
            <a:off x="6526927" y="413138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87" name="Rectangle 86"/>
          <p:cNvSpPr/>
          <p:nvPr/>
        </p:nvSpPr>
        <p:spPr>
          <a:xfrm>
            <a:off x="6526927" y="3676815"/>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88" name="Rectangle 87"/>
          <p:cNvSpPr/>
          <p:nvPr/>
        </p:nvSpPr>
        <p:spPr>
          <a:xfrm>
            <a:off x="6526927" y="458596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89" name="Rectangle 88"/>
          <p:cNvSpPr/>
          <p:nvPr/>
        </p:nvSpPr>
        <p:spPr>
          <a:xfrm>
            <a:off x="6526927" y="2313103"/>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90" name="Rectangle 89"/>
          <p:cNvSpPr/>
          <p:nvPr/>
        </p:nvSpPr>
        <p:spPr>
          <a:xfrm>
            <a:off x="6526927" y="322224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91" name="Rectangle 90"/>
          <p:cNvSpPr/>
          <p:nvPr/>
        </p:nvSpPr>
        <p:spPr>
          <a:xfrm>
            <a:off x="6526927" y="2767674"/>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92" name="Rectangle 91"/>
          <p:cNvSpPr/>
          <p:nvPr/>
        </p:nvSpPr>
        <p:spPr>
          <a:xfrm>
            <a:off x="885940" y="1008823"/>
            <a:ext cx="7825917"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9794" y="914758"/>
            <a:ext cx="2657652" cy="5593715"/>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4976" y="1685298"/>
            <a:ext cx="2429268"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Software</a:t>
            </a:r>
            <a:r>
              <a:rPr lang="en-US" sz="1999" dirty="0">
                <a:solidFill>
                  <a:srgbClr val="FFFFFF"/>
                </a:solidFill>
                <a:latin typeface="Segoe UI Light" panose="020B0502040204020203" pitchFamily="34" charset="0"/>
                <a:cs typeface="Segoe UI Light" panose="020B0502040204020203" pitchFamily="34" charset="0"/>
              </a:rPr>
              <a:t>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301627" y="549510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301627" y="504052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301627" y="594967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301627" y="413138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301627" y="367681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301627" y="458595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301627" y="2313099"/>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301627" y="322224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301627" y="276767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04" name="Rectangle 103"/>
          <p:cNvSpPr/>
          <p:nvPr/>
        </p:nvSpPr>
        <p:spPr>
          <a:xfrm>
            <a:off x="8932749" y="1021153"/>
            <a:ext cx="2865635"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8005" y="5487961"/>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106" name="Rectangle 105"/>
          <p:cNvSpPr/>
          <p:nvPr/>
        </p:nvSpPr>
        <p:spPr>
          <a:xfrm>
            <a:off x="1428005" y="5033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107" name="Rectangle 106"/>
          <p:cNvSpPr/>
          <p:nvPr/>
        </p:nvSpPr>
        <p:spPr>
          <a:xfrm>
            <a:off x="1428005" y="5942530"/>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108" name="Rectangle 107"/>
          <p:cNvSpPr/>
          <p:nvPr/>
        </p:nvSpPr>
        <p:spPr>
          <a:xfrm>
            <a:off x="1428005" y="412424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109" name="Rectangle 108"/>
          <p:cNvSpPr/>
          <p:nvPr/>
        </p:nvSpPr>
        <p:spPr>
          <a:xfrm>
            <a:off x="1428005" y="3669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10" name="Rectangle 109"/>
          <p:cNvSpPr/>
          <p:nvPr/>
        </p:nvSpPr>
        <p:spPr>
          <a:xfrm>
            <a:off x="1428005" y="457881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11" name="Rectangle 110"/>
          <p:cNvSpPr/>
          <p:nvPr/>
        </p:nvSpPr>
        <p:spPr>
          <a:xfrm>
            <a:off x="1428005" y="2760532"/>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12" name="Rectangle 111"/>
          <p:cNvSpPr/>
          <p:nvPr/>
        </p:nvSpPr>
        <p:spPr>
          <a:xfrm>
            <a:off x="1428005" y="2305959"/>
            <a:ext cx="1637350" cy="380793"/>
          </a:xfrm>
          <a:prstGeom prst="rect">
            <a:avLst/>
          </a:prstGeom>
          <a:solidFill>
            <a:srgbClr val="68217A"/>
          </a:solidFill>
          <a:ln w="9525" cap="flat" cmpd="sng" algn="ctr">
            <a:noFill/>
            <a:prstDash val="solid"/>
          </a:ln>
          <a:effectLst/>
        </p:spPr>
        <p:txBody>
          <a:bodyPr rtlCol="0" anchor="ctr" anchorCtr="0"/>
          <a:lstStyle/>
          <a:p>
            <a:pPr marL="0" lvl="1" algn="ctr" defTabSz="1217864" fontAlgn="base">
              <a:spcAft>
                <a:spcPct val="0"/>
              </a:spcAft>
              <a:defRPr/>
            </a:pPr>
            <a:r>
              <a:rPr lang="en-US" sz="1300" kern="0" dirty="0">
                <a:solidFill>
                  <a:srgbClr val="FFFFFF"/>
                </a:solidFill>
                <a:latin typeface="Segoe UI"/>
                <a:cs typeface="Segoe UI" panose="020B0502040204020203" pitchFamily="34" charset="0"/>
              </a:rPr>
              <a:t>Applications</a:t>
            </a:r>
          </a:p>
        </p:txBody>
      </p:sp>
      <p:sp>
        <p:nvSpPr>
          <p:cNvPr id="113" name="Rectangle 112"/>
          <p:cNvSpPr/>
          <p:nvPr/>
        </p:nvSpPr>
        <p:spPr>
          <a:xfrm>
            <a:off x="1428005" y="321510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14" name="Left Brace 113"/>
          <p:cNvSpPr/>
          <p:nvPr/>
        </p:nvSpPr>
        <p:spPr>
          <a:xfrm>
            <a:off x="1178908" y="23059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202016" y="328019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116" name="Left Brace 115"/>
          <p:cNvSpPr/>
          <p:nvPr/>
        </p:nvSpPr>
        <p:spPr>
          <a:xfrm flipH="1">
            <a:off x="10968582" y="23061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2" name="Rectangle 1"/>
          <p:cNvSpPr/>
          <p:nvPr/>
        </p:nvSpPr>
        <p:spPr>
          <a:xfrm>
            <a:off x="539898" y="152866"/>
            <a:ext cx="7015074" cy="754315"/>
          </a:xfrm>
          <a:prstGeom prst="rect">
            <a:avLst/>
          </a:prstGeom>
        </p:spPr>
        <p:txBody>
          <a:bodyPr wrap="none">
            <a:spAutoFit/>
          </a:bodyPr>
          <a:lstStyle/>
          <a:p>
            <a:pPr defTabSz="914098">
              <a:spcBef>
                <a:spcPts val="1799"/>
              </a:spcBef>
              <a:defRPr/>
            </a:pPr>
            <a:r>
              <a:rPr lang="en-US" sz="4313" kern="0" dirty="0">
                <a:solidFill>
                  <a:srgbClr val="FFFFFF"/>
                </a:solidFill>
                <a:latin typeface="Segoe UI Light"/>
              </a:rPr>
              <a:t>On Prem - IaaS – PaaS - SaaS</a:t>
            </a:r>
          </a:p>
        </p:txBody>
      </p:sp>
    </p:spTree>
    <p:extLst>
      <p:ext uri="{BB962C8B-B14F-4D97-AF65-F5344CB8AC3E}">
        <p14:creationId xmlns:p14="http://schemas.microsoft.com/office/powerpoint/2010/main" val="24941002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Metro template">
  <a:themeElements>
    <a:clrScheme name="Custom 2">
      <a:dk1>
        <a:srgbClr val="595959"/>
      </a:dk1>
      <a:lt1>
        <a:sysClr val="window" lastClr="FFFFFF"/>
      </a:lt1>
      <a:dk2>
        <a:srgbClr val="0071BC"/>
      </a:dk2>
      <a:lt2>
        <a:srgbClr val="00AEEF"/>
      </a:lt2>
      <a:accent1>
        <a:srgbClr val="00A600"/>
      </a:accent1>
      <a:accent2>
        <a:srgbClr val="8CC600"/>
      </a:accent2>
      <a:accent3>
        <a:srgbClr val="FFBE00"/>
      </a:accent3>
      <a:accent4>
        <a:srgbClr val="FF8A00"/>
      </a:accent4>
      <a:accent5>
        <a:srgbClr val="FF0000"/>
      </a:accent5>
      <a:accent6>
        <a:srgbClr val="910091"/>
      </a:accent6>
      <a:hlink>
        <a:srgbClr val="0071BC"/>
      </a:hlink>
      <a:folHlink>
        <a:srgbClr val="00AEEF"/>
      </a:folHlink>
    </a:clrScheme>
    <a:fontScheme name="Working deck">
      <a:majorFont>
        <a:latin typeface="Segoe UI Light"/>
        <a:ea typeface=""/>
        <a:cs typeface=""/>
      </a:majorFont>
      <a:minorFont>
        <a:latin typeface="Segoe UI"/>
        <a:ea typeface=""/>
        <a:cs typeface=""/>
      </a:minorFont>
    </a:fontScheme>
    <a:fmtScheme name="Custom">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eric template" id="{07A1EA4E-0AA4-4A54-91D2-C62C6CC21FD2}" vid="{E56E1273-43DC-4487-893B-25F328FB91C2}"/>
    </a:ext>
  </a:extLst>
</a:theme>
</file>

<file path=ppt/theme/theme10.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1.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1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6.xml><?xml version="1.0" encoding="utf-8"?>
<a:theme xmlns:a="http://schemas.openxmlformats.org/drawingml/2006/main" name="3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9.xml><?xml version="1.0" encoding="utf-8"?>
<a:theme xmlns:a="http://schemas.openxmlformats.org/drawingml/2006/main" name="3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tro Template Light 16x9">
  <a:themeElements>
    <a:clrScheme name="PS Health - RIBH - 01-2014">
      <a:dk1>
        <a:srgbClr val="000000"/>
      </a:dk1>
      <a:lt1>
        <a:srgbClr val="FFFFFF"/>
      </a:lt1>
      <a:dk2>
        <a:srgbClr val="3F3F3F"/>
      </a:dk2>
      <a:lt2>
        <a:srgbClr val="F2F2F2"/>
      </a:lt2>
      <a:accent1>
        <a:srgbClr val="00BCF2"/>
      </a:accent1>
      <a:accent2>
        <a:srgbClr val="008272"/>
      </a:accent2>
      <a:accent3>
        <a:srgbClr val="B4009E"/>
      </a:accent3>
      <a:accent4>
        <a:srgbClr val="442359"/>
      </a:accent4>
      <a:accent5>
        <a:srgbClr val="002050"/>
      </a:accent5>
      <a:accent6>
        <a:srgbClr val="4668C5"/>
      </a:accent6>
      <a:hlink>
        <a:srgbClr val="4668C5"/>
      </a:hlink>
      <a:folHlink>
        <a:srgbClr val="910091"/>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0.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1.xml><?xml version="1.0" encoding="utf-8"?>
<a:theme xmlns:a="http://schemas.openxmlformats.org/drawingml/2006/main" name="4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3.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4.xml><?xml version="1.0" encoding="utf-8"?>
<a:theme xmlns:a="http://schemas.openxmlformats.org/drawingml/2006/main" name="6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5.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26.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27.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8.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9.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30.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docProps/app.xml><?xml version="1.0" encoding="utf-8"?>
<Properties xmlns="http://schemas.openxmlformats.org/officeDocument/2006/extended-properties" xmlns:vt="http://schemas.openxmlformats.org/officeDocument/2006/docPropsVTypes">
  <TotalTime>3566</TotalTime>
  <Words>8416</Words>
  <Application>Microsoft Office PowerPoint</Application>
  <PresentationFormat>Widescreen</PresentationFormat>
  <Paragraphs>1154</Paragraphs>
  <Slides>76</Slides>
  <Notes>41</Notes>
  <HiddenSlides>13</HiddenSlides>
  <MMClips>0</MMClips>
  <ScaleCrop>false</ScaleCrop>
  <HeadingPairs>
    <vt:vector size="8" baseType="variant">
      <vt:variant>
        <vt:lpstr>Fonts Used</vt:lpstr>
      </vt:variant>
      <vt:variant>
        <vt:i4>19</vt:i4>
      </vt:variant>
      <vt:variant>
        <vt:lpstr>Theme</vt:lpstr>
      </vt:variant>
      <vt:variant>
        <vt:i4>31</vt:i4>
      </vt:variant>
      <vt:variant>
        <vt:lpstr>Embedded OLE Servers</vt:lpstr>
      </vt:variant>
      <vt:variant>
        <vt:i4>1</vt:i4>
      </vt:variant>
      <vt:variant>
        <vt:lpstr>Slide Titles</vt:lpstr>
      </vt:variant>
      <vt:variant>
        <vt:i4>76</vt:i4>
      </vt:variant>
    </vt:vector>
  </HeadingPairs>
  <TitlesOfParts>
    <vt:vector size="127" baseType="lpstr">
      <vt:lpstr>ＭＳ Ｐゴシック</vt:lpstr>
      <vt:lpstr>ＭＳ Ｐゴシック</vt:lpstr>
      <vt:lpstr>Arial</vt:lpstr>
      <vt:lpstr>Arial Unicode MS</vt:lpstr>
      <vt:lpstr>Avenir LT Pro 45 Book</vt:lpstr>
      <vt:lpstr>Calibri</vt:lpstr>
      <vt:lpstr>Calibri Light</vt:lpstr>
      <vt:lpstr>Consolas</vt:lpstr>
      <vt:lpstr>Courier New</vt:lpstr>
      <vt:lpstr>Segoe</vt:lpstr>
      <vt:lpstr>Segoe Light</vt:lpstr>
      <vt:lpstr>Segoe Pro Display Light</vt:lpstr>
      <vt:lpstr>Segoe Pro Display Semibold</vt:lpstr>
      <vt:lpstr>Segoe Semibold</vt:lpstr>
      <vt:lpstr>Segoe UI</vt:lpstr>
      <vt:lpstr>Segoe UI Light</vt:lpstr>
      <vt:lpstr>Segoe UI Semibold</vt:lpstr>
      <vt:lpstr>Segoe UI Semilight</vt:lpstr>
      <vt:lpstr>Wingdings</vt:lpstr>
      <vt:lpstr>Metro template</vt:lpstr>
      <vt:lpstr>Metro Template Light 16x9</vt:lpstr>
      <vt:lpstr>5-30536_Build_2014_Breakout_Template_White_16x9</vt:lpstr>
      <vt:lpstr>WHITE TEMPLATE</vt:lpstr>
      <vt:lpstr>Azure Medium</vt:lpstr>
      <vt:lpstr>Master</vt:lpstr>
      <vt:lpstr>1_5-30660_TR21_BO_CT_Template</vt:lpstr>
      <vt:lpstr>2_5-30660_TR21_BO_CT_Template</vt:lpstr>
      <vt:lpstr>1_WHITE TEMPLATE</vt:lpstr>
      <vt:lpstr>1_5-30536_Build_2014_Breakout_Template_White_16x9</vt:lpstr>
      <vt:lpstr>3_5-30660_TR21_BO_CT_Template</vt:lpstr>
      <vt:lpstr>1_Master</vt:lpstr>
      <vt:lpstr>2_Master</vt:lpstr>
      <vt:lpstr>4_5-30660_TR21_BO_CT_Template</vt:lpstr>
      <vt:lpstr>2_5-30536_Build_2014_Breakout_Template_White_16x9</vt:lpstr>
      <vt:lpstr>3_5-30536_Build_2014_Breakout_Template_White_16x9</vt:lpstr>
      <vt:lpstr>1_Azure Medium</vt:lpstr>
      <vt:lpstr>1_TEE14 Speaker PPT Template</vt:lpstr>
      <vt:lpstr>3_Master</vt:lpstr>
      <vt:lpstr>5_Azure Event</vt:lpstr>
      <vt:lpstr>4_Master</vt:lpstr>
      <vt:lpstr>3_Server and Cloud 2013</vt:lpstr>
      <vt:lpstr>2_Azure Event</vt:lpstr>
      <vt:lpstr>6_5-30660_TR21_BO_CT_Template</vt:lpstr>
      <vt:lpstr>7_FY15 Enterprise identity theme</vt:lpstr>
      <vt:lpstr>BUILD CHARCOAL BACKGROUND</vt:lpstr>
      <vt:lpstr>1_BUILD CHARCOAL BACKGROUND</vt:lpstr>
      <vt:lpstr>COLOR TEMPLATE</vt:lpstr>
      <vt:lpstr>2_Azure Medium</vt:lpstr>
      <vt:lpstr>1_Azure Event</vt:lpstr>
      <vt:lpstr>Office Theme</vt:lpstr>
      <vt:lpstr>think-cell Slide</vt:lpstr>
      <vt:lpstr>Basic Azure Camp for BizSpark </vt:lpstr>
      <vt:lpstr>Agenda</vt:lpstr>
      <vt:lpstr>BizSpark overview</vt:lpstr>
      <vt:lpstr>What is BizSpark?</vt:lpstr>
      <vt:lpstr>What are the requirements?</vt:lpstr>
      <vt:lpstr>What are the benefits?</vt:lpstr>
      <vt:lpstr>How to join BizSpark? </vt:lpstr>
      <vt:lpstr>The changing world of app development </vt:lpstr>
      <vt:lpstr>PowerPoint Presentation</vt:lpstr>
      <vt:lpstr>PowerPoint Presentation</vt:lpstr>
      <vt:lpstr>PowerPoint Presentation</vt:lpstr>
      <vt:lpstr>PowerPoint Presentation</vt:lpstr>
      <vt:lpstr>Scaling in Microsoft Azure</vt:lpstr>
      <vt:lpstr>PowerPoint Presentation</vt:lpstr>
      <vt:lpstr>Microsoft respects and complements partner IP</vt:lpstr>
      <vt:lpstr>Azure compliance audits and certifications</vt:lpstr>
      <vt:lpstr>Data services</vt:lpstr>
      <vt:lpstr>Developer services</vt:lpstr>
      <vt:lpstr>Identity &amp; security</vt:lpstr>
      <vt:lpstr>Advanced Analytics and IoT</vt:lpstr>
      <vt:lpstr>Integration services</vt:lpstr>
      <vt:lpstr>Media services and content delivery network</vt:lpstr>
      <vt:lpstr>Azure is an open cloud</vt:lpstr>
      <vt:lpstr>Azure Marketplace</vt:lpstr>
      <vt:lpstr>PowerPoint Presentation</vt:lpstr>
      <vt:lpstr>PowerPoint Presentation</vt:lpstr>
      <vt:lpstr>Virtual Machines</vt:lpstr>
      <vt:lpstr>PowerPoint Presentation</vt:lpstr>
      <vt:lpstr>Virtual machines categories</vt:lpstr>
      <vt:lpstr>Virtual Machine Storage Architecture</vt:lpstr>
      <vt:lpstr>PowerPoint Presentation</vt:lpstr>
      <vt:lpstr>Virtual Machine Availability Sets </vt:lpstr>
      <vt:lpstr>Demo</vt:lpstr>
      <vt:lpstr>Virtual Machine Images</vt:lpstr>
      <vt:lpstr>PowerPoint Presentation</vt:lpstr>
      <vt:lpstr>Cloud backup</vt:lpstr>
      <vt:lpstr>Disaster recovery</vt:lpstr>
      <vt:lpstr>PowerPoint Presentation</vt:lpstr>
      <vt:lpstr>PowerPoint Presentation</vt:lpstr>
      <vt:lpstr>Host on an App Service Plan</vt:lpstr>
      <vt:lpstr>Scale-Up</vt:lpstr>
      <vt:lpstr>Scale-Out</vt:lpstr>
      <vt:lpstr>Demo</vt:lpstr>
      <vt:lpstr>Web App solution – Architecture</vt:lpstr>
      <vt:lpstr>User authentication</vt:lpstr>
      <vt:lpstr>Web and app tier</vt:lpstr>
      <vt:lpstr>Data store tier</vt:lpstr>
      <vt:lpstr>Additional Azure services</vt:lpstr>
      <vt:lpstr>Analytics and BI</vt:lpstr>
      <vt:lpstr>WebJobs</vt:lpstr>
      <vt:lpstr>Light-weight CPU Intensive Tasks</vt:lpstr>
      <vt:lpstr>PowerPoint Presentation</vt:lpstr>
      <vt:lpstr>PowerPoint Presentation</vt:lpstr>
      <vt:lpstr>TrafficManager</vt:lpstr>
      <vt:lpstr>Microsoft Azure Traffic Manager</vt:lpstr>
      <vt:lpstr>Failover</vt:lpstr>
      <vt:lpstr>Performance</vt:lpstr>
      <vt:lpstr>Round Robin</vt:lpstr>
      <vt:lpstr>Demo</vt:lpstr>
      <vt:lpstr>Cloud services  PaaS with VM control</vt:lpstr>
      <vt:lpstr>PowerPoint Presentation</vt:lpstr>
      <vt:lpstr>PowerPoint Presentation</vt:lpstr>
      <vt:lpstr>Azure functions</vt:lpstr>
      <vt:lpstr>Azure Resource Groups</vt:lpstr>
      <vt:lpstr>Azure Resource Manager Templates</vt:lpstr>
      <vt:lpstr>PowerPoint Presentation</vt:lpstr>
      <vt:lpstr>IoT solution – architecture</vt:lpstr>
      <vt:lpstr>Device connection and data collection</vt:lpstr>
      <vt:lpstr>Data store tier</vt:lpstr>
      <vt:lpstr>Data analysis and additional services</vt:lpstr>
      <vt:lpstr>BI tools</vt:lpstr>
      <vt:lpstr>Q &amp; A</vt:lpstr>
      <vt:lpstr>Startup for you https://www.startup4you.it/</vt:lpstr>
      <vt:lpstr>Feedback https://goo.gl/17QhOF</vt:lpstr>
      <vt:lpstr>Contact us bizitbus@microsoft.com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 Partnership Program Azure   Daniele Antonio Maggio t-daanto@Microsoft.com isvita@Microsoft.com</dc:title>
  <dc:creator>Daniele Antonio Maggio</dc:creator>
  <cp:lastModifiedBy>Francesco Scullino</cp:lastModifiedBy>
  <cp:revision>67</cp:revision>
  <dcterms:created xsi:type="dcterms:W3CDTF">2016-09-14T08:07:56Z</dcterms:created>
  <dcterms:modified xsi:type="dcterms:W3CDTF">2016-10-27T05:25:34Z</dcterms:modified>
</cp:coreProperties>
</file>